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Lst>
  <p:notesMasterIdLst>
    <p:notesMasterId r:id="rId25"/>
  </p:notesMasterIdLst>
  <p:sldIdLst>
    <p:sldId id="321" r:id="rId7"/>
    <p:sldId id="323" r:id="rId8"/>
    <p:sldId id="1072" r:id="rId9"/>
    <p:sldId id="257" r:id="rId10"/>
    <p:sldId id="1067" r:id="rId11"/>
    <p:sldId id="1070" r:id="rId12"/>
    <p:sldId id="259" r:id="rId13"/>
    <p:sldId id="1062" r:id="rId14"/>
    <p:sldId id="1063" r:id="rId15"/>
    <p:sldId id="263" r:id="rId16"/>
    <p:sldId id="265" r:id="rId17"/>
    <p:sldId id="266" r:id="rId18"/>
    <p:sldId id="267" r:id="rId19"/>
    <p:sldId id="268" r:id="rId20"/>
    <p:sldId id="269" r:id="rId21"/>
    <p:sldId id="272" r:id="rId22"/>
    <p:sldId id="273" r:id="rId23"/>
    <p:sldId id="107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FB775A-18E3-DF48-88E6-5017BA429F8F}">
          <p14:sldIdLst>
            <p14:sldId id="321"/>
            <p14:sldId id="323"/>
            <p14:sldId id="1072"/>
            <p14:sldId id="257"/>
            <p14:sldId id="1067"/>
            <p14:sldId id="1070"/>
            <p14:sldId id="259"/>
            <p14:sldId id="1062"/>
            <p14:sldId id="1063"/>
            <p14:sldId id="263"/>
            <p14:sldId id="265"/>
            <p14:sldId id="266"/>
            <p14:sldId id="267"/>
            <p14:sldId id="268"/>
            <p14:sldId id="269"/>
            <p14:sldId id="272"/>
            <p14:sldId id="273"/>
            <p14:sldId id="10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ma, Angel L" initials="MAL" lastIdx="9" clrIdx="0">
    <p:extLst>
      <p:ext uri="{19B8F6BF-5375-455C-9EA6-DF929625EA0E}">
        <p15:presenceInfo xmlns:p15="http://schemas.microsoft.com/office/powerpoint/2012/main" userId="S::MummaAL@cota.com::f03fa111-cfc8-48f0-946e-a0dd6a5b5ed3" providerId="AD"/>
      </p:ext>
    </p:extLst>
  </p:cmAuthor>
  <p:cmAuthor id="2" name="Laura Wolfgram" initials="LW" lastIdx="3" clrIdx="1">
    <p:extLst>
      <p:ext uri="{19B8F6BF-5375-455C-9EA6-DF929625EA0E}">
        <p15:presenceInfo xmlns:p15="http://schemas.microsoft.com/office/powerpoint/2012/main" userId="S::laura@fourninestech.com::ea12d2b1-297c-4396-9136-6b01c2f7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5"/>
    <a:srgbClr val="002060"/>
    <a:srgbClr val="76A5AF"/>
    <a:srgbClr val="B1C8E6"/>
    <a:srgbClr val="E6E6E6"/>
    <a:srgbClr val="BBDBE5"/>
    <a:srgbClr val="E7B6B7"/>
    <a:srgbClr val="D58484"/>
    <a:srgbClr val="D78E8E"/>
    <a:srgbClr val="686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76904" autoAdjust="0"/>
  </p:normalViewPr>
  <p:slideViewPr>
    <p:cSldViewPr snapToGrid="0">
      <p:cViewPr varScale="1">
        <p:scale>
          <a:sx n="67" d="100"/>
          <a:sy n="67" d="100"/>
        </p:scale>
        <p:origin x="1454"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0T08:37:56.765" idx="9">
    <p:pos x="10" y="10"/>
    <p:text>Struck through COTA the locations being determined based on COTA's analysis.  These are private companies that make the decision where to establish their networks.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5CAF7-C8A8-4C24-8FE4-6C6F92F5F9B0}" type="doc">
      <dgm:prSet loTypeId="urn:microsoft.com/office/officeart/2016/7/layout/BasicTimeline" loCatId="timeline" qsTypeId="urn:microsoft.com/office/officeart/2005/8/quickstyle/simple1" qsCatId="simple" csTypeId="urn:microsoft.com/office/officeart/2005/8/colors/accent1_1" csCatId="accent1" phldr="1"/>
      <dgm:spPr/>
      <dgm:t>
        <a:bodyPr/>
        <a:lstStyle/>
        <a:p>
          <a:endParaRPr lang="en-US"/>
        </a:p>
      </dgm:t>
    </dgm:pt>
    <dgm:pt modelId="{BF721E2A-33B7-4CB2-96A6-FF09BB88889E}">
      <dgm:prSet phldr="0"/>
      <dgm:spPr/>
      <dgm:t>
        <a:bodyPr/>
        <a:lstStyle/>
        <a:p>
          <a:pPr>
            <a:defRPr b="1"/>
          </a:pPr>
          <a:r>
            <a:rPr lang="en-US" dirty="0">
              <a:latin typeface="Arial"/>
              <a:cs typeface="Arial"/>
            </a:rPr>
            <a:t>August</a:t>
          </a:r>
        </a:p>
      </dgm:t>
    </dgm:pt>
    <dgm:pt modelId="{E6338DF4-0931-4A45-9187-CB376527E27B}" type="parTrans" cxnId="{5033266E-2C73-48E3-9369-3DA551CA6113}">
      <dgm:prSet/>
      <dgm:spPr/>
      <dgm:t>
        <a:bodyPr/>
        <a:lstStyle/>
        <a:p>
          <a:endParaRPr lang="en-US"/>
        </a:p>
      </dgm:t>
    </dgm:pt>
    <dgm:pt modelId="{16B3EEE0-86E5-4355-8DC3-6015CC464BF8}" type="sibTrans" cxnId="{5033266E-2C73-48E3-9369-3DA551CA6113}">
      <dgm:prSet/>
      <dgm:spPr/>
      <dgm:t>
        <a:bodyPr/>
        <a:lstStyle/>
        <a:p>
          <a:endParaRPr lang="en-US"/>
        </a:p>
      </dgm:t>
    </dgm:pt>
    <dgm:pt modelId="{41C330AA-AFE9-435E-BF02-E5881C0EF90E}">
      <dgm:prSet phldr="0"/>
      <dgm:spPr/>
      <dgm:t>
        <a:bodyPr/>
        <a:lstStyle/>
        <a:p>
          <a:pPr>
            <a:defRPr b="1"/>
          </a:pPr>
          <a:r>
            <a:rPr lang="en-US" b="1">
              <a:latin typeface="Arial"/>
              <a:cs typeface="Arial"/>
            </a:rPr>
            <a:t>November</a:t>
          </a:r>
        </a:p>
      </dgm:t>
    </dgm:pt>
    <dgm:pt modelId="{C17191BD-5D7C-42BE-9BD3-609F5B04924D}" type="parTrans" cxnId="{AC339411-FD7E-4250-8F6F-E1287C234CAF}">
      <dgm:prSet/>
      <dgm:spPr/>
      <dgm:t>
        <a:bodyPr/>
        <a:lstStyle/>
        <a:p>
          <a:endParaRPr lang="en-US"/>
        </a:p>
      </dgm:t>
    </dgm:pt>
    <dgm:pt modelId="{7C6CED5C-03CE-45C8-968B-1C2700D56BF3}" type="sibTrans" cxnId="{AC339411-FD7E-4250-8F6F-E1287C234CAF}">
      <dgm:prSet/>
      <dgm:spPr/>
      <dgm:t>
        <a:bodyPr/>
        <a:lstStyle/>
        <a:p>
          <a:endParaRPr lang="en-US"/>
        </a:p>
      </dgm:t>
    </dgm:pt>
    <dgm:pt modelId="{62327150-AD16-4318-8BAC-3F368536DFAE}">
      <dgm:prSet phldr="0"/>
      <dgm:spPr/>
      <dgm:t>
        <a:bodyPr/>
        <a:lstStyle/>
        <a:p>
          <a:pPr>
            <a:defRPr b="1"/>
          </a:pPr>
          <a:r>
            <a:rPr lang="en-US" b="1">
              <a:latin typeface="Arial"/>
              <a:cs typeface="Arial"/>
            </a:rPr>
            <a:t>September</a:t>
          </a:r>
        </a:p>
      </dgm:t>
    </dgm:pt>
    <dgm:pt modelId="{238F47E8-6EF1-4AA7-ABA3-A9DDD2D79ADD}" type="parTrans" cxnId="{4C657ECF-4788-4F5D-B472-D4B584435180}">
      <dgm:prSet/>
      <dgm:spPr/>
      <dgm:t>
        <a:bodyPr/>
        <a:lstStyle/>
        <a:p>
          <a:endParaRPr lang="en-US"/>
        </a:p>
      </dgm:t>
    </dgm:pt>
    <dgm:pt modelId="{AA6D2827-B2D9-47F5-AB20-84E2F2C99252}" type="sibTrans" cxnId="{4C657ECF-4788-4F5D-B472-D4B584435180}">
      <dgm:prSet/>
      <dgm:spPr/>
      <dgm:t>
        <a:bodyPr/>
        <a:lstStyle/>
        <a:p>
          <a:endParaRPr lang="en-US"/>
        </a:p>
      </dgm:t>
    </dgm:pt>
    <dgm:pt modelId="{F593A651-093B-4455-A07A-83E2713DE4FF}">
      <dgm:prSet phldr="0"/>
      <dgm:spPr/>
      <dgm:t>
        <a:bodyPr/>
        <a:lstStyle/>
        <a:p>
          <a:pPr>
            <a:defRPr b="1"/>
          </a:pPr>
          <a:r>
            <a:rPr lang="en-US" b="1">
              <a:latin typeface="Arial"/>
              <a:cs typeface="Arial"/>
            </a:rPr>
            <a:t>October</a:t>
          </a:r>
        </a:p>
      </dgm:t>
    </dgm:pt>
    <dgm:pt modelId="{29C59216-8FD6-4B9B-80AF-5C795DF45518}" type="parTrans" cxnId="{E595F9C5-91B5-44E4-B641-70DB4825EA25}">
      <dgm:prSet/>
      <dgm:spPr/>
      <dgm:t>
        <a:bodyPr/>
        <a:lstStyle/>
        <a:p>
          <a:endParaRPr lang="en-US"/>
        </a:p>
      </dgm:t>
    </dgm:pt>
    <dgm:pt modelId="{2B39B5C9-141F-448F-81CC-729EF37F785B}" type="sibTrans" cxnId="{E595F9C5-91B5-44E4-B641-70DB4825EA25}">
      <dgm:prSet/>
      <dgm:spPr/>
      <dgm:t>
        <a:bodyPr/>
        <a:lstStyle/>
        <a:p>
          <a:endParaRPr lang="en-US"/>
        </a:p>
      </dgm:t>
    </dgm:pt>
    <dgm:pt modelId="{070E5106-FE19-42DC-9AD5-441746780809}" type="pres">
      <dgm:prSet presAssocID="{E025CAF7-C8A8-4C24-8FE4-6C6F92F5F9B0}" presName="root" presStyleCnt="0">
        <dgm:presLayoutVars>
          <dgm:chMax/>
          <dgm:chPref/>
          <dgm:animLvl val="lvl"/>
        </dgm:presLayoutVars>
      </dgm:prSet>
      <dgm:spPr/>
      <dgm:t>
        <a:bodyPr/>
        <a:lstStyle/>
        <a:p>
          <a:endParaRPr lang="en-US"/>
        </a:p>
      </dgm:t>
    </dgm:pt>
    <dgm:pt modelId="{609F4D23-B8A1-427D-A9B4-766B7CBD45FC}" type="pres">
      <dgm:prSet presAssocID="{E025CAF7-C8A8-4C24-8FE4-6C6F92F5F9B0}"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gm:spPr>
    </dgm:pt>
    <dgm:pt modelId="{2B6F8E1B-C8E0-4A32-909A-9927FEFF4174}" type="pres">
      <dgm:prSet presAssocID="{E025CAF7-C8A8-4C24-8FE4-6C6F92F5F9B0}" presName="nodes" presStyleCnt="0">
        <dgm:presLayoutVars>
          <dgm:chMax/>
          <dgm:chPref/>
          <dgm:animLvl val="lvl"/>
        </dgm:presLayoutVars>
      </dgm:prSet>
      <dgm:spPr/>
    </dgm:pt>
    <dgm:pt modelId="{1175793E-5888-4C12-9061-931165CF1699}" type="pres">
      <dgm:prSet presAssocID="{BF721E2A-33B7-4CB2-96A6-FF09BB88889E}" presName="composite" presStyleCnt="0"/>
      <dgm:spPr/>
    </dgm:pt>
    <dgm:pt modelId="{78D2009F-A95D-4F22-A86D-FFF27D53CDB9}" type="pres">
      <dgm:prSet presAssocID="{BF721E2A-33B7-4CB2-96A6-FF09BB88889E}" presName="L1TextContainer" presStyleLbl="revTx" presStyleIdx="0" presStyleCnt="4">
        <dgm:presLayoutVars>
          <dgm:chMax val="1"/>
          <dgm:chPref val="1"/>
          <dgm:bulletEnabled val="1"/>
        </dgm:presLayoutVars>
      </dgm:prSet>
      <dgm:spPr/>
      <dgm:t>
        <a:bodyPr/>
        <a:lstStyle/>
        <a:p>
          <a:endParaRPr lang="en-US"/>
        </a:p>
      </dgm:t>
    </dgm:pt>
    <dgm:pt modelId="{E771FA32-1340-44D0-B485-C63889A49B0B}" type="pres">
      <dgm:prSet presAssocID="{BF721E2A-33B7-4CB2-96A6-FF09BB88889E}" presName="L2TextContainerWrapper" presStyleCnt="0">
        <dgm:presLayoutVars>
          <dgm:chMax val="0"/>
          <dgm:chPref val="0"/>
          <dgm:bulletEnabled val="1"/>
        </dgm:presLayoutVars>
      </dgm:prSet>
      <dgm:spPr/>
    </dgm:pt>
    <dgm:pt modelId="{45158BFF-9B03-4368-95FE-90F8A5CFF44C}" type="pres">
      <dgm:prSet presAssocID="{BF721E2A-33B7-4CB2-96A6-FF09BB88889E}" presName="L2TextContainer" presStyleLbl="bgAcc1" presStyleIdx="0" presStyleCnt="4"/>
      <dgm:spPr/>
    </dgm:pt>
    <dgm:pt modelId="{EEBAA909-80AC-4746-8A24-419B7BA13BD6}" type="pres">
      <dgm:prSet presAssocID="{BF721E2A-33B7-4CB2-96A6-FF09BB88889E}" presName="FlexibleEmptyPlaceHolder" presStyleCnt="0"/>
      <dgm:spPr/>
    </dgm:pt>
    <dgm:pt modelId="{9A87FB09-7839-4053-BF3A-7D9A3F71263B}" type="pres">
      <dgm:prSet presAssocID="{BF721E2A-33B7-4CB2-96A6-FF09BB88889E}"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CF2EB8BF-9F67-49FE-BEBF-CFD0D3A4CB88}" type="pres">
      <dgm:prSet presAssocID="{BF721E2A-33B7-4CB2-96A6-FF09BB88889E}" presName="ConnectorPoint" presStyleLbl="alignNode1" presStyleIdx="0" presStyleCnt="4"/>
      <dgm:spPr/>
    </dgm:pt>
    <dgm:pt modelId="{A9BCBFCF-5831-4B91-BE28-FB2FE53449A1}" type="pres">
      <dgm:prSet presAssocID="{BF721E2A-33B7-4CB2-96A6-FF09BB88889E}" presName="EmptyPlaceHolder" presStyleCnt="0"/>
      <dgm:spPr/>
    </dgm:pt>
    <dgm:pt modelId="{85C5CC13-F359-461D-98C7-AB01ED6A03CF}" type="pres">
      <dgm:prSet presAssocID="{16B3EEE0-86E5-4355-8DC3-6015CC464BF8}" presName="spaceBetweenRectangles" presStyleCnt="0"/>
      <dgm:spPr/>
    </dgm:pt>
    <dgm:pt modelId="{05A13FDD-5C44-4EEA-B27F-F0A8B3AF204E}" type="pres">
      <dgm:prSet presAssocID="{62327150-AD16-4318-8BAC-3F368536DFAE}" presName="composite" presStyleCnt="0"/>
      <dgm:spPr/>
    </dgm:pt>
    <dgm:pt modelId="{0BAFDF07-F1C8-4B50-859D-A71658CBEC7C}" type="pres">
      <dgm:prSet presAssocID="{62327150-AD16-4318-8BAC-3F368536DFAE}" presName="L1TextContainer" presStyleLbl="revTx" presStyleIdx="1" presStyleCnt="4">
        <dgm:presLayoutVars>
          <dgm:chMax val="1"/>
          <dgm:chPref val="1"/>
          <dgm:bulletEnabled val="1"/>
        </dgm:presLayoutVars>
      </dgm:prSet>
      <dgm:spPr/>
      <dgm:t>
        <a:bodyPr/>
        <a:lstStyle/>
        <a:p>
          <a:endParaRPr lang="en-US"/>
        </a:p>
      </dgm:t>
    </dgm:pt>
    <dgm:pt modelId="{17E20F50-0A62-4239-A5E2-94747F0E2B1F}" type="pres">
      <dgm:prSet presAssocID="{62327150-AD16-4318-8BAC-3F368536DFAE}" presName="L2TextContainerWrapper" presStyleCnt="0">
        <dgm:presLayoutVars>
          <dgm:chMax val="0"/>
          <dgm:chPref val="0"/>
          <dgm:bulletEnabled val="1"/>
        </dgm:presLayoutVars>
      </dgm:prSet>
      <dgm:spPr/>
    </dgm:pt>
    <dgm:pt modelId="{4D32E26B-D4FF-411E-B830-6363A5DBDDE3}" type="pres">
      <dgm:prSet presAssocID="{62327150-AD16-4318-8BAC-3F368536DFAE}" presName="L2TextContainer" presStyleLbl="bgAcc1" presStyleIdx="1" presStyleCnt="4"/>
      <dgm:spPr/>
    </dgm:pt>
    <dgm:pt modelId="{F59814E9-F55C-4584-A620-802B3B0C7F0D}" type="pres">
      <dgm:prSet presAssocID="{62327150-AD16-4318-8BAC-3F368536DFAE}" presName="FlexibleEmptyPlaceHolder" presStyleCnt="0"/>
      <dgm:spPr/>
    </dgm:pt>
    <dgm:pt modelId="{306303DB-B29C-46EB-8579-FA4D362C6127}" type="pres">
      <dgm:prSet presAssocID="{62327150-AD16-4318-8BAC-3F368536DFAE}"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CA5E413E-315F-4B8E-AAC9-38EB9C96DF0A}" type="pres">
      <dgm:prSet presAssocID="{62327150-AD16-4318-8BAC-3F368536DFAE}" presName="ConnectorPoint" presStyleLbl="alignNode1" presStyleIdx="1" presStyleCnt="4"/>
      <dgm:spPr/>
    </dgm:pt>
    <dgm:pt modelId="{39E8625F-C267-451C-BD8C-D69F417018CC}" type="pres">
      <dgm:prSet presAssocID="{62327150-AD16-4318-8BAC-3F368536DFAE}" presName="EmptyPlaceHolder" presStyleCnt="0"/>
      <dgm:spPr/>
    </dgm:pt>
    <dgm:pt modelId="{E4BCCA65-02FD-4D13-BD61-778E872E961B}" type="pres">
      <dgm:prSet presAssocID="{AA6D2827-B2D9-47F5-AB20-84E2F2C99252}" presName="spaceBetweenRectangles" presStyleCnt="0"/>
      <dgm:spPr/>
    </dgm:pt>
    <dgm:pt modelId="{3535EDB4-A825-4152-9FBE-7E0C8C9B4BFF}" type="pres">
      <dgm:prSet presAssocID="{F593A651-093B-4455-A07A-83E2713DE4FF}" presName="composite" presStyleCnt="0"/>
      <dgm:spPr/>
    </dgm:pt>
    <dgm:pt modelId="{38639C23-211A-4D32-A082-5BDF37470DC5}" type="pres">
      <dgm:prSet presAssocID="{F593A651-093B-4455-A07A-83E2713DE4FF}" presName="L1TextContainer" presStyleLbl="revTx" presStyleIdx="2" presStyleCnt="4">
        <dgm:presLayoutVars>
          <dgm:chMax val="1"/>
          <dgm:chPref val="1"/>
          <dgm:bulletEnabled val="1"/>
        </dgm:presLayoutVars>
      </dgm:prSet>
      <dgm:spPr/>
      <dgm:t>
        <a:bodyPr/>
        <a:lstStyle/>
        <a:p>
          <a:endParaRPr lang="en-US"/>
        </a:p>
      </dgm:t>
    </dgm:pt>
    <dgm:pt modelId="{11BAE140-46E0-4900-B09D-739F0797826B}" type="pres">
      <dgm:prSet presAssocID="{F593A651-093B-4455-A07A-83E2713DE4FF}" presName="L2TextContainerWrapper" presStyleCnt="0">
        <dgm:presLayoutVars>
          <dgm:chMax val="0"/>
          <dgm:chPref val="0"/>
          <dgm:bulletEnabled val="1"/>
        </dgm:presLayoutVars>
      </dgm:prSet>
      <dgm:spPr/>
    </dgm:pt>
    <dgm:pt modelId="{230598E0-136D-4AA9-81E3-338ADA2E5B6D}" type="pres">
      <dgm:prSet presAssocID="{F593A651-093B-4455-A07A-83E2713DE4FF}" presName="L2TextContainer" presStyleLbl="bgAcc1" presStyleIdx="2" presStyleCnt="4"/>
      <dgm:spPr/>
    </dgm:pt>
    <dgm:pt modelId="{14629C00-EE88-46B1-8239-D9FCC008ADD7}" type="pres">
      <dgm:prSet presAssocID="{F593A651-093B-4455-A07A-83E2713DE4FF}" presName="FlexibleEmptyPlaceHolder" presStyleCnt="0"/>
      <dgm:spPr/>
    </dgm:pt>
    <dgm:pt modelId="{D3200F66-B12C-4926-80CD-24A006FD58CD}" type="pres">
      <dgm:prSet presAssocID="{F593A651-093B-4455-A07A-83E2713DE4FF}"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A84559C3-1835-4A67-8E6B-05AD6E3E556D}" type="pres">
      <dgm:prSet presAssocID="{F593A651-093B-4455-A07A-83E2713DE4FF}" presName="ConnectorPoint" presStyleLbl="alignNode1" presStyleIdx="2" presStyleCnt="4"/>
      <dgm:spPr/>
    </dgm:pt>
    <dgm:pt modelId="{5BC10C86-F384-4876-8930-C0F2932D6285}" type="pres">
      <dgm:prSet presAssocID="{F593A651-093B-4455-A07A-83E2713DE4FF}" presName="EmptyPlaceHolder" presStyleCnt="0"/>
      <dgm:spPr/>
    </dgm:pt>
    <dgm:pt modelId="{C8337DC7-2258-4A7A-A2D0-157DDE35DBBE}" type="pres">
      <dgm:prSet presAssocID="{2B39B5C9-141F-448F-81CC-729EF37F785B}" presName="spaceBetweenRectangles" presStyleCnt="0"/>
      <dgm:spPr/>
    </dgm:pt>
    <dgm:pt modelId="{6825FAB6-7125-411E-9640-1F787CEFD972}" type="pres">
      <dgm:prSet presAssocID="{41C330AA-AFE9-435E-BF02-E5881C0EF90E}" presName="composite" presStyleCnt="0"/>
      <dgm:spPr/>
    </dgm:pt>
    <dgm:pt modelId="{28E251B8-82C9-4074-92DE-058894FFD53D}" type="pres">
      <dgm:prSet presAssocID="{41C330AA-AFE9-435E-BF02-E5881C0EF90E}" presName="L1TextContainer" presStyleLbl="revTx" presStyleIdx="3" presStyleCnt="4">
        <dgm:presLayoutVars>
          <dgm:chMax val="1"/>
          <dgm:chPref val="1"/>
          <dgm:bulletEnabled val="1"/>
        </dgm:presLayoutVars>
      </dgm:prSet>
      <dgm:spPr/>
      <dgm:t>
        <a:bodyPr/>
        <a:lstStyle/>
        <a:p>
          <a:endParaRPr lang="en-US"/>
        </a:p>
      </dgm:t>
    </dgm:pt>
    <dgm:pt modelId="{BFAE83F3-55F0-4D8A-A5EF-906361D35F08}" type="pres">
      <dgm:prSet presAssocID="{41C330AA-AFE9-435E-BF02-E5881C0EF90E}" presName="L2TextContainerWrapper" presStyleCnt="0">
        <dgm:presLayoutVars>
          <dgm:chMax val="0"/>
          <dgm:chPref val="0"/>
          <dgm:bulletEnabled val="1"/>
        </dgm:presLayoutVars>
      </dgm:prSet>
      <dgm:spPr/>
    </dgm:pt>
    <dgm:pt modelId="{F2EEEEAB-A058-42AF-8817-7041FEE1E899}" type="pres">
      <dgm:prSet presAssocID="{41C330AA-AFE9-435E-BF02-E5881C0EF90E}" presName="L2TextContainer" presStyleLbl="bgAcc1" presStyleIdx="3" presStyleCnt="4"/>
      <dgm:spPr/>
    </dgm:pt>
    <dgm:pt modelId="{7049DC2F-D28C-4764-A960-B4C4162E32A7}" type="pres">
      <dgm:prSet presAssocID="{41C330AA-AFE9-435E-BF02-E5881C0EF90E}" presName="FlexibleEmptyPlaceHolder" presStyleCnt="0"/>
      <dgm:spPr/>
    </dgm:pt>
    <dgm:pt modelId="{921D1E53-8A66-47F8-92E9-6458F013AD23}" type="pres">
      <dgm:prSet presAssocID="{41C330AA-AFE9-435E-BF02-E5881C0EF90E}"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12C9F036-DF24-4021-B8D6-7FE710999376}" type="pres">
      <dgm:prSet presAssocID="{41C330AA-AFE9-435E-BF02-E5881C0EF90E}" presName="ConnectorPoint" presStyleLbl="alignNode1" presStyleIdx="3" presStyleCnt="4"/>
      <dgm:spPr/>
    </dgm:pt>
    <dgm:pt modelId="{720FAD19-2669-44AA-9B5B-159BBBC0AD6A}" type="pres">
      <dgm:prSet presAssocID="{41C330AA-AFE9-435E-BF02-E5881C0EF90E}" presName="EmptyPlaceHolder" presStyleCnt="0"/>
      <dgm:spPr/>
    </dgm:pt>
  </dgm:ptLst>
  <dgm:cxnLst>
    <dgm:cxn modelId="{5033266E-2C73-48E3-9369-3DA551CA6113}" srcId="{E025CAF7-C8A8-4C24-8FE4-6C6F92F5F9B0}" destId="{BF721E2A-33B7-4CB2-96A6-FF09BB88889E}" srcOrd="0" destOrd="0" parTransId="{E6338DF4-0931-4A45-9187-CB376527E27B}" sibTransId="{16B3EEE0-86E5-4355-8DC3-6015CC464BF8}"/>
    <dgm:cxn modelId="{AC339411-FD7E-4250-8F6F-E1287C234CAF}" srcId="{E025CAF7-C8A8-4C24-8FE4-6C6F92F5F9B0}" destId="{41C330AA-AFE9-435E-BF02-E5881C0EF90E}" srcOrd="3" destOrd="0" parTransId="{C17191BD-5D7C-42BE-9BD3-609F5B04924D}" sibTransId="{7C6CED5C-03CE-45C8-968B-1C2700D56BF3}"/>
    <dgm:cxn modelId="{EAFF3D77-D2FB-40CB-9E77-7ED812A142B8}" type="presOf" srcId="{62327150-AD16-4318-8BAC-3F368536DFAE}" destId="{0BAFDF07-F1C8-4B50-859D-A71658CBEC7C}" srcOrd="0" destOrd="0" presId="urn:microsoft.com/office/officeart/2016/7/layout/BasicTimeline"/>
    <dgm:cxn modelId="{4C657ECF-4788-4F5D-B472-D4B584435180}" srcId="{E025CAF7-C8A8-4C24-8FE4-6C6F92F5F9B0}" destId="{62327150-AD16-4318-8BAC-3F368536DFAE}" srcOrd="1" destOrd="0" parTransId="{238F47E8-6EF1-4AA7-ABA3-A9DDD2D79ADD}" sibTransId="{AA6D2827-B2D9-47F5-AB20-84E2F2C99252}"/>
    <dgm:cxn modelId="{EA245335-F2CE-4CC8-8BBA-8AF6C3286256}" type="presOf" srcId="{F593A651-093B-4455-A07A-83E2713DE4FF}" destId="{38639C23-211A-4D32-A082-5BDF37470DC5}" srcOrd="0" destOrd="0" presId="urn:microsoft.com/office/officeart/2016/7/layout/BasicTimeline"/>
    <dgm:cxn modelId="{ED99719F-65DA-408F-AABE-E1956E728CC0}" type="presOf" srcId="{BF721E2A-33B7-4CB2-96A6-FF09BB88889E}" destId="{78D2009F-A95D-4F22-A86D-FFF27D53CDB9}" srcOrd="0" destOrd="0" presId="urn:microsoft.com/office/officeart/2016/7/layout/BasicTimeline"/>
    <dgm:cxn modelId="{DAA93CA3-6557-4BC7-9406-41228FBDFA18}" type="presOf" srcId="{41C330AA-AFE9-435E-BF02-E5881C0EF90E}" destId="{28E251B8-82C9-4074-92DE-058894FFD53D}" srcOrd="0" destOrd="0" presId="urn:microsoft.com/office/officeart/2016/7/layout/BasicTimeline"/>
    <dgm:cxn modelId="{E595F9C5-91B5-44E4-B641-70DB4825EA25}" srcId="{E025CAF7-C8A8-4C24-8FE4-6C6F92F5F9B0}" destId="{F593A651-093B-4455-A07A-83E2713DE4FF}" srcOrd="2" destOrd="0" parTransId="{29C59216-8FD6-4B9B-80AF-5C795DF45518}" sibTransId="{2B39B5C9-141F-448F-81CC-729EF37F785B}"/>
    <dgm:cxn modelId="{B2775E71-6062-4DAD-A3AB-CA56D98E7652}" type="presOf" srcId="{E025CAF7-C8A8-4C24-8FE4-6C6F92F5F9B0}" destId="{070E5106-FE19-42DC-9AD5-441746780809}" srcOrd="0" destOrd="0" presId="urn:microsoft.com/office/officeart/2016/7/layout/BasicTimeline"/>
    <dgm:cxn modelId="{2266FF93-04DE-4956-8318-ADFB529DD8E9}" type="presParOf" srcId="{070E5106-FE19-42DC-9AD5-441746780809}" destId="{609F4D23-B8A1-427D-A9B4-766B7CBD45FC}" srcOrd="0" destOrd="0" presId="urn:microsoft.com/office/officeart/2016/7/layout/BasicTimeline"/>
    <dgm:cxn modelId="{E9F57157-3360-4464-BD3E-755B56B88B8C}" type="presParOf" srcId="{070E5106-FE19-42DC-9AD5-441746780809}" destId="{2B6F8E1B-C8E0-4A32-909A-9927FEFF4174}" srcOrd="1" destOrd="0" presId="urn:microsoft.com/office/officeart/2016/7/layout/BasicTimeline"/>
    <dgm:cxn modelId="{FC7BFEF6-53E1-48F7-A9E4-4BC299EA3CD3}" type="presParOf" srcId="{2B6F8E1B-C8E0-4A32-909A-9927FEFF4174}" destId="{1175793E-5888-4C12-9061-931165CF1699}" srcOrd="0" destOrd="0" presId="urn:microsoft.com/office/officeart/2016/7/layout/BasicTimeline"/>
    <dgm:cxn modelId="{C653DA8D-5403-44BC-B307-09E13280CEA1}" type="presParOf" srcId="{1175793E-5888-4C12-9061-931165CF1699}" destId="{78D2009F-A95D-4F22-A86D-FFF27D53CDB9}" srcOrd="0" destOrd="0" presId="urn:microsoft.com/office/officeart/2016/7/layout/BasicTimeline"/>
    <dgm:cxn modelId="{7098BBD2-8A91-49BB-B9A4-1895913F3FCF}" type="presParOf" srcId="{1175793E-5888-4C12-9061-931165CF1699}" destId="{E771FA32-1340-44D0-B485-C63889A49B0B}" srcOrd="1" destOrd="0" presId="urn:microsoft.com/office/officeart/2016/7/layout/BasicTimeline"/>
    <dgm:cxn modelId="{3D4C9C2A-EE28-4A62-A849-56A5774D5874}" type="presParOf" srcId="{E771FA32-1340-44D0-B485-C63889A49B0B}" destId="{45158BFF-9B03-4368-95FE-90F8A5CFF44C}" srcOrd="0" destOrd="0" presId="urn:microsoft.com/office/officeart/2016/7/layout/BasicTimeline"/>
    <dgm:cxn modelId="{89E5F680-471E-4CB4-B4AC-1624B0FB7123}" type="presParOf" srcId="{E771FA32-1340-44D0-B485-C63889A49B0B}" destId="{EEBAA909-80AC-4746-8A24-419B7BA13BD6}" srcOrd="1" destOrd="0" presId="urn:microsoft.com/office/officeart/2016/7/layout/BasicTimeline"/>
    <dgm:cxn modelId="{64F602A5-5F89-4D8D-AC6B-BB31B716F645}" type="presParOf" srcId="{1175793E-5888-4C12-9061-931165CF1699}" destId="{9A87FB09-7839-4053-BF3A-7D9A3F71263B}" srcOrd="2" destOrd="0" presId="urn:microsoft.com/office/officeart/2016/7/layout/BasicTimeline"/>
    <dgm:cxn modelId="{62868E60-CEB0-447C-ADE9-21A75F8CB0FF}" type="presParOf" srcId="{1175793E-5888-4C12-9061-931165CF1699}" destId="{CF2EB8BF-9F67-49FE-BEBF-CFD0D3A4CB88}" srcOrd="3" destOrd="0" presId="urn:microsoft.com/office/officeart/2016/7/layout/BasicTimeline"/>
    <dgm:cxn modelId="{6DED1494-A7E7-4A9C-84FF-C708A8CDAF2C}" type="presParOf" srcId="{1175793E-5888-4C12-9061-931165CF1699}" destId="{A9BCBFCF-5831-4B91-BE28-FB2FE53449A1}" srcOrd="4" destOrd="0" presId="urn:microsoft.com/office/officeart/2016/7/layout/BasicTimeline"/>
    <dgm:cxn modelId="{BF768023-3A86-41FC-98FF-60CA94E0A0F6}" type="presParOf" srcId="{2B6F8E1B-C8E0-4A32-909A-9927FEFF4174}" destId="{85C5CC13-F359-461D-98C7-AB01ED6A03CF}" srcOrd="1" destOrd="0" presId="urn:microsoft.com/office/officeart/2016/7/layout/BasicTimeline"/>
    <dgm:cxn modelId="{F4D6C5A0-0C7E-4A71-BB8A-7203F0FE11CA}" type="presParOf" srcId="{2B6F8E1B-C8E0-4A32-909A-9927FEFF4174}" destId="{05A13FDD-5C44-4EEA-B27F-F0A8B3AF204E}" srcOrd="2" destOrd="0" presId="urn:microsoft.com/office/officeart/2016/7/layout/BasicTimeline"/>
    <dgm:cxn modelId="{4758CE14-5DAF-4A5C-8CC0-BBE7E6154B16}" type="presParOf" srcId="{05A13FDD-5C44-4EEA-B27F-F0A8B3AF204E}" destId="{0BAFDF07-F1C8-4B50-859D-A71658CBEC7C}" srcOrd="0" destOrd="0" presId="urn:microsoft.com/office/officeart/2016/7/layout/BasicTimeline"/>
    <dgm:cxn modelId="{1EAC0EB1-C8EB-4F66-8CB4-4570D24669DC}" type="presParOf" srcId="{05A13FDD-5C44-4EEA-B27F-F0A8B3AF204E}" destId="{17E20F50-0A62-4239-A5E2-94747F0E2B1F}" srcOrd="1" destOrd="0" presId="urn:microsoft.com/office/officeart/2016/7/layout/BasicTimeline"/>
    <dgm:cxn modelId="{293E3BB7-7FCA-4881-BA0F-0B0C61A0F2D9}" type="presParOf" srcId="{17E20F50-0A62-4239-A5E2-94747F0E2B1F}" destId="{4D32E26B-D4FF-411E-B830-6363A5DBDDE3}" srcOrd="0" destOrd="0" presId="urn:microsoft.com/office/officeart/2016/7/layout/BasicTimeline"/>
    <dgm:cxn modelId="{BFF416CC-C0AE-4A4D-8DD8-A891087F1D80}" type="presParOf" srcId="{17E20F50-0A62-4239-A5E2-94747F0E2B1F}" destId="{F59814E9-F55C-4584-A620-802B3B0C7F0D}" srcOrd="1" destOrd="0" presId="urn:microsoft.com/office/officeart/2016/7/layout/BasicTimeline"/>
    <dgm:cxn modelId="{C61F35DD-325C-4910-9CD5-DC4B0B3BD49D}" type="presParOf" srcId="{05A13FDD-5C44-4EEA-B27F-F0A8B3AF204E}" destId="{306303DB-B29C-46EB-8579-FA4D362C6127}" srcOrd="2" destOrd="0" presId="urn:microsoft.com/office/officeart/2016/7/layout/BasicTimeline"/>
    <dgm:cxn modelId="{CED21FFD-044B-4FB0-8158-C5E5EC18B464}" type="presParOf" srcId="{05A13FDD-5C44-4EEA-B27F-F0A8B3AF204E}" destId="{CA5E413E-315F-4B8E-AAC9-38EB9C96DF0A}" srcOrd="3" destOrd="0" presId="urn:microsoft.com/office/officeart/2016/7/layout/BasicTimeline"/>
    <dgm:cxn modelId="{1FA0D880-87CE-4469-83AF-804F9D9993AC}" type="presParOf" srcId="{05A13FDD-5C44-4EEA-B27F-F0A8B3AF204E}" destId="{39E8625F-C267-451C-BD8C-D69F417018CC}" srcOrd="4" destOrd="0" presId="urn:microsoft.com/office/officeart/2016/7/layout/BasicTimeline"/>
    <dgm:cxn modelId="{4997BB40-92C2-406E-AD19-27F612CA60E2}" type="presParOf" srcId="{2B6F8E1B-C8E0-4A32-909A-9927FEFF4174}" destId="{E4BCCA65-02FD-4D13-BD61-778E872E961B}" srcOrd="3" destOrd="0" presId="urn:microsoft.com/office/officeart/2016/7/layout/BasicTimeline"/>
    <dgm:cxn modelId="{E57B4DB4-C30A-45BF-844C-F34AFFD2904D}" type="presParOf" srcId="{2B6F8E1B-C8E0-4A32-909A-9927FEFF4174}" destId="{3535EDB4-A825-4152-9FBE-7E0C8C9B4BFF}" srcOrd="4" destOrd="0" presId="urn:microsoft.com/office/officeart/2016/7/layout/BasicTimeline"/>
    <dgm:cxn modelId="{5D874EA0-86C9-471D-AD3A-CE851CF2CDCD}" type="presParOf" srcId="{3535EDB4-A825-4152-9FBE-7E0C8C9B4BFF}" destId="{38639C23-211A-4D32-A082-5BDF37470DC5}" srcOrd="0" destOrd="0" presId="urn:microsoft.com/office/officeart/2016/7/layout/BasicTimeline"/>
    <dgm:cxn modelId="{07C3B111-6BA7-4425-93CE-044F37298C49}" type="presParOf" srcId="{3535EDB4-A825-4152-9FBE-7E0C8C9B4BFF}" destId="{11BAE140-46E0-4900-B09D-739F0797826B}" srcOrd="1" destOrd="0" presId="urn:microsoft.com/office/officeart/2016/7/layout/BasicTimeline"/>
    <dgm:cxn modelId="{4656E9CC-CECE-4A62-8165-50B6541DDA99}" type="presParOf" srcId="{11BAE140-46E0-4900-B09D-739F0797826B}" destId="{230598E0-136D-4AA9-81E3-338ADA2E5B6D}" srcOrd="0" destOrd="0" presId="urn:microsoft.com/office/officeart/2016/7/layout/BasicTimeline"/>
    <dgm:cxn modelId="{56228B7E-5B08-498A-A384-211AB368052B}" type="presParOf" srcId="{11BAE140-46E0-4900-B09D-739F0797826B}" destId="{14629C00-EE88-46B1-8239-D9FCC008ADD7}" srcOrd="1" destOrd="0" presId="urn:microsoft.com/office/officeart/2016/7/layout/BasicTimeline"/>
    <dgm:cxn modelId="{975F193E-8C67-4AF1-AB27-166729F7279A}" type="presParOf" srcId="{3535EDB4-A825-4152-9FBE-7E0C8C9B4BFF}" destId="{D3200F66-B12C-4926-80CD-24A006FD58CD}" srcOrd="2" destOrd="0" presId="urn:microsoft.com/office/officeart/2016/7/layout/BasicTimeline"/>
    <dgm:cxn modelId="{F3CBD5E3-F7C8-41FE-97B7-0981684F1EFB}" type="presParOf" srcId="{3535EDB4-A825-4152-9FBE-7E0C8C9B4BFF}" destId="{A84559C3-1835-4A67-8E6B-05AD6E3E556D}" srcOrd="3" destOrd="0" presId="urn:microsoft.com/office/officeart/2016/7/layout/BasicTimeline"/>
    <dgm:cxn modelId="{53208987-F83C-41B7-ACE3-182B96A2DDC2}" type="presParOf" srcId="{3535EDB4-A825-4152-9FBE-7E0C8C9B4BFF}" destId="{5BC10C86-F384-4876-8930-C0F2932D6285}" srcOrd="4" destOrd="0" presId="urn:microsoft.com/office/officeart/2016/7/layout/BasicTimeline"/>
    <dgm:cxn modelId="{8CEB541B-0532-447B-9DA7-4918B4D87200}" type="presParOf" srcId="{2B6F8E1B-C8E0-4A32-909A-9927FEFF4174}" destId="{C8337DC7-2258-4A7A-A2D0-157DDE35DBBE}" srcOrd="5" destOrd="0" presId="urn:microsoft.com/office/officeart/2016/7/layout/BasicTimeline"/>
    <dgm:cxn modelId="{11D37F08-90DE-434D-AFE1-01A7C8F233B5}" type="presParOf" srcId="{2B6F8E1B-C8E0-4A32-909A-9927FEFF4174}" destId="{6825FAB6-7125-411E-9640-1F787CEFD972}" srcOrd="6" destOrd="0" presId="urn:microsoft.com/office/officeart/2016/7/layout/BasicTimeline"/>
    <dgm:cxn modelId="{B54EAFFB-93E1-408A-8265-451663B7112D}" type="presParOf" srcId="{6825FAB6-7125-411E-9640-1F787CEFD972}" destId="{28E251B8-82C9-4074-92DE-058894FFD53D}" srcOrd="0" destOrd="0" presId="urn:microsoft.com/office/officeart/2016/7/layout/BasicTimeline"/>
    <dgm:cxn modelId="{1CF531F2-0B0E-41F2-9B03-C0608682452F}" type="presParOf" srcId="{6825FAB6-7125-411E-9640-1F787CEFD972}" destId="{BFAE83F3-55F0-4D8A-A5EF-906361D35F08}" srcOrd="1" destOrd="0" presId="urn:microsoft.com/office/officeart/2016/7/layout/BasicTimeline"/>
    <dgm:cxn modelId="{B99707AF-79A2-4773-B113-DBDF134841F1}" type="presParOf" srcId="{BFAE83F3-55F0-4D8A-A5EF-906361D35F08}" destId="{F2EEEEAB-A058-42AF-8817-7041FEE1E899}" srcOrd="0" destOrd="0" presId="urn:microsoft.com/office/officeart/2016/7/layout/BasicTimeline"/>
    <dgm:cxn modelId="{729BBD56-21FA-4AF2-8EAB-5BA56401EFD7}" type="presParOf" srcId="{BFAE83F3-55F0-4D8A-A5EF-906361D35F08}" destId="{7049DC2F-D28C-4764-A960-B4C4162E32A7}" srcOrd="1" destOrd="0" presId="urn:microsoft.com/office/officeart/2016/7/layout/BasicTimeline"/>
    <dgm:cxn modelId="{38104609-B808-406E-BC8F-3811CDA5B8A5}" type="presParOf" srcId="{6825FAB6-7125-411E-9640-1F787CEFD972}" destId="{921D1E53-8A66-47F8-92E9-6458F013AD23}" srcOrd="2" destOrd="0" presId="urn:microsoft.com/office/officeart/2016/7/layout/BasicTimeline"/>
    <dgm:cxn modelId="{A6FD66B5-2D75-4840-B66A-811B0DEB81FF}" type="presParOf" srcId="{6825FAB6-7125-411E-9640-1F787CEFD972}" destId="{12C9F036-DF24-4021-B8D6-7FE710999376}" srcOrd="3" destOrd="0" presId="urn:microsoft.com/office/officeart/2016/7/layout/BasicTimeline"/>
    <dgm:cxn modelId="{73178FC7-C3B4-4AEE-8647-D2AD5BECFC6A}" type="presParOf" srcId="{6825FAB6-7125-411E-9640-1F787CEFD972}" destId="{720FAD19-2669-44AA-9B5B-159BBBC0AD6A}" srcOrd="4" destOrd="0" presId="urn:microsoft.com/office/officeart/2016/7/layout/Basic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F4D23-B8A1-427D-A9B4-766B7CBD45FC}">
      <dsp:nvSpPr>
        <dsp:cNvPr id="0" name=""/>
        <dsp:cNvSpPr/>
      </dsp:nvSpPr>
      <dsp:spPr>
        <a:xfrm>
          <a:off x="0" y="1292165"/>
          <a:ext cx="5370921" cy="0"/>
        </a:xfrm>
        <a:prstGeom prst="line">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8D2009F-A95D-4F22-A86D-FFF27D53CDB9}">
      <dsp:nvSpPr>
        <dsp:cNvPr id="0" name=""/>
        <dsp:cNvSpPr/>
      </dsp:nvSpPr>
      <dsp:spPr>
        <a:xfrm>
          <a:off x="119141" y="138778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latin typeface="Arial"/>
              <a:cs typeface="Arial"/>
            </a:rPr>
            <a:t>August</a:t>
          </a:r>
        </a:p>
      </dsp:txBody>
      <dsp:txXfrm>
        <a:off x="119141" y="1387785"/>
        <a:ext cx="1723939" cy="292029"/>
      </dsp:txXfrm>
    </dsp:sp>
    <dsp:sp modelId="{45158BFF-9B03-4368-95FE-90F8A5CFF44C}">
      <dsp:nvSpPr>
        <dsp:cNvPr id="0" name=""/>
        <dsp:cNvSpPr/>
      </dsp:nvSpPr>
      <dsp:spPr>
        <a:xfrm>
          <a:off x="1599" y="360514"/>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7FB09-7839-4053-BF3A-7D9A3F71263B}">
      <dsp:nvSpPr>
        <dsp:cNvPr id="0" name=""/>
        <dsp:cNvSpPr/>
      </dsp:nvSpPr>
      <dsp:spPr>
        <a:xfrm>
          <a:off x="981110" y="801142"/>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AFDF07-F1C8-4B50-859D-A71658CBEC7C}">
      <dsp:nvSpPr>
        <dsp:cNvPr id="0" name=""/>
        <dsp:cNvSpPr/>
      </dsp:nvSpPr>
      <dsp:spPr>
        <a:xfrm>
          <a:off x="1255374" y="90451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b="1" kern="1200">
              <a:latin typeface="Arial"/>
              <a:cs typeface="Arial"/>
            </a:rPr>
            <a:t>September</a:t>
          </a:r>
        </a:p>
      </dsp:txBody>
      <dsp:txXfrm>
        <a:off x="1255374" y="904515"/>
        <a:ext cx="1723939" cy="292029"/>
      </dsp:txXfrm>
    </dsp:sp>
    <dsp:sp modelId="{CF2EB8BF-9F67-49FE-BEBF-CFD0D3A4CB88}">
      <dsp:nvSpPr>
        <dsp:cNvPr id="0" name=""/>
        <dsp:cNvSpPr/>
      </dsp:nvSpPr>
      <dsp:spPr>
        <a:xfrm>
          <a:off x="961728"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2E26B-D4FF-411E-B830-6363A5DBDDE3}">
      <dsp:nvSpPr>
        <dsp:cNvPr id="0" name=""/>
        <dsp:cNvSpPr/>
      </dsp:nvSpPr>
      <dsp:spPr>
        <a:xfrm>
          <a:off x="1137832" y="1783187"/>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303DB-B29C-46EB-8579-FA4D362C6127}">
      <dsp:nvSpPr>
        <dsp:cNvPr id="0" name=""/>
        <dsp:cNvSpPr/>
      </dsp:nvSpPr>
      <dsp:spPr>
        <a:xfrm>
          <a:off x="2117343" y="1292164"/>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639C23-211A-4D32-A082-5BDF37470DC5}">
      <dsp:nvSpPr>
        <dsp:cNvPr id="0" name=""/>
        <dsp:cNvSpPr/>
      </dsp:nvSpPr>
      <dsp:spPr>
        <a:xfrm>
          <a:off x="2391607" y="138778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b="1" kern="1200">
              <a:latin typeface="Arial"/>
              <a:cs typeface="Arial"/>
            </a:rPr>
            <a:t>October</a:t>
          </a:r>
        </a:p>
      </dsp:txBody>
      <dsp:txXfrm>
        <a:off x="2391607" y="1387785"/>
        <a:ext cx="1723939" cy="292029"/>
      </dsp:txXfrm>
    </dsp:sp>
    <dsp:sp modelId="{CA5E413E-315F-4B8E-AAC9-38EB9C96DF0A}">
      <dsp:nvSpPr>
        <dsp:cNvPr id="0" name=""/>
        <dsp:cNvSpPr/>
      </dsp:nvSpPr>
      <dsp:spPr>
        <a:xfrm>
          <a:off x="2097961"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598E0-136D-4AA9-81E3-338ADA2E5B6D}">
      <dsp:nvSpPr>
        <dsp:cNvPr id="0" name=""/>
        <dsp:cNvSpPr/>
      </dsp:nvSpPr>
      <dsp:spPr>
        <a:xfrm>
          <a:off x="2274065" y="360514"/>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200F66-B12C-4926-80CD-24A006FD58CD}">
      <dsp:nvSpPr>
        <dsp:cNvPr id="0" name=""/>
        <dsp:cNvSpPr/>
      </dsp:nvSpPr>
      <dsp:spPr>
        <a:xfrm>
          <a:off x="3253577" y="801142"/>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E251B8-82C9-4074-92DE-058894FFD53D}">
      <dsp:nvSpPr>
        <dsp:cNvPr id="0" name=""/>
        <dsp:cNvSpPr/>
      </dsp:nvSpPr>
      <dsp:spPr>
        <a:xfrm>
          <a:off x="3527840" y="90451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b="1" kern="1200">
              <a:latin typeface="Arial"/>
              <a:cs typeface="Arial"/>
            </a:rPr>
            <a:t>November</a:t>
          </a:r>
        </a:p>
      </dsp:txBody>
      <dsp:txXfrm>
        <a:off x="3527840" y="904515"/>
        <a:ext cx="1723939" cy="292029"/>
      </dsp:txXfrm>
    </dsp:sp>
    <dsp:sp modelId="{A84559C3-1835-4A67-8E6B-05AD6E3E556D}">
      <dsp:nvSpPr>
        <dsp:cNvPr id="0" name=""/>
        <dsp:cNvSpPr/>
      </dsp:nvSpPr>
      <dsp:spPr>
        <a:xfrm>
          <a:off x="3234194"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EEEAB-A058-42AF-8817-7041FEE1E899}">
      <dsp:nvSpPr>
        <dsp:cNvPr id="0" name=""/>
        <dsp:cNvSpPr/>
      </dsp:nvSpPr>
      <dsp:spPr>
        <a:xfrm>
          <a:off x="3410298" y="1783187"/>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D1E53-8A66-47F8-92E9-6458F013AD23}">
      <dsp:nvSpPr>
        <dsp:cNvPr id="0" name=""/>
        <dsp:cNvSpPr/>
      </dsp:nvSpPr>
      <dsp:spPr>
        <a:xfrm>
          <a:off x="4389810" y="1292164"/>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9F036-DF24-4021-B8D6-7FE710999376}">
      <dsp:nvSpPr>
        <dsp:cNvPr id="0" name=""/>
        <dsp:cNvSpPr/>
      </dsp:nvSpPr>
      <dsp:spPr>
        <a:xfrm>
          <a:off x="4370427"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7EFB17-135D-EA48-A069-06EB291EB199}" type="datetimeFigureOut">
              <a:rPr lang="en-US" smtClean="0"/>
              <a:t>7/27/2021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028C8D-6E3F-DA4A-909E-CDBBA8478039}" type="slidenum">
              <a:rPr lang="en-US" smtClean="0"/>
              <a:t>‹#›</a:t>
            </a:fld>
            <a:endParaRPr lang="en-US"/>
          </a:p>
        </p:txBody>
      </p:sp>
    </p:spTree>
    <p:extLst>
      <p:ext uri="{BB962C8B-B14F-4D97-AF65-F5344CB8AC3E}">
        <p14:creationId xmlns:p14="http://schemas.microsoft.com/office/powerpoint/2010/main" val="93993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1</a:t>
            </a:fld>
            <a:endParaRPr lang="en-US"/>
          </a:p>
        </p:txBody>
      </p:sp>
    </p:spTree>
    <p:extLst>
      <p:ext uri="{BB962C8B-B14F-4D97-AF65-F5344CB8AC3E}">
        <p14:creationId xmlns:p14="http://schemas.microsoft.com/office/powerpoint/2010/main" val="115323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3d67bda3c_1_14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e3d67bda3c_1_14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220" name="Google Shape;220;ge3d67bda3c_1_14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3d67bda3c_4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e3d67bda3c_4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lvl="0" indent="0" algn="l" rtl="0">
              <a:lnSpc>
                <a:spcPct val="115000"/>
              </a:lnSpc>
              <a:spcBef>
                <a:spcPts val="1200"/>
              </a:spcBef>
              <a:spcAft>
                <a:spcPts val="0"/>
              </a:spcAft>
              <a:buClr>
                <a:schemeClr val="dk1"/>
              </a:buClr>
              <a:buSzPts val="1000"/>
              <a:buNone/>
            </a:pPr>
            <a:endParaRPr lang="en-US" sz="1000" dirty="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d67bda3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e3d67bda3c_1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endParaRPr sz="1000" dirty="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d67bda3c_4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e3d67bda3c_4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3d67bda3c_4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3d67bda3c_4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endParaRPr sz="1000" dirty="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3d67bda3c_4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e3d67bda3c_4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3d67c3047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e3d67c3047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d67c3047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3d67c3047_1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ge3d67c3047_1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78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2</a:t>
            </a:fld>
            <a:endParaRPr lang="en-US"/>
          </a:p>
        </p:txBody>
      </p:sp>
    </p:spTree>
    <p:extLst>
      <p:ext uri="{BB962C8B-B14F-4D97-AF65-F5344CB8AC3E}">
        <p14:creationId xmlns:p14="http://schemas.microsoft.com/office/powerpoint/2010/main" val="240572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28C8D-6E3F-DA4A-909E-CDBBA8478039}" type="slidenum">
              <a:rPr lang="en-US" smtClean="0"/>
              <a:t>3</a:t>
            </a:fld>
            <a:endParaRPr lang="en-US"/>
          </a:p>
        </p:txBody>
      </p:sp>
    </p:spTree>
    <p:extLst>
      <p:ext uri="{BB962C8B-B14F-4D97-AF65-F5344CB8AC3E}">
        <p14:creationId xmlns:p14="http://schemas.microsoft.com/office/powerpoint/2010/main" val="40993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3d67bda3c_1_13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e3d67bda3c_1_13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107" name="Google Shape;107;ge3d67bda3c_1_13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5</a:t>
            </a:fld>
            <a:endParaRPr lang="en-US"/>
          </a:p>
        </p:txBody>
      </p:sp>
    </p:spTree>
    <p:extLst>
      <p:ext uri="{BB962C8B-B14F-4D97-AF65-F5344CB8AC3E}">
        <p14:creationId xmlns:p14="http://schemas.microsoft.com/office/powerpoint/2010/main" val="105761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endParaRPr lang="en-US" sz="1200" dirty="0">
              <a:latin typeface="Arial"/>
              <a:ea typeface="Arial"/>
              <a:cs typeface="Arial"/>
              <a:sym typeface="Arial"/>
            </a:endParaRPr>
          </a:p>
        </p:txBody>
      </p:sp>
    </p:spTree>
    <p:extLst>
      <p:ext uri="{BB962C8B-B14F-4D97-AF65-F5344CB8AC3E}">
        <p14:creationId xmlns:p14="http://schemas.microsoft.com/office/powerpoint/2010/main" val="67677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3d67bda3c_4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e3d67bda3c_4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lvl="0" indent="0" algn="l" rtl="0">
              <a:lnSpc>
                <a:spcPct val="115000"/>
              </a:lnSpc>
              <a:spcBef>
                <a:spcPts val="1200"/>
              </a:spcBef>
              <a:spcAft>
                <a:spcPts val="0"/>
              </a:spcAft>
              <a:buClr>
                <a:schemeClr val="dk1"/>
              </a:buClr>
              <a:buSzPts val="1000"/>
              <a:buFont typeface="Arial" panose="020B0604020202020204" pitchFamily="34" charset="0"/>
              <a:buNone/>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0" algn="l" rtl="0">
              <a:lnSpc>
                <a:spcPct val="115000"/>
              </a:lnSpc>
              <a:spcBef>
                <a:spcPts val="1200"/>
              </a:spcBef>
              <a:spcAft>
                <a:spcPts val="0"/>
              </a:spcAft>
              <a:buClr>
                <a:schemeClr val="dk1"/>
              </a:buClr>
              <a:buSzPts val="1000"/>
              <a:buNone/>
            </a:pPr>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8</a:t>
            </a:fld>
            <a:endParaRPr lang="en-US"/>
          </a:p>
        </p:txBody>
      </p:sp>
    </p:spTree>
    <p:extLst>
      <p:ext uri="{BB962C8B-B14F-4D97-AF65-F5344CB8AC3E}">
        <p14:creationId xmlns:p14="http://schemas.microsoft.com/office/powerpoint/2010/main" val="30139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829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preserve="1" userDrawn="1">
  <p:cSld name="Cover Slide">
    <p:spTree>
      <p:nvGrpSpPr>
        <p:cNvPr id="1" name="Shape 66"/>
        <p:cNvGrpSpPr/>
        <p:nvPr/>
      </p:nvGrpSpPr>
      <p:grpSpPr>
        <a:xfrm>
          <a:off x="0" y="0"/>
          <a:ext cx="0" cy="0"/>
          <a:chOff x="0" y="0"/>
          <a:chExt cx="0" cy="0"/>
        </a:xfrm>
      </p:grpSpPr>
      <p:sp>
        <p:nvSpPr>
          <p:cNvPr id="67" name="Google Shape;67;p10"/>
          <p:cNvSpPr/>
          <p:nvPr userDrawn="1"/>
        </p:nvSpPr>
        <p:spPr>
          <a:xfrm>
            <a:off x="0" y="-80829"/>
            <a:ext cx="12476284" cy="704263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sp>
        <p:nvSpPr>
          <p:cNvPr id="68" name="Google Shape;68;p10"/>
          <p:cNvSpPr txBox="1">
            <a:spLocks noGrp="1"/>
          </p:cNvSpPr>
          <p:nvPr>
            <p:ph type="title" hasCustomPrompt="1"/>
          </p:nvPr>
        </p:nvSpPr>
        <p:spPr>
          <a:xfrm>
            <a:off x="1187181" y="2645788"/>
            <a:ext cx="8752685" cy="1042129"/>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0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Headline Goes Here</a:t>
            </a:r>
            <a:endParaRPr dirty="0"/>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641" t="17230"/>
          <a:stretch/>
        </p:blipFill>
        <p:spPr>
          <a:xfrm>
            <a:off x="7710816" y="2197387"/>
            <a:ext cx="4613414" cy="4764423"/>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DFA203D-47FF-4D46-A932-997162B4050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2577" t="25528" r="8571" b="27619"/>
          <a:stretch/>
        </p:blipFill>
        <p:spPr>
          <a:xfrm>
            <a:off x="8991271" y="379162"/>
            <a:ext cx="2630734" cy="1042129"/>
          </a:xfrm>
          <a:prstGeom prst="rect">
            <a:avLst/>
          </a:prstGeom>
        </p:spPr>
      </p:pic>
      <p:sp>
        <p:nvSpPr>
          <p:cNvPr id="9" name="TextBox 8">
            <a:extLst>
              <a:ext uri="{FF2B5EF4-FFF2-40B4-BE49-F238E27FC236}">
                <a16:creationId xmlns:a16="http://schemas.microsoft.com/office/drawing/2014/main" id="{40D1ED1B-274E-9F4A-A012-EB358910CBF4}"/>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chemeClr val="bg1"/>
                </a:solidFill>
                <a:latin typeface="Arial" panose="020B0604020202020204" pitchFamily="34" charset="0"/>
                <a:cs typeface="Arial" panose="020B0604020202020204" pitchFamily="34" charset="0"/>
              </a:rPr>
              <a:t>MOVING EVERY LIFE FORWARD</a:t>
            </a:r>
          </a:p>
        </p:txBody>
      </p:sp>
      <p:sp>
        <p:nvSpPr>
          <p:cNvPr id="4" name="Text Placeholder 3">
            <a:extLst>
              <a:ext uri="{FF2B5EF4-FFF2-40B4-BE49-F238E27FC236}">
                <a16:creationId xmlns:a16="http://schemas.microsoft.com/office/drawing/2014/main" id="{50E8B174-77B6-A34A-98E0-43B66A3A5B1E}"/>
              </a:ext>
            </a:extLst>
          </p:cNvPr>
          <p:cNvSpPr>
            <a:spLocks noGrp="1"/>
          </p:cNvSpPr>
          <p:nvPr>
            <p:ph type="body" sz="quarter" idx="13" hasCustomPrompt="1"/>
          </p:nvPr>
        </p:nvSpPr>
        <p:spPr>
          <a:xfrm>
            <a:off x="1187450" y="3813481"/>
            <a:ext cx="3790950" cy="474133"/>
          </a:xfrm>
          <a:prstGeom prst="rect">
            <a:avLst/>
          </a:prstGeom>
        </p:spPr>
        <p:txBody>
          <a:bodyPr/>
          <a:lstStyle>
            <a:lvl1pPr>
              <a:buNone/>
              <a:defRPr sz="2000" b="0" i="1">
                <a:solidFill>
                  <a:schemeClr val="bg1"/>
                </a:solidFill>
                <a:latin typeface="Georgia" panose="02040502050405020303" pitchFamily="18"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Date Goes Right Here</a:t>
            </a:r>
          </a:p>
        </p:txBody>
      </p:sp>
    </p:spTree>
    <p:extLst>
      <p:ext uri="{BB962C8B-B14F-4D97-AF65-F5344CB8AC3E}">
        <p14:creationId xmlns:p14="http://schemas.microsoft.com/office/powerpoint/2010/main" val="23028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Center" preserve="1" userDrawn="1">
  <p:cSld name="Closing Slide">
    <p:spTree>
      <p:nvGrpSpPr>
        <p:cNvPr id="1" name="Shape 66"/>
        <p:cNvGrpSpPr/>
        <p:nvPr/>
      </p:nvGrpSpPr>
      <p:grpSpPr>
        <a:xfrm>
          <a:off x="0" y="0"/>
          <a:ext cx="0" cy="0"/>
          <a:chOff x="0" y="0"/>
          <a:chExt cx="0" cy="0"/>
        </a:xfrm>
      </p:grpSpPr>
      <p:sp>
        <p:nvSpPr>
          <p:cNvPr id="23" name="Google Shape;67;p10">
            <a:extLst>
              <a:ext uri="{FF2B5EF4-FFF2-40B4-BE49-F238E27FC236}">
                <a16:creationId xmlns:a16="http://schemas.microsoft.com/office/drawing/2014/main" id="{98400217-2371-B94F-985E-E933F97AC28E}"/>
              </a:ext>
            </a:extLst>
          </p:cNvPr>
          <p:cNvSpPr/>
          <p:nvPr userDrawn="1"/>
        </p:nvSpPr>
        <p:spPr>
          <a:xfrm>
            <a:off x="0" y="-80829"/>
            <a:ext cx="12192000" cy="693882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dirty="0"/>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24959" y="4229971"/>
            <a:ext cx="2567041" cy="2651067"/>
          </a:xfrm>
          <a:prstGeom prst="rect">
            <a:avLst/>
          </a:prstGeom>
        </p:spPr>
      </p:pic>
      <p:sp>
        <p:nvSpPr>
          <p:cNvPr id="11" name="TextBox 10">
            <a:extLst>
              <a:ext uri="{FF2B5EF4-FFF2-40B4-BE49-F238E27FC236}">
                <a16:creationId xmlns:a16="http://schemas.microsoft.com/office/drawing/2014/main" id="{C19A9B0D-41E5-2547-96A3-CD880AA5B373}"/>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chemeClr val="bg1"/>
                </a:solidFill>
                <a:latin typeface="Arial" panose="020B0604020202020204" pitchFamily="34" charset="0"/>
                <a:cs typeface="Arial" panose="020B0604020202020204" pitchFamily="34" charset="0"/>
              </a:rPr>
              <a:t>MOVING EVERY LIFE FORWARD</a:t>
            </a:r>
          </a:p>
        </p:txBody>
      </p:sp>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8" name="Google Shape;271;p37">
            <a:extLst>
              <a:ext uri="{FF2B5EF4-FFF2-40B4-BE49-F238E27FC236}">
                <a16:creationId xmlns:a16="http://schemas.microsoft.com/office/drawing/2014/main" id="{01D54ED2-95F4-1E4F-9668-45A9EC6FAA1A}"/>
              </a:ext>
            </a:extLst>
          </p:cNvPr>
          <p:cNvSpPr txBox="1">
            <a:spLocks/>
          </p:cNvSpPr>
          <p:nvPr userDrawn="1"/>
        </p:nvSpPr>
        <p:spPr>
          <a:xfrm>
            <a:off x="9932806" y="1394787"/>
            <a:ext cx="1513861" cy="3779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1pPr>
            <a:lvl2pPr marL="914400" marR="0" lvl="1"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2pPr>
            <a:lvl3pPr marL="1371600" marR="0" lvl="2"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3pPr>
            <a:lvl4pPr marL="1828800" marR="0" lvl="3"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4pPr>
            <a:lvl5pPr marL="2286000" marR="0" lvl="4"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5pPr>
            <a:lvl6pPr marL="2743200" marR="0" lvl="5"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6pPr>
            <a:lvl7pPr marL="3200400" marR="0" lvl="6"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7pPr>
            <a:lvl8pPr marL="3657600" marR="0" lvl="7"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8pPr>
            <a:lvl9pPr marL="4114800" marR="0" lvl="8"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9pPr>
          </a:lstStyle>
          <a:p>
            <a:pPr marL="0" indent="0" algn="r">
              <a:spcBef>
                <a:spcPts val="0"/>
              </a:spcBef>
              <a:buSzPts val="2600"/>
            </a:pPr>
            <a:r>
              <a:rPr lang="en-US" sz="2000" b="1" dirty="0">
                <a:solidFill>
                  <a:schemeClr val="accent2"/>
                </a:solidFill>
                <a:latin typeface="Arial" panose="020B0604020202020204" pitchFamily="34" charset="0"/>
                <a:ea typeface="Arial"/>
                <a:cs typeface="Arial" panose="020B0604020202020204" pitchFamily="34" charset="0"/>
                <a:sym typeface="Arial"/>
              </a:rPr>
              <a:t>COTA.COM</a:t>
            </a:r>
            <a:endParaRPr lang="en-US" sz="2000" b="1" dirty="0">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794817-162A-CD43-9654-88CA66235BAD}"/>
              </a:ext>
            </a:extLst>
          </p:cNvPr>
          <p:cNvSpPr/>
          <p:nvPr userDrawn="1"/>
        </p:nvSpPr>
        <p:spPr>
          <a:xfrm>
            <a:off x="1760011" y="4711151"/>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68EFEFF-779A-2C4F-82E9-7CE08687798B}"/>
              </a:ext>
            </a:extLst>
          </p:cNvPr>
          <p:cNvSpPr/>
          <p:nvPr userDrawn="1"/>
        </p:nvSpPr>
        <p:spPr>
          <a:xfrm>
            <a:off x="3654722" y="4711151"/>
            <a:ext cx="1367913"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185B9AE-5F6C-EB44-B333-ADDFA768EE26}"/>
              </a:ext>
            </a:extLst>
          </p:cNvPr>
          <p:cNvSpPr/>
          <p:nvPr userDrawn="1"/>
        </p:nvSpPr>
        <p:spPr>
          <a:xfrm>
            <a:off x="5498258" y="4711151"/>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cotabus</a:t>
            </a: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9D921F-3204-604F-8A4A-98A1F16615ED}"/>
              </a:ext>
            </a:extLst>
          </p:cNvPr>
          <p:cNvSpPr/>
          <p:nvPr userDrawn="1"/>
        </p:nvSpPr>
        <p:spPr>
          <a:xfrm>
            <a:off x="7434694" y="4711151"/>
            <a:ext cx="1156579" cy="276999"/>
          </a:xfrm>
          <a:prstGeom prst="rect">
            <a:avLst/>
          </a:prstGeom>
        </p:spPr>
        <p:txBody>
          <a:bodyPr wrap="square" lIns="0" tIns="0" rIns="0" bIns="0">
            <a:spAutoFit/>
          </a:bodyPr>
          <a:lstStyle/>
          <a:p>
            <a:r>
              <a:rPr lang="en-US" b="1" dirty="0">
                <a:solidFill>
                  <a:schemeClr val="bg1"/>
                </a:solidFill>
                <a:latin typeface="Arial" panose="020B0604020202020204" pitchFamily="34" charset="0"/>
                <a:cs typeface="Arial" panose="020B0604020202020204" pitchFamily="34" charset="0"/>
              </a:rPr>
              <a:t>@COTA</a:t>
            </a:r>
          </a:p>
        </p:txBody>
      </p:sp>
      <p:sp>
        <p:nvSpPr>
          <p:cNvPr id="16" name="Google Shape;325;p44">
            <a:extLst>
              <a:ext uri="{FF2B5EF4-FFF2-40B4-BE49-F238E27FC236}">
                <a16:creationId xmlns:a16="http://schemas.microsoft.com/office/drawing/2014/main" id="{3D531344-44D5-394A-803A-41E4B236D675}"/>
              </a:ext>
            </a:extLst>
          </p:cNvPr>
          <p:cNvSpPr txBox="1">
            <a:spLocks/>
          </p:cNvSpPr>
          <p:nvPr userDrawn="1"/>
        </p:nvSpPr>
        <p:spPr>
          <a:xfrm>
            <a:off x="1275028" y="2164076"/>
            <a:ext cx="6271775" cy="940855"/>
          </a:xfrm>
          <a:prstGeom prst="rect">
            <a:avLst/>
          </a:prstGeom>
          <a:noFill/>
          <a:ln>
            <a:noFill/>
          </a:ln>
        </p:spPr>
        <p:txBody>
          <a:bodyPr spcFirstLastPara="1" vert="horz" wrap="square" lIns="0" tIns="0" rIns="0" bIns="0" rtlCol="0" anchor="ctr" anchorCtr="0">
            <a:noAutofit/>
          </a:bodyPr>
          <a:lstStyle>
            <a:lvl1pPr lvl="0" algn="l" defTabSz="914400" rtl="0" eaLnBrk="1" latinLnBrk="0" hangingPunct="1">
              <a:lnSpc>
                <a:spcPct val="80000"/>
              </a:lnSpc>
              <a:spcBef>
                <a:spcPts val="0"/>
              </a:spcBef>
              <a:spcAft>
                <a:spcPts val="0"/>
              </a:spcAft>
              <a:buClr>
                <a:schemeClr val="lt1"/>
              </a:buClr>
              <a:buSzPts val="10000"/>
              <a:buFont typeface="Avenir"/>
              <a:buNone/>
              <a:defRPr sz="5400" b="1" i="0" kern="1200">
                <a:solidFill>
                  <a:schemeClr val="accent1"/>
                </a:solidFill>
                <a:latin typeface="Glober Heavy" pitchFamily="2" charset="77"/>
                <a:ea typeface="+mj-ea"/>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sz="8000" dirty="0">
                <a:solidFill>
                  <a:schemeClr val="accent2"/>
                </a:solidFill>
                <a:latin typeface="Arial" panose="020B0604020202020204" pitchFamily="34" charset="0"/>
              </a:rPr>
              <a:t>Thank You!</a:t>
            </a:r>
          </a:p>
        </p:txBody>
      </p:sp>
      <p:sp>
        <p:nvSpPr>
          <p:cNvPr id="17" name="Rectangle 16">
            <a:extLst>
              <a:ext uri="{FF2B5EF4-FFF2-40B4-BE49-F238E27FC236}">
                <a16:creationId xmlns:a16="http://schemas.microsoft.com/office/drawing/2014/main" id="{16C7FBA0-850C-A64B-BEA8-F43834925E9D}"/>
              </a:ext>
            </a:extLst>
          </p:cNvPr>
          <p:cNvSpPr/>
          <p:nvPr userDrawn="1"/>
        </p:nvSpPr>
        <p:spPr>
          <a:xfrm>
            <a:off x="1195389" y="3846416"/>
            <a:ext cx="1992853" cy="369332"/>
          </a:xfrm>
          <a:prstGeom prst="rect">
            <a:avLst/>
          </a:prstGeom>
        </p:spPr>
        <p:txBody>
          <a:bodyPr wrap="none">
            <a:spAutoFit/>
          </a:bodyPr>
          <a:lstStyle/>
          <a:p>
            <a:r>
              <a:rPr lang="en-US" spc="300" dirty="0">
                <a:solidFill>
                  <a:schemeClr val="bg1"/>
                </a:solidFill>
                <a:latin typeface="Arial" panose="020B0604020202020204" pitchFamily="34" charset="0"/>
                <a:cs typeface="Arial" panose="020B0604020202020204" pitchFamily="34" charset="0"/>
              </a:rPr>
              <a:t>FOLLOW US </a:t>
            </a:r>
          </a:p>
        </p:txBody>
      </p:sp>
      <p:cxnSp>
        <p:nvCxnSpPr>
          <p:cNvPr id="18" name="Straight Connector 17">
            <a:extLst>
              <a:ext uri="{FF2B5EF4-FFF2-40B4-BE49-F238E27FC236}">
                <a16:creationId xmlns:a16="http://schemas.microsoft.com/office/drawing/2014/main" id="{407FEA6E-162D-DD44-A21F-7FBED9CDE623}"/>
              </a:ext>
            </a:extLst>
          </p:cNvPr>
          <p:cNvCxnSpPr/>
          <p:nvPr userDrawn="1"/>
        </p:nvCxnSpPr>
        <p:spPr>
          <a:xfrm>
            <a:off x="1275028" y="3412067"/>
            <a:ext cx="2042396" cy="0"/>
          </a:xfrm>
          <a:prstGeom prst="line">
            <a:avLst/>
          </a:prstGeom>
          <a:ln w="15875">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BE6B2F49-55CB-DF4D-9944-7C04A1BB452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2577" t="25528" r="8571" b="27619"/>
          <a:stretch/>
        </p:blipFill>
        <p:spPr>
          <a:xfrm>
            <a:off x="8991271" y="379162"/>
            <a:ext cx="2630734" cy="1042129"/>
          </a:xfrm>
          <a:prstGeom prst="rect">
            <a:avLst/>
          </a:prstGeom>
        </p:spPr>
      </p:pic>
      <p:pic>
        <p:nvPicPr>
          <p:cNvPr id="25" name="Picture 24">
            <a:extLst>
              <a:ext uri="{FF2B5EF4-FFF2-40B4-BE49-F238E27FC236}">
                <a16:creationId xmlns:a16="http://schemas.microsoft.com/office/drawing/2014/main" id="{16C8BA1D-B018-3440-B3D8-070869019427}"/>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1243861" y="4650096"/>
            <a:ext cx="354580" cy="354580"/>
          </a:xfrm>
          <a:prstGeom prst="rect">
            <a:avLst/>
          </a:prstGeom>
        </p:spPr>
      </p:pic>
      <p:pic>
        <p:nvPicPr>
          <p:cNvPr id="26" name="Picture 25">
            <a:extLst>
              <a:ext uri="{FF2B5EF4-FFF2-40B4-BE49-F238E27FC236}">
                <a16:creationId xmlns:a16="http://schemas.microsoft.com/office/drawing/2014/main" id="{8C7CEC63-B7B6-3141-9A5C-32F12E76306A}"/>
              </a:ext>
            </a:extLst>
          </p:cNvPr>
          <p:cNvPicPr>
            <a:picLocks noChangeAspect="1"/>
          </p:cNvPicPr>
          <p:nvPr userDrawn="1"/>
        </p:nvPicPr>
        <p:blipFill>
          <a:blip r:embed="rId6">
            <a:alphaModFix amt="50000"/>
          </a:blip>
          <a:stretch>
            <a:fillRect/>
          </a:stretch>
        </p:blipFill>
        <p:spPr>
          <a:xfrm>
            <a:off x="3183052" y="4690742"/>
            <a:ext cx="373439" cy="305541"/>
          </a:xfrm>
          <a:prstGeom prst="rect">
            <a:avLst/>
          </a:prstGeom>
        </p:spPr>
      </p:pic>
      <p:pic>
        <p:nvPicPr>
          <p:cNvPr id="27" name="Picture 26">
            <a:extLst>
              <a:ext uri="{FF2B5EF4-FFF2-40B4-BE49-F238E27FC236}">
                <a16:creationId xmlns:a16="http://schemas.microsoft.com/office/drawing/2014/main" id="{80BA2EF6-F34E-D342-AE7C-EBB5E9EE2020}"/>
              </a:ext>
            </a:extLst>
          </p:cNvPr>
          <p:cNvPicPr>
            <a:picLocks noChangeAspect="1"/>
          </p:cNvPicPr>
          <p:nvPr userDrawn="1"/>
        </p:nvPicPr>
        <p:blipFill>
          <a:blip r:embed="rId7">
            <a:alphaModFix amt="50000"/>
          </a:blip>
          <a:stretch>
            <a:fillRect/>
          </a:stretch>
        </p:blipFill>
        <p:spPr>
          <a:xfrm>
            <a:off x="5180134" y="4600809"/>
            <a:ext cx="191867" cy="383734"/>
          </a:xfrm>
          <a:prstGeom prst="rect">
            <a:avLst/>
          </a:prstGeom>
        </p:spPr>
      </p:pic>
      <p:pic>
        <p:nvPicPr>
          <p:cNvPr id="28" name="Picture 27">
            <a:extLst>
              <a:ext uri="{FF2B5EF4-FFF2-40B4-BE49-F238E27FC236}">
                <a16:creationId xmlns:a16="http://schemas.microsoft.com/office/drawing/2014/main" id="{F2BDF396-125C-FB4E-B37E-E1C466B23161}"/>
              </a:ext>
            </a:extLst>
          </p:cNvPr>
          <p:cNvPicPr>
            <a:picLocks noChangeAspect="1"/>
          </p:cNvPicPr>
          <p:nvPr userDrawn="1"/>
        </p:nvPicPr>
        <p:blipFill>
          <a:blip r:embed="rId8">
            <a:alphaModFix amt="50000"/>
          </a:blip>
          <a:stretch>
            <a:fillRect/>
          </a:stretch>
        </p:blipFill>
        <p:spPr>
          <a:xfrm>
            <a:off x="6879920" y="4600808"/>
            <a:ext cx="397273" cy="387341"/>
          </a:xfrm>
          <a:prstGeom prst="rect">
            <a:avLst/>
          </a:prstGeom>
        </p:spPr>
      </p:pic>
    </p:spTree>
    <p:extLst>
      <p:ext uri="{BB962C8B-B14F-4D97-AF65-F5344CB8AC3E}">
        <p14:creationId xmlns:p14="http://schemas.microsoft.com/office/powerpoint/2010/main" val="93888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eadline and Copy Slide" type="tx">
  <p:cSld name="1_Headline and Copy Slide">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842975" y="1363381"/>
            <a:ext cx="10515603" cy="6982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3"/>
              </a:buClr>
              <a:buSzPts val="4400"/>
              <a:buFont typeface="Arial"/>
              <a:buNone/>
              <a:defRPr sz="4400" b="1"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15" descr="Picture 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45441" y="5960701"/>
            <a:ext cx="615157" cy="615159"/>
          </a:xfrm>
          <a:prstGeom prst="rect">
            <a:avLst/>
          </a:prstGeom>
          <a:noFill/>
          <a:ln>
            <a:noFill/>
          </a:ln>
        </p:spPr>
      </p:pic>
      <p:sp>
        <p:nvSpPr>
          <p:cNvPr id="25" name="Google Shape;25;p15"/>
          <p:cNvSpPr txBox="1"/>
          <p:nvPr/>
        </p:nvSpPr>
        <p:spPr>
          <a:xfrm>
            <a:off x="779136" y="6346097"/>
            <a:ext cx="435643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accent1"/>
                </a:solidFill>
                <a:latin typeface="Arial"/>
                <a:ea typeface="Arial"/>
                <a:cs typeface="Arial"/>
                <a:sym typeface="Arial"/>
              </a:rPr>
              <a:t>MOVING EVERY LIFE FORWARD</a:t>
            </a:r>
            <a:endParaRPr/>
          </a:p>
        </p:txBody>
      </p:sp>
      <p:sp>
        <p:nvSpPr>
          <p:cNvPr id="26" name="Google Shape;26;p15"/>
          <p:cNvSpPr txBox="1">
            <a:spLocks noGrp="1"/>
          </p:cNvSpPr>
          <p:nvPr>
            <p:ph type="body" idx="1"/>
          </p:nvPr>
        </p:nvSpPr>
        <p:spPr>
          <a:xfrm>
            <a:off x="927640" y="2235200"/>
            <a:ext cx="10062095" cy="2760136"/>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100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914400" marR="0" lvl="1"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2pPr>
            <a:lvl3pPr marL="1371600" marR="0" lvl="2"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3pPr>
            <a:lvl4pPr marL="1828800" marR="0" lvl="3"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4pPr>
            <a:lvl5pPr marL="2286000" marR="0" lvl="4"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sldNum" idx="12"/>
          </p:nvPr>
        </p:nvSpPr>
        <p:spPr>
          <a:xfrm>
            <a:off x="11514546" y="6380732"/>
            <a:ext cx="266974" cy="259222"/>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1800" b="1">
                <a:solidFill>
                  <a:srgbClr val="000000"/>
                </a:solidFill>
                <a:latin typeface="Arial"/>
                <a:ea typeface="Arial"/>
                <a:cs typeface="Arial"/>
                <a:sym typeface="Arial"/>
              </a:defRPr>
            </a:lvl1pPr>
            <a:lvl2pPr marL="0" marR="0" lvl="1" indent="0" algn="ctr" rtl="0">
              <a:spcBef>
                <a:spcPts val="0"/>
              </a:spcBef>
              <a:buNone/>
              <a:defRPr sz="1800" b="1">
                <a:solidFill>
                  <a:srgbClr val="000000"/>
                </a:solidFill>
                <a:latin typeface="Arial"/>
                <a:ea typeface="Arial"/>
                <a:cs typeface="Arial"/>
                <a:sym typeface="Arial"/>
              </a:defRPr>
            </a:lvl2pPr>
            <a:lvl3pPr marL="0" marR="0" lvl="2" indent="0" algn="ctr" rtl="0">
              <a:spcBef>
                <a:spcPts val="0"/>
              </a:spcBef>
              <a:buNone/>
              <a:defRPr sz="1800" b="1">
                <a:solidFill>
                  <a:srgbClr val="000000"/>
                </a:solidFill>
                <a:latin typeface="Arial"/>
                <a:ea typeface="Arial"/>
                <a:cs typeface="Arial"/>
                <a:sym typeface="Arial"/>
              </a:defRPr>
            </a:lvl3pPr>
            <a:lvl4pPr marL="0" marR="0" lvl="3" indent="0" algn="ctr" rtl="0">
              <a:spcBef>
                <a:spcPts val="0"/>
              </a:spcBef>
              <a:buNone/>
              <a:defRPr sz="1800" b="1">
                <a:solidFill>
                  <a:srgbClr val="000000"/>
                </a:solidFill>
                <a:latin typeface="Arial"/>
                <a:ea typeface="Arial"/>
                <a:cs typeface="Arial"/>
                <a:sym typeface="Arial"/>
              </a:defRPr>
            </a:lvl4pPr>
            <a:lvl5pPr marL="0" marR="0" lvl="4" indent="0" algn="ctr" rtl="0">
              <a:spcBef>
                <a:spcPts val="0"/>
              </a:spcBef>
              <a:buNone/>
              <a:defRPr sz="1800" b="1">
                <a:solidFill>
                  <a:srgbClr val="000000"/>
                </a:solidFill>
                <a:latin typeface="Arial"/>
                <a:ea typeface="Arial"/>
                <a:cs typeface="Arial"/>
                <a:sym typeface="Arial"/>
              </a:defRPr>
            </a:lvl5pPr>
            <a:lvl6pPr marL="0" marR="0" lvl="5" indent="0" algn="ctr" rtl="0">
              <a:spcBef>
                <a:spcPts val="0"/>
              </a:spcBef>
              <a:buNone/>
              <a:defRPr sz="1800" b="1">
                <a:solidFill>
                  <a:srgbClr val="000000"/>
                </a:solidFill>
                <a:latin typeface="Arial"/>
                <a:ea typeface="Arial"/>
                <a:cs typeface="Arial"/>
                <a:sym typeface="Arial"/>
              </a:defRPr>
            </a:lvl6pPr>
            <a:lvl7pPr marL="0" marR="0" lvl="6" indent="0" algn="ctr" rtl="0">
              <a:spcBef>
                <a:spcPts val="0"/>
              </a:spcBef>
              <a:buNone/>
              <a:defRPr sz="1800" b="1">
                <a:solidFill>
                  <a:srgbClr val="000000"/>
                </a:solidFill>
                <a:latin typeface="Arial"/>
                <a:ea typeface="Arial"/>
                <a:cs typeface="Arial"/>
                <a:sym typeface="Arial"/>
              </a:defRPr>
            </a:lvl7pPr>
            <a:lvl8pPr marL="0" marR="0" lvl="7" indent="0" algn="ctr" rtl="0">
              <a:spcBef>
                <a:spcPts val="0"/>
              </a:spcBef>
              <a:buNone/>
              <a:defRPr sz="1800" b="1">
                <a:solidFill>
                  <a:srgbClr val="000000"/>
                </a:solidFill>
                <a:latin typeface="Arial"/>
                <a:ea typeface="Arial"/>
                <a:cs typeface="Arial"/>
                <a:sym typeface="Arial"/>
              </a:defRPr>
            </a:lvl8pPr>
            <a:lvl9pPr marL="0" marR="0" lvl="8" indent="0" algn="ctr" rtl="0">
              <a:spcBef>
                <a:spcPts val="0"/>
              </a:spcBef>
              <a:buNone/>
              <a:defRPr sz="18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855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preserve="1">
  <p:cSld name="Section Title Slide">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screen">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2829716" y="2336545"/>
            <a:ext cx="6923664" cy="218491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TITLE GOES </a:t>
            </a:r>
            <a:br>
              <a:rPr lang="en-US" dirty="0"/>
            </a:br>
            <a:r>
              <a:rPr lang="en-US" dirty="0"/>
              <a:t>RIGHT HERE</a:t>
            </a:r>
            <a:endParaRPr dirty="0"/>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screen">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92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reserve="1" userDrawn="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screen">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1363773" y="2010555"/>
            <a:ext cx="6923664" cy="171294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TITLE GOES </a:t>
            </a:r>
            <a:br>
              <a:rPr lang="en-US" dirty="0"/>
            </a:br>
            <a:r>
              <a:rPr lang="en-US" dirty="0"/>
              <a:t>RIGHT HERE</a:t>
            </a:r>
            <a:endParaRPr dirty="0"/>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screen">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18738D-EB9E-824B-B9C4-F41873A92FFF}"/>
              </a:ext>
            </a:extLst>
          </p:cNvPr>
          <p:cNvSpPr>
            <a:spLocks noGrp="1"/>
          </p:cNvSpPr>
          <p:nvPr>
            <p:ph type="body" sz="quarter" idx="10" hasCustomPrompt="1"/>
          </p:nvPr>
        </p:nvSpPr>
        <p:spPr>
          <a:xfrm>
            <a:off x="1363663" y="3772660"/>
            <a:ext cx="6619875" cy="845609"/>
          </a:xfrm>
          <a:prstGeom prst="rect">
            <a:avLst/>
          </a:prstGeom>
        </p:spPr>
        <p:txBody>
          <a:bodyPr/>
          <a:lstStyle>
            <a:lvl1pPr marL="0" indent="0">
              <a:lnSpc>
                <a:spcPct val="150000"/>
              </a:lnSpc>
              <a:buNone/>
              <a:defRPr sz="1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Tree>
    <p:extLst>
      <p:ext uri="{BB962C8B-B14F-4D97-AF65-F5344CB8AC3E}">
        <p14:creationId xmlns:p14="http://schemas.microsoft.com/office/powerpoint/2010/main" val="156374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reserve="1">
  <p:cSld name="Section Title Slide 2">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dirty="0">
              <a:solidFill>
                <a:srgbClr val="000000"/>
              </a:solidFill>
              <a:latin typeface="Gill Sans"/>
              <a:ea typeface="Gill Sans"/>
              <a:cs typeface="Gill Sans"/>
              <a:sym typeface="Gill Sans"/>
            </a:endParaRPr>
          </a:p>
        </p:txBody>
      </p:sp>
      <p:pic>
        <p:nvPicPr>
          <p:cNvPr id="4" name="Picture 3" descr="A picture containing computer&#10;&#10;Description automatically generated">
            <a:extLst>
              <a:ext uri="{FF2B5EF4-FFF2-40B4-BE49-F238E27FC236}">
                <a16:creationId xmlns:a16="http://schemas.microsoft.com/office/drawing/2014/main" id="{24F9F5CF-DB77-7E4A-A034-E01D96C3D54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176000"/>
                    </a14:imgEffect>
                  </a14:imgLayer>
                </a14:imgProps>
              </a:ext>
              <a:ext uri="{28A0092B-C50C-407E-A947-70E740481C1C}">
                <a14:useLocalDpi xmlns:a14="http://schemas.microsoft.com/office/drawing/2010/main"/>
              </a:ext>
            </a:extLst>
          </a:blip>
          <a:srcRect l="50997" t="52927" r="18310"/>
          <a:stretch/>
        </p:blipFill>
        <p:spPr>
          <a:xfrm>
            <a:off x="4720856" y="-88864"/>
            <a:ext cx="7631622" cy="7062264"/>
          </a:xfrm>
          <a:prstGeom prst="rect">
            <a:avLst/>
          </a:prstGeom>
        </p:spPr>
      </p:pic>
      <p:sp>
        <p:nvSpPr>
          <p:cNvPr id="68" name="Google Shape;68;p10"/>
          <p:cNvSpPr txBox="1">
            <a:spLocks noGrp="1"/>
          </p:cNvSpPr>
          <p:nvPr>
            <p:ph type="title" hasCustomPrompt="1"/>
          </p:nvPr>
        </p:nvSpPr>
        <p:spPr>
          <a:xfrm>
            <a:off x="1187182" y="1859319"/>
            <a:ext cx="6579279"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dirty="0"/>
              <a:t>Click to edit </a:t>
            </a:r>
            <a:br>
              <a:rPr lang="en-US" dirty="0"/>
            </a:br>
            <a:r>
              <a:rPr lang="en-US" dirty="0"/>
              <a:t>Master title style</a:t>
            </a:r>
            <a:endParaRPr dirty="0"/>
          </a:p>
        </p:txBody>
      </p:sp>
      <p:sp>
        <p:nvSpPr>
          <p:cNvPr id="6" name="Google Shape;57;p8">
            <a:extLst>
              <a:ext uri="{FF2B5EF4-FFF2-40B4-BE49-F238E27FC236}">
                <a16:creationId xmlns:a16="http://schemas.microsoft.com/office/drawing/2014/main" id="{DF99B338-E1CD-A244-9F42-1BA70F6ED2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32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6865139" y="2166573"/>
            <a:ext cx="4488660" cy="3429324"/>
          </a:xfrm>
          <a:prstGeom prst="rect">
            <a:avLst/>
          </a:prstGeom>
        </p:spPr>
        <p:txBody>
          <a:bodyPr/>
          <a:lstStyle>
            <a:lvl1pPr>
              <a:buNone/>
              <a:defRPr sz="2200">
                <a:latin typeface="Arial" panose="020B0604020202020204" pitchFamily="34" charset="0"/>
                <a:cs typeface="Arial" panose="020B0604020202020204" pitchFamily="34" charset="0"/>
              </a:defRPr>
            </a:lvl1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a:p>
            <a:pPr lvl="0"/>
            <a:r>
              <a:rPr lang="en-US" dirty="0"/>
              <a:t>Item 7</a:t>
            </a:r>
          </a:p>
          <a:p>
            <a:pPr lvl="0"/>
            <a:r>
              <a:rPr lang="en-US" dirty="0"/>
              <a:t>Items 8</a:t>
            </a:r>
          </a:p>
        </p:txBody>
      </p:sp>
      <p:sp>
        <p:nvSpPr>
          <p:cNvPr id="10" name="Title 1"/>
          <p:cNvSpPr>
            <a:spLocks noGrp="1"/>
          </p:cNvSpPr>
          <p:nvPr>
            <p:ph type="title" hasCustomPrompt="1"/>
          </p:nvPr>
        </p:nvSpPr>
        <p:spPr>
          <a:xfrm>
            <a:off x="6865138" y="1150210"/>
            <a:ext cx="4488661" cy="737967"/>
          </a:xfrm>
          <a:prstGeom prst="rect">
            <a:avLst/>
          </a:prstGeom>
        </p:spPr>
        <p:txBody>
          <a:bodyPr/>
          <a:lstStyle>
            <a:lvl1pPr>
              <a:defRPr>
                <a:solidFill>
                  <a:schemeClr val="accent2"/>
                </a:solidFill>
              </a:defRPr>
            </a:lvl1pPr>
          </a:lstStyle>
          <a:p>
            <a:r>
              <a:rPr lang="en-US" dirty="0"/>
              <a:t>Headline Here</a:t>
            </a:r>
          </a:p>
        </p:txBody>
      </p:sp>
      <p:sp>
        <p:nvSpPr>
          <p:cNvPr id="7" name="Google Shape;57;p8">
            <a:extLst>
              <a:ext uri="{FF2B5EF4-FFF2-40B4-BE49-F238E27FC236}">
                <a16:creationId xmlns:a16="http://schemas.microsoft.com/office/drawing/2014/main" id="{6847547D-C4A0-B24D-8476-0CD442CA75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8" name="TextBox 7">
            <a:extLst>
              <a:ext uri="{FF2B5EF4-FFF2-40B4-BE49-F238E27FC236}">
                <a16:creationId xmlns:a16="http://schemas.microsoft.com/office/drawing/2014/main" id="{832F08E4-FE46-D748-9C23-372129EFC24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9" name="Picture 8" descr="A picture containing shirt&#10;&#10;Description automatically generated">
            <a:extLst>
              <a:ext uri="{FF2B5EF4-FFF2-40B4-BE49-F238E27FC236}">
                <a16:creationId xmlns:a16="http://schemas.microsoft.com/office/drawing/2014/main" id="{00629EC6-528E-B142-863C-E21E24F4DA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11" name="Picture Placeholder 10">
            <a:extLst>
              <a:ext uri="{FF2B5EF4-FFF2-40B4-BE49-F238E27FC236}">
                <a16:creationId xmlns:a16="http://schemas.microsoft.com/office/drawing/2014/main" id="{A9D9CBC9-FFD6-5943-A02A-14B0048C12C5}"/>
              </a:ext>
            </a:extLst>
          </p:cNvPr>
          <p:cNvSpPr>
            <a:spLocks noGrp="1"/>
          </p:cNvSpPr>
          <p:nvPr>
            <p:ph type="pic" sz="quarter" idx="10"/>
          </p:nvPr>
        </p:nvSpPr>
        <p:spPr>
          <a:xfrm>
            <a:off x="0" y="0"/>
            <a:ext cx="6019801" cy="6858000"/>
          </a:xfrm>
          <a:prstGeom prst="rect">
            <a:avLst/>
          </a:prstGeom>
        </p:spPr>
        <p:txBody>
          <a:bodyPr/>
          <a:lstStyle/>
          <a:p>
            <a:endParaRPr lang="en-US"/>
          </a:p>
        </p:txBody>
      </p:sp>
    </p:spTree>
    <p:extLst>
      <p:ext uri="{BB962C8B-B14F-4D97-AF65-F5344CB8AC3E}">
        <p14:creationId xmlns:p14="http://schemas.microsoft.com/office/powerpoint/2010/main" val="374708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D9CBC9-FFD6-5943-A02A-14B0048C12C5}"/>
              </a:ext>
            </a:extLst>
          </p:cNvPr>
          <p:cNvSpPr>
            <a:spLocks noGrp="1"/>
          </p:cNvSpPr>
          <p:nvPr>
            <p:ph type="pic" sz="quarter" idx="10"/>
          </p:nvPr>
        </p:nvSpPr>
        <p:spPr>
          <a:xfrm>
            <a:off x="7056428" y="0"/>
            <a:ext cx="5135572" cy="6858000"/>
          </a:xfrm>
          <a:prstGeom prst="rect">
            <a:avLst/>
          </a:prstGeom>
        </p:spPr>
        <p:txBody>
          <a:bodyPr/>
          <a:lstStyle/>
          <a:p>
            <a:endParaRPr lang="en-US"/>
          </a:p>
        </p:txBody>
      </p:sp>
      <p:sp>
        <p:nvSpPr>
          <p:cNvPr id="10" name="Title 1"/>
          <p:cNvSpPr>
            <a:spLocks noGrp="1"/>
          </p:cNvSpPr>
          <p:nvPr>
            <p:ph type="title" hasCustomPrompt="1"/>
          </p:nvPr>
        </p:nvSpPr>
        <p:spPr>
          <a:xfrm>
            <a:off x="892356" y="1159074"/>
            <a:ext cx="4488661" cy="737967"/>
          </a:xfrm>
          <a:prstGeom prst="rect">
            <a:avLst/>
          </a:prstGeom>
        </p:spPr>
        <p:txBody>
          <a:bodyPr/>
          <a:lstStyle>
            <a:lvl1pPr>
              <a:defRPr>
                <a:solidFill>
                  <a:schemeClr val="accent3"/>
                </a:solidFill>
              </a:defRPr>
            </a:lvl1pPr>
          </a:lstStyle>
          <a:p>
            <a:r>
              <a:rPr lang="en-US" dirty="0"/>
              <a:t>Headline Here</a:t>
            </a:r>
          </a:p>
        </p:txBody>
      </p:sp>
      <p:sp>
        <p:nvSpPr>
          <p:cNvPr id="7" name="Google Shape;57;p8">
            <a:extLst>
              <a:ext uri="{FF2B5EF4-FFF2-40B4-BE49-F238E27FC236}">
                <a16:creationId xmlns:a16="http://schemas.microsoft.com/office/drawing/2014/main" id="{6847547D-C4A0-B24D-8476-0CD442CA75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8" name="TextBox 7">
            <a:extLst>
              <a:ext uri="{FF2B5EF4-FFF2-40B4-BE49-F238E27FC236}">
                <a16:creationId xmlns:a16="http://schemas.microsoft.com/office/drawing/2014/main" id="{832F08E4-FE46-D748-9C23-372129EFC24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9" name="Picture 8" descr="A picture containing shirt&#10;&#10;Description automatically generated">
            <a:extLst>
              <a:ext uri="{FF2B5EF4-FFF2-40B4-BE49-F238E27FC236}">
                <a16:creationId xmlns:a16="http://schemas.microsoft.com/office/drawing/2014/main" id="{00629EC6-528E-B142-863C-E21E24F4DA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3" name="Text Placeholder 2">
            <a:extLst>
              <a:ext uri="{FF2B5EF4-FFF2-40B4-BE49-F238E27FC236}">
                <a16:creationId xmlns:a16="http://schemas.microsoft.com/office/drawing/2014/main" id="{0B6CB575-C12B-B544-A60F-899BB6F344C7}"/>
              </a:ext>
            </a:extLst>
          </p:cNvPr>
          <p:cNvSpPr>
            <a:spLocks noGrp="1"/>
          </p:cNvSpPr>
          <p:nvPr>
            <p:ph type="body" sz="quarter" idx="11" hasCustomPrompt="1"/>
          </p:nvPr>
        </p:nvSpPr>
        <p:spPr>
          <a:xfrm>
            <a:off x="892356" y="1921352"/>
            <a:ext cx="5203644" cy="1340464"/>
          </a:xfrm>
          <a:prstGeom prst="rect">
            <a:avLst/>
          </a:prstGeom>
        </p:spPr>
        <p:txBody>
          <a:bodyPr/>
          <a:lstStyle>
            <a:lvl1pPr marL="0" indent="0">
              <a:lnSpc>
                <a:spcPct val="100000"/>
              </a:lnSpc>
              <a:buNone/>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labore</a:t>
            </a:r>
            <a:r>
              <a:rPr lang="en-US" b="0" i="0" dirty="0">
                <a:solidFill>
                  <a:srgbClr val="7B8898"/>
                </a:solidFill>
                <a:effectLst/>
                <a:latin typeface="Mercury SSm A"/>
              </a:rPr>
              <a:t>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a:t>
            </a:r>
            <a:endParaRPr lang="en-US" dirty="0"/>
          </a:p>
        </p:txBody>
      </p:sp>
      <p:sp>
        <p:nvSpPr>
          <p:cNvPr id="12" name="Text Placeholder 2">
            <a:extLst>
              <a:ext uri="{FF2B5EF4-FFF2-40B4-BE49-F238E27FC236}">
                <a16:creationId xmlns:a16="http://schemas.microsoft.com/office/drawing/2014/main" id="{976F4DD7-6F85-7448-8FE4-8A533E28ABEB}"/>
              </a:ext>
            </a:extLst>
          </p:cNvPr>
          <p:cNvSpPr>
            <a:spLocks noGrp="1"/>
          </p:cNvSpPr>
          <p:nvPr>
            <p:ph type="body" sz="quarter" idx="12" hasCustomPrompt="1"/>
          </p:nvPr>
        </p:nvSpPr>
        <p:spPr>
          <a:xfrm>
            <a:off x="892356" y="3395311"/>
            <a:ext cx="4488661" cy="2159328"/>
          </a:xfrm>
          <a:prstGeom prst="rect">
            <a:avLst/>
          </a:prstGeom>
        </p:spPr>
        <p:txBody>
          <a:bodyPr/>
          <a:lstStyle>
            <a:lvl1pPr marL="0" indent="0">
              <a:lnSpc>
                <a:spcPct val="100000"/>
              </a:lnSpc>
              <a:buFont typeface="Arial" panose="020B0604020202020204" pitchFamily="34" charset="0"/>
              <a:buChar char="•"/>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dirty="0">
                <a:solidFill>
                  <a:srgbClr val="7B8898"/>
                </a:solidFill>
                <a:effectLst/>
                <a:latin typeface="Mercury SSm A"/>
              </a:rPr>
              <a:t> Bullet 1</a:t>
            </a:r>
          </a:p>
          <a:p>
            <a:pPr lvl="0"/>
            <a:r>
              <a:rPr lang="en-US" b="0" i="0" dirty="0">
                <a:solidFill>
                  <a:srgbClr val="7B8898"/>
                </a:solidFill>
                <a:effectLst/>
                <a:latin typeface="Mercury SSm A"/>
              </a:rPr>
              <a:t> Bullet 2</a:t>
            </a:r>
          </a:p>
          <a:p>
            <a:pPr lvl="0"/>
            <a:r>
              <a:rPr lang="en-US" b="0" i="0" dirty="0">
                <a:solidFill>
                  <a:srgbClr val="7B8898"/>
                </a:solidFill>
                <a:effectLst/>
                <a:latin typeface="Mercury SSm A"/>
              </a:rPr>
              <a:t> Bullet 3</a:t>
            </a:r>
          </a:p>
          <a:p>
            <a:pPr lvl="0"/>
            <a:r>
              <a:rPr lang="en-US" b="0" i="0" dirty="0">
                <a:solidFill>
                  <a:srgbClr val="7B8898"/>
                </a:solidFill>
                <a:effectLst/>
                <a:latin typeface="Mercury SSm A"/>
              </a:rPr>
              <a:t> Bullet 4</a:t>
            </a:r>
          </a:p>
          <a:p>
            <a:pPr lvl="0"/>
            <a:r>
              <a:rPr lang="en-US" b="0" i="0" dirty="0">
                <a:solidFill>
                  <a:srgbClr val="7B8898"/>
                </a:solidFill>
                <a:effectLst/>
                <a:latin typeface="Mercury SSm A"/>
              </a:rPr>
              <a:t> Bullet 5</a:t>
            </a:r>
          </a:p>
          <a:p>
            <a:pPr lvl="0"/>
            <a:r>
              <a:rPr lang="en-US" b="0" i="0" dirty="0">
                <a:solidFill>
                  <a:srgbClr val="7B8898"/>
                </a:solidFill>
                <a:effectLst/>
                <a:latin typeface="Mercury SSm A"/>
              </a:rPr>
              <a:t> Bullet 6</a:t>
            </a:r>
            <a:endParaRPr lang="en-US" dirty="0"/>
          </a:p>
        </p:txBody>
      </p:sp>
    </p:spTree>
    <p:extLst>
      <p:ext uri="{BB962C8B-B14F-4D97-AF65-F5344CB8AC3E}">
        <p14:creationId xmlns:p14="http://schemas.microsoft.com/office/powerpoint/2010/main" val="368956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Copy Slide">
    <p:spTree>
      <p:nvGrpSpPr>
        <p:cNvPr id="1" name=""/>
        <p:cNvGrpSpPr/>
        <p:nvPr/>
      </p:nvGrpSpPr>
      <p:grpSpPr>
        <a:xfrm>
          <a:off x="0" y="0"/>
          <a:ext cx="0" cy="0"/>
          <a:chOff x="0" y="0"/>
          <a:chExt cx="0" cy="0"/>
        </a:xfrm>
      </p:grpSpPr>
      <p:sp>
        <p:nvSpPr>
          <p:cNvPr id="2" name="Title 1"/>
          <p:cNvSpPr>
            <a:spLocks noGrp="1"/>
          </p:cNvSpPr>
          <p:nvPr>
            <p:ph type="title"/>
          </p:nvPr>
        </p:nvSpPr>
        <p:spPr>
          <a:xfrm>
            <a:off x="842976" y="1363382"/>
            <a:ext cx="10515600" cy="698203"/>
          </a:xfrm>
          <a:prstGeom prst="rect">
            <a:avLst/>
          </a:prstGeom>
        </p:spPr>
        <p:txBody>
          <a:bodyPr/>
          <a:lstStyle>
            <a:lvl1pPr>
              <a:defRPr b="1" i="0">
                <a:solidFill>
                  <a:schemeClr val="accent3"/>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dirty="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927641" y="2235200"/>
            <a:ext cx="10062092" cy="2760133"/>
          </a:xfrm>
          <a:prstGeom prst="rect">
            <a:avLst/>
          </a:prstGeom>
        </p:spPr>
        <p:txBody>
          <a:bodyPr vert="horz" wrap="square" lIns="0" tIns="0" rIns="0" bIns="0" anchor="t" anchorCtr="0"/>
          <a:lstStyle>
            <a:lvl1pPr marL="0" indent="0">
              <a:lnSpc>
                <a:spcPct val="150000"/>
              </a:lnSpc>
              <a:buNone/>
              <a:defRPr sz="22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provident.</a:t>
            </a:r>
          </a:p>
        </p:txBody>
      </p:sp>
    </p:spTree>
    <p:extLst>
      <p:ext uri="{BB962C8B-B14F-4D97-AF65-F5344CB8AC3E}">
        <p14:creationId xmlns:p14="http://schemas.microsoft.com/office/powerpoint/2010/main" val="277496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imonial Slide">
    <p:spTree>
      <p:nvGrpSpPr>
        <p:cNvPr id="1" name=""/>
        <p:cNvGrpSpPr/>
        <p:nvPr/>
      </p:nvGrpSpPr>
      <p:grpSpPr>
        <a:xfrm>
          <a:off x="0" y="0"/>
          <a:ext cx="0" cy="0"/>
          <a:chOff x="0" y="0"/>
          <a:chExt cx="0" cy="0"/>
        </a:xfrm>
      </p:grpSpPr>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dirty="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1401773" y="1645693"/>
            <a:ext cx="4207933"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GOES HERE:</a:t>
            </a:r>
          </a:p>
        </p:txBody>
      </p:sp>
      <p:sp>
        <p:nvSpPr>
          <p:cNvPr id="4" name="Text Placeholder 3">
            <a:extLst>
              <a:ext uri="{FF2B5EF4-FFF2-40B4-BE49-F238E27FC236}">
                <a16:creationId xmlns:a16="http://schemas.microsoft.com/office/drawing/2014/main" id="{8668A7DB-DBF0-2743-88EA-3C70BB9E3C78}"/>
              </a:ext>
            </a:extLst>
          </p:cNvPr>
          <p:cNvSpPr>
            <a:spLocks noGrp="1"/>
          </p:cNvSpPr>
          <p:nvPr>
            <p:ph type="body" sz="quarter" idx="11" hasCustomPrompt="1"/>
          </p:nvPr>
        </p:nvSpPr>
        <p:spPr>
          <a:xfrm>
            <a:off x="1300175" y="2258083"/>
            <a:ext cx="9266226" cy="2771119"/>
          </a:xfrm>
          <a:prstGeom prst="rect">
            <a:avLst/>
          </a:prstGeom>
        </p:spPr>
        <p:txBody>
          <a:bodyPr/>
          <a:lstStyle>
            <a:lvl1pPr marL="0" indent="0">
              <a:buNone/>
              <a:defRPr sz="6000">
                <a:solidFill>
                  <a:schemeClr val="accent1"/>
                </a:solidFill>
                <a:latin typeface="Arial" panose="020B0604020202020204" pitchFamily="34" charset="0"/>
                <a:cs typeface="Arial" panose="020B0604020202020204" pitchFamily="34" charset="0"/>
              </a:defRPr>
            </a:lvl1pPr>
          </a:lstStyle>
          <a:p>
            <a:pPr lvl="0"/>
            <a:r>
              <a:rPr lang="en-US" dirty="0"/>
              <a:t>Large testimonial, statistic or impactful statement copy right goes here.</a:t>
            </a:r>
          </a:p>
        </p:txBody>
      </p:sp>
    </p:spTree>
    <p:extLst>
      <p:ext uri="{BB962C8B-B14F-4D97-AF65-F5344CB8AC3E}">
        <p14:creationId xmlns:p14="http://schemas.microsoft.com/office/powerpoint/2010/main" val="296121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01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584118"/>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91" r:id="rId3"/>
    <p:sldLayoutId id="2147483681" r:id="rId4"/>
    <p:sldLayoutId id="2147483687" r:id="rId5"/>
    <p:sldLayoutId id="2147483689" r:id="rId6"/>
    <p:sldLayoutId id="2147483650" r:id="rId7"/>
    <p:sldLayoutId id="2147483690" r:id="rId8"/>
    <p:sldLayoutId id="2147483686" r:id="rId9"/>
    <p:sldLayoutId id="2147483688" r:id="rId10"/>
    <p:sldLayoutId id="2147483692" r:id="rId11"/>
  </p:sldLayoutIdLst>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23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71950"/>
            <a:ext cx="10515600" cy="3955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Google Shape;57;p8">
            <a:extLst>
              <a:ext uri="{FF2B5EF4-FFF2-40B4-BE49-F238E27FC236}">
                <a16:creationId xmlns:a16="http://schemas.microsoft.com/office/drawing/2014/main" id="{F00A1448-EC9B-594A-84BA-628BA3384856}"/>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pic>
        <p:nvPicPr>
          <p:cNvPr id="11" name="Picture 10" descr="A picture containing shirt&#10;&#10;Description automatically generated">
            <a:extLst>
              <a:ext uri="{FF2B5EF4-FFF2-40B4-BE49-F238E27FC236}">
                <a16:creationId xmlns:a16="http://schemas.microsoft.com/office/drawing/2014/main" id="{6DCB197E-E8EE-5A47-98DF-B2128FFDE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7" name="TextBox 6">
            <a:extLst>
              <a:ext uri="{FF2B5EF4-FFF2-40B4-BE49-F238E27FC236}">
                <a16:creationId xmlns:a16="http://schemas.microsoft.com/office/drawing/2014/main" id="{95155726-0E74-F947-B190-D3C9C2629BA8}"/>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dirty="0">
                <a:solidFill>
                  <a:srgbClr val="002060"/>
                </a:solidFill>
                <a:latin typeface="Arial" panose="020B0604020202020204" pitchFamily="34" charset="0"/>
                <a:cs typeface="Arial" panose="020B0604020202020204" pitchFamily="34" charset="0"/>
              </a:rPr>
              <a:t>MOVING EVERY LIFE FORWARD</a:t>
            </a:r>
          </a:p>
        </p:txBody>
      </p:sp>
    </p:spTree>
    <p:extLst>
      <p:ext uri="{BB962C8B-B14F-4D97-AF65-F5344CB8AC3E}">
        <p14:creationId xmlns:p14="http://schemas.microsoft.com/office/powerpoint/2010/main" val="4548507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6.png"/><Relationship Id="rId7" Type="http://schemas.openxmlformats.org/officeDocument/2006/relationships/image" Target="../media/image20.png"/><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diagramColors" Target="../diagrams/colors1.xml"/><Relationship Id="rId5" Type="http://schemas.openxmlformats.org/officeDocument/2006/relationships/image" Target="../media/image18.jpeg"/><Relationship Id="rId10" Type="http://schemas.openxmlformats.org/officeDocument/2006/relationships/diagramQuickStyle" Target="../diagrams/quickStyle1.xml"/><Relationship Id="rId4" Type="http://schemas.openxmlformats.org/officeDocument/2006/relationships/image" Target="../media/image17.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emf"/><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8.emf"/><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6.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4.svg"/><Relationship Id="rId4" Type="http://schemas.openxmlformats.org/officeDocument/2006/relationships/image" Target="../media/image46.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omments" Target="../comments/comment1.xml"/><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tif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81" y="2092558"/>
            <a:ext cx="8752685" cy="2215673"/>
          </a:xfrm>
        </p:spPr>
        <p:txBody>
          <a:bodyPr/>
          <a:lstStyle/>
          <a:p>
            <a:pPr>
              <a:lnSpc>
                <a:spcPct val="100000"/>
              </a:lnSpc>
            </a:pPr>
            <a:r>
              <a:rPr lang="en-US" sz="3600" dirty="0"/>
              <a:t>Fare Management System Upgrade &amp; Fare Changes under Consideration</a:t>
            </a:r>
          </a:p>
        </p:txBody>
      </p:sp>
      <p:sp>
        <p:nvSpPr>
          <p:cNvPr id="4" name="Text Placeholder 3">
            <a:extLst>
              <a:ext uri="{FF2B5EF4-FFF2-40B4-BE49-F238E27FC236}">
                <a16:creationId xmlns:a16="http://schemas.microsoft.com/office/drawing/2014/main" id="{14D4E916-8E06-7641-B20D-273902A96B83}"/>
              </a:ext>
            </a:extLst>
          </p:cNvPr>
          <p:cNvSpPr>
            <a:spLocks noGrp="1"/>
          </p:cNvSpPr>
          <p:nvPr>
            <p:ph type="body" sz="quarter" idx="13"/>
          </p:nvPr>
        </p:nvSpPr>
        <p:spPr>
          <a:xfrm>
            <a:off x="1187449" y="4145079"/>
            <a:ext cx="8220319" cy="479675"/>
          </a:xfrm>
        </p:spPr>
        <p:txBody>
          <a:bodyPr/>
          <a:lstStyle/>
          <a:p>
            <a:pPr lvl="0">
              <a:buClr>
                <a:schemeClr val="lt1"/>
              </a:buClr>
              <a:buSzPts val="2000"/>
            </a:pPr>
            <a:r>
              <a:rPr lang="en-US" dirty="0"/>
              <a:t>July </a:t>
            </a:r>
            <a:r>
              <a:rPr lang="en-US" dirty="0">
                <a:latin typeface="Georgia"/>
                <a:ea typeface="Georgia"/>
                <a:cs typeface="Georgia"/>
                <a:sym typeface="Georgia"/>
              </a:rPr>
              <a:t>2021 </a:t>
            </a:r>
            <a:endParaRPr lang="en-US" dirty="0"/>
          </a:p>
        </p:txBody>
      </p:sp>
      <p:pic>
        <p:nvPicPr>
          <p:cNvPr id="5" name="Google Shape;117;p1">
            <a:extLst>
              <a:ext uri="{FF2B5EF4-FFF2-40B4-BE49-F238E27FC236}">
                <a16:creationId xmlns:a16="http://schemas.microsoft.com/office/drawing/2014/main" id="{D872EDEF-23DA-4E4F-B187-379FEFD2353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1477" y="5190393"/>
            <a:ext cx="1390650" cy="1390650"/>
          </a:xfrm>
          <a:prstGeom prst="rect">
            <a:avLst/>
          </a:prstGeom>
          <a:noFill/>
          <a:ln>
            <a:noFill/>
          </a:ln>
        </p:spPr>
      </p:pic>
    </p:spTree>
    <p:extLst>
      <p:ext uri="{BB962C8B-B14F-4D97-AF65-F5344CB8AC3E}">
        <p14:creationId xmlns:p14="http://schemas.microsoft.com/office/powerpoint/2010/main" val="286675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e3d67bda3c_1_140"/>
          <p:cNvSpPr txBox="1"/>
          <p:nvPr/>
        </p:nvSpPr>
        <p:spPr>
          <a:xfrm>
            <a:off x="2188505" y="2258790"/>
            <a:ext cx="7815000" cy="19056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chemeClr val="lt1"/>
              </a:buClr>
              <a:buSzPts val="10000"/>
              <a:buFont typeface="Avenir"/>
              <a:buNone/>
            </a:pPr>
            <a:r>
              <a:rPr lang="en-US" sz="6000" b="1" i="0">
                <a:solidFill>
                  <a:schemeClr val="lt1"/>
                </a:solidFill>
                <a:latin typeface="Arial"/>
                <a:ea typeface="Arial"/>
                <a:cs typeface="Arial"/>
                <a:sym typeface="Arial"/>
              </a:rPr>
              <a:t>Fare </a:t>
            </a:r>
            <a:r>
              <a:rPr lang="en-US" sz="6000" b="1">
                <a:solidFill>
                  <a:schemeClr val="lt1"/>
                </a:solidFill>
              </a:rPr>
              <a:t>Changes </a:t>
            </a:r>
            <a:endParaRPr sz="6000" b="1">
              <a:solidFill>
                <a:schemeClr val="lt1"/>
              </a:solidFill>
            </a:endParaRPr>
          </a:p>
          <a:p>
            <a:pPr marL="0" marR="0" lvl="0" indent="0" algn="l" rtl="0">
              <a:lnSpc>
                <a:spcPct val="80000"/>
              </a:lnSpc>
              <a:spcBef>
                <a:spcPts val="0"/>
              </a:spcBef>
              <a:spcAft>
                <a:spcPts val="0"/>
              </a:spcAft>
              <a:buClr>
                <a:schemeClr val="lt1"/>
              </a:buClr>
              <a:buSzPts val="10000"/>
              <a:buFont typeface="Avenir"/>
              <a:buNone/>
            </a:pPr>
            <a:r>
              <a:rPr lang="en-US" sz="6000" b="1">
                <a:solidFill>
                  <a:schemeClr val="lt1"/>
                </a:solidFill>
              </a:rPr>
              <a:t>Under Consideration</a:t>
            </a:r>
            <a:endParaRPr sz="6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e3d67bda3c_4_22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4400"/>
              <a:buFont typeface="Arial"/>
              <a:buNone/>
            </a:pPr>
            <a:r>
              <a:rPr lang="en-US" dirty="0"/>
              <a:t>Fare Changes under Consideration </a:t>
            </a:r>
            <a:endParaRPr dirty="0"/>
          </a:p>
        </p:txBody>
      </p:sp>
      <p:sp>
        <p:nvSpPr>
          <p:cNvPr id="238" name="Google Shape;238;ge3d67bda3c_4_22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11</a:t>
            </a:fld>
            <a:endParaRPr sz="1400" b="0">
              <a:solidFill>
                <a:srgbClr val="4298B5"/>
              </a:solidFill>
            </a:endParaRPr>
          </a:p>
        </p:txBody>
      </p:sp>
      <p:graphicFrame>
        <p:nvGraphicFramePr>
          <p:cNvPr id="239" name="Google Shape;239;ge3d67bda3c_4_228"/>
          <p:cNvGraphicFramePr/>
          <p:nvPr>
            <p:extLst>
              <p:ext uri="{D42A27DB-BD31-4B8C-83A1-F6EECF244321}">
                <p14:modId xmlns:p14="http://schemas.microsoft.com/office/powerpoint/2010/main" val="3318276911"/>
              </p:ext>
            </p:extLst>
          </p:nvPr>
        </p:nvGraphicFramePr>
        <p:xfrm>
          <a:off x="669100" y="2037800"/>
          <a:ext cx="6158420" cy="3741360"/>
        </p:xfrm>
        <a:graphic>
          <a:graphicData uri="http://schemas.openxmlformats.org/drawingml/2006/table">
            <a:tbl>
              <a:tblPr>
                <a:noFill/>
              </a:tblPr>
              <a:tblGrid>
                <a:gridCol w="6158420">
                  <a:extLst>
                    <a:ext uri="{9D8B030D-6E8A-4147-A177-3AD203B41FA5}">
                      <a16:colId xmlns:a16="http://schemas.microsoft.com/office/drawing/2014/main" val="20000"/>
                    </a:ext>
                  </a:extLst>
                </a:gridCol>
              </a:tblGrid>
              <a:tr h="433700">
                <a:tc>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Proposed Changes</a:t>
                      </a:r>
                    </a:p>
                  </a:txBody>
                  <a:tcPr marL="91425" marR="91425" marT="91425" marB="91425" anchor="ctr">
                    <a:solidFill>
                      <a:srgbClr val="4298B5"/>
                    </a:solidFill>
                  </a:tcPr>
                </a:tc>
                <a:extLst>
                  <a:ext uri="{0D108BD9-81ED-4DB2-BD59-A6C34878D82A}">
                    <a16:rowId xmlns:a16="http://schemas.microsoft.com/office/drawing/2014/main" val="10000"/>
                  </a:ext>
                </a:extLst>
              </a:tr>
              <a:tr h="2988825">
                <a:tc>
                  <a:txBody>
                    <a:bodyPr/>
                    <a:lstStyle/>
                    <a:p>
                      <a:pPr marL="0" lvl="0" indent="0" algn="l" rtl="0">
                        <a:spcBef>
                          <a:spcPts val="500"/>
                        </a:spcBef>
                        <a:spcAft>
                          <a:spcPts val="0"/>
                        </a:spcAft>
                        <a:buNone/>
                      </a:pPr>
                      <a:r>
                        <a:rPr lang="en-US" sz="1800" b="1" dirty="0">
                          <a:solidFill>
                            <a:srgbClr val="434343"/>
                          </a:solidFill>
                          <a:latin typeface="Calibri"/>
                          <a:ea typeface="Calibri"/>
                          <a:cs typeface="Calibri"/>
                          <a:sym typeface="Calibri"/>
                        </a:rPr>
                        <a:t>November 2021 (estimated)</a:t>
                      </a:r>
                      <a:endParaRPr sz="1800" b="1" dirty="0">
                        <a:solidFill>
                          <a:srgbClr val="434343"/>
                        </a:solidFill>
                        <a:latin typeface="Calibri"/>
                        <a:ea typeface="Calibri"/>
                        <a:cs typeface="Calibri"/>
                        <a:sym typeface="Calibri"/>
                      </a:endParaRPr>
                    </a:p>
                    <a:p>
                      <a:pPr marL="457200" lvl="0" indent="-342900" algn="l" rtl="0">
                        <a:spcBef>
                          <a:spcPts val="1000"/>
                        </a:spcBef>
                        <a:spcAft>
                          <a:spcPts val="0"/>
                        </a:spcAft>
                        <a:buClr>
                          <a:srgbClr val="434343"/>
                        </a:buClr>
                        <a:buSzPts val="1800"/>
                        <a:buFont typeface="Calibri"/>
                        <a:buChar char="●"/>
                      </a:pPr>
                      <a:r>
                        <a:rPr lang="en-US" sz="18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2-Hour Passes</a:t>
                      </a:r>
                      <a:endParaRPr sz="1800" dirty="0">
                        <a:solidFill>
                          <a:srgbClr val="434343"/>
                        </a:solidFill>
                        <a:latin typeface="Calibri"/>
                        <a:ea typeface="Calibri"/>
                        <a:cs typeface="Calibri"/>
                        <a:sym typeface="Calibri"/>
                      </a:endParaRPr>
                    </a:p>
                    <a:p>
                      <a:pPr marL="457200" lvl="0" indent="-342900" algn="l" rtl="0">
                        <a:spcBef>
                          <a:spcPts val="1000"/>
                        </a:spcBef>
                        <a:spcAft>
                          <a:spcPts val="0"/>
                        </a:spcAft>
                        <a:buClr>
                          <a:srgbClr val="434343"/>
                        </a:buClr>
                        <a:buSzPts val="1800"/>
                        <a:buFont typeface="Calibri"/>
                        <a:buChar char="●"/>
                      </a:pPr>
                      <a:r>
                        <a:rPr lang="en-US" sz="1800" dirty="0">
                          <a:solidFill>
                            <a:srgbClr val="434343"/>
                          </a:solidFill>
                          <a:latin typeface="Calibri"/>
                          <a:ea typeface="Calibri"/>
                          <a:cs typeface="Calibri"/>
                          <a:sym typeface="Calibri"/>
                        </a:rPr>
                        <a:t>Flat Fare</a:t>
                      </a:r>
                      <a:endParaRPr sz="1800" dirty="0">
                        <a:solidFill>
                          <a:srgbClr val="434343"/>
                        </a:solidFill>
                        <a:latin typeface="Calibri"/>
                        <a:ea typeface="Calibri"/>
                        <a:cs typeface="Calibri"/>
                        <a:sym typeface="Calibri"/>
                      </a:endParaRPr>
                    </a:p>
                    <a:p>
                      <a:pPr marL="457200" lvl="0" indent="-342900" algn="l" rtl="0">
                        <a:spcBef>
                          <a:spcPts val="1000"/>
                        </a:spcBef>
                        <a:spcAft>
                          <a:spcPts val="0"/>
                        </a:spcAft>
                        <a:buClr>
                          <a:srgbClr val="434343"/>
                        </a:buClr>
                        <a:buSzPts val="1800"/>
                        <a:buFont typeface="Calibri"/>
                        <a:buChar char="●"/>
                      </a:pPr>
                      <a:r>
                        <a:rPr lang="en-US" sz="1800" dirty="0">
                          <a:solidFill>
                            <a:srgbClr val="434343"/>
                          </a:solidFill>
                          <a:latin typeface="Calibri"/>
                          <a:ea typeface="Calibri"/>
                          <a:cs typeface="Calibri"/>
                          <a:sym typeface="Calibri"/>
                        </a:rPr>
                        <a:t>Fare Capping</a:t>
                      </a:r>
                    </a:p>
                    <a:p>
                      <a:pPr marL="457200" lvl="0" indent="-342900" algn="l" rtl="0">
                        <a:spcBef>
                          <a:spcPts val="1000"/>
                        </a:spcBef>
                        <a:spcAft>
                          <a:spcPts val="0"/>
                        </a:spcAft>
                        <a:buClr>
                          <a:srgbClr val="434343"/>
                        </a:buClr>
                        <a:buSzPts val="1800"/>
                        <a:buFont typeface="Calibri"/>
                        <a:buChar char="●"/>
                      </a:pPr>
                      <a:endParaRPr lang="en-US" sz="1000" dirty="0">
                        <a:solidFill>
                          <a:srgbClr val="434343"/>
                        </a:solidFill>
                        <a:latin typeface="Calibri"/>
                        <a:ea typeface="Calibri"/>
                        <a:cs typeface="Calibri"/>
                        <a:sym typeface="Calibri"/>
                      </a:endParaRPr>
                    </a:p>
                    <a:p>
                      <a:pPr marL="0" lvl="0" indent="0" algn="l" defTabSz="914400" rtl="0" eaLnBrk="1" latinLnBrk="0" hangingPunct="1">
                        <a:spcBef>
                          <a:spcPts val="500"/>
                        </a:spcBef>
                        <a:spcAft>
                          <a:spcPts val="0"/>
                        </a:spcAft>
                        <a:buClr>
                          <a:srgbClr val="434343"/>
                        </a:buClr>
                        <a:buSzPts val="1800"/>
                        <a:buFont typeface="Calibri"/>
                        <a:buNone/>
                      </a:pPr>
                      <a:r>
                        <a:rPr lang="en-US" sz="1800" b="1" kern="1200" dirty="0">
                          <a:solidFill>
                            <a:srgbClr val="434343"/>
                          </a:solidFill>
                          <a:latin typeface="Calibri"/>
                          <a:ea typeface="Calibri"/>
                          <a:cs typeface="Calibri"/>
                          <a:sym typeface="Calibri"/>
                        </a:rPr>
                        <a:t>Other changes being considered</a:t>
                      </a:r>
                    </a:p>
                    <a:p>
                      <a:pPr marL="457200" lvl="0" indent="-342900" algn="l" defTabSz="914400" rtl="0" eaLnBrk="1" latinLnBrk="0" hangingPunct="1">
                        <a:spcBef>
                          <a:spcPts val="1000"/>
                        </a:spcBef>
                        <a:spcAft>
                          <a:spcPts val="0"/>
                        </a:spcAft>
                        <a:buClr>
                          <a:srgbClr val="434343"/>
                        </a:buClr>
                        <a:buSzPts val="1800"/>
                        <a:buFont typeface="Calibri"/>
                        <a:buChar char="●"/>
                      </a:pPr>
                      <a:r>
                        <a:rPr lang="en-US" sz="18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One Discount Fare Program</a:t>
                      </a:r>
                    </a:p>
                    <a:p>
                      <a:pPr marL="457200" lvl="0" indent="-342900" algn="l" rtl="0">
                        <a:spcBef>
                          <a:spcPts val="1000"/>
                        </a:spcBef>
                        <a:spcAft>
                          <a:spcPts val="0"/>
                        </a:spcAft>
                        <a:buClr>
                          <a:srgbClr val="434343"/>
                        </a:buClr>
                        <a:buSzPts val="1800"/>
                        <a:buFont typeface="Calibri"/>
                        <a:buChar char="●"/>
                      </a:pPr>
                      <a:r>
                        <a:rPr lang="en-US" sz="1800" dirty="0">
                          <a:solidFill>
                            <a:srgbClr val="434343"/>
                          </a:solidFill>
                          <a:latin typeface="+mn-lt"/>
                          <a:ea typeface="Calibri"/>
                          <a:cs typeface="Calibri"/>
                          <a:sym typeface="Calibri"/>
                        </a:rPr>
                        <a:t>Children Under 5 Ride at no cost</a:t>
                      </a:r>
                    </a:p>
                    <a:p>
                      <a:pPr marL="457200" lvl="0" indent="-342900" algn="l" rtl="0">
                        <a:spcBef>
                          <a:spcPts val="1000"/>
                        </a:spcBef>
                        <a:spcAft>
                          <a:spcPts val="0"/>
                        </a:spcAft>
                        <a:buClr>
                          <a:srgbClr val="434343"/>
                        </a:buClr>
                        <a:buSzPts val="1800"/>
                        <a:buFont typeface="Calibri"/>
                        <a:buChar char="●"/>
                      </a:pPr>
                      <a:endParaRPr lang="en-US" sz="500" dirty="0">
                        <a:solidFill>
                          <a:srgbClr val="434343"/>
                        </a:solidFill>
                        <a:latin typeface="+mn-lt"/>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40" name="Google Shape;240;ge3d67bda3c_4_228"/>
          <p:cNvGraphicFramePr/>
          <p:nvPr>
            <p:extLst>
              <p:ext uri="{D42A27DB-BD31-4B8C-83A1-F6EECF244321}">
                <p14:modId xmlns:p14="http://schemas.microsoft.com/office/powerpoint/2010/main" val="3580196430"/>
              </p:ext>
            </p:extLst>
          </p:nvPr>
        </p:nvGraphicFramePr>
        <p:xfrm>
          <a:off x="6984274" y="2044220"/>
          <a:ext cx="4383226" cy="3734940"/>
        </p:xfrm>
        <a:graphic>
          <a:graphicData uri="http://schemas.openxmlformats.org/drawingml/2006/table">
            <a:tbl>
              <a:tblPr>
                <a:noFill/>
              </a:tblPr>
              <a:tblGrid>
                <a:gridCol w="4383226">
                  <a:extLst>
                    <a:ext uri="{9D8B030D-6E8A-4147-A177-3AD203B41FA5}">
                      <a16:colId xmlns:a16="http://schemas.microsoft.com/office/drawing/2014/main" val="20000"/>
                    </a:ext>
                  </a:extLst>
                </a:gridCol>
              </a:tblGrid>
              <a:tr h="494755">
                <a:tc>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Future Changes Under Consideration</a:t>
                      </a:r>
                      <a:endParaRPr sz="1800" b="1" dirty="0">
                        <a:solidFill>
                          <a:schemeClr val="lt1"/>
                        </a:solidFill>
                        <a:latin typeface="Calibri"/>
                        <a:ea typeface="Calibri"/>
                        <a:cs typeface="Calibri"/>
                        <a:sym typeface="Calibri"/>
                      </a:endParaRPr>
                    </a:p>
                  </a:txBody>
                  <a:tcPr marL="91425" marR="91425" marT="91425" marB="91425" anchor="ctr">
                    <a:solidFill>
                      <a:srgbClr val="666666"/>
                    </a:solidFill>
                  </a:tcPr>
                </a:tc>
                <a:extLst>
                  <a:ext uri="{0D108BD9-81ED-4DB2-BD59-A6C34878D82A}">
                    <a16:rowId xmlns:a16="http://schemas.microsoft.com/office/drawing/2014/main" val="10000"/>
                  </a:ext>
                </a:extLst>
              </a:tr>
              <a:tr h="3240185">
                <a:tc>
                  <a:txBody>
                    <a:bodyPr/>
                    <a:lstStyle/>
                    <a:p>
                      <a:pPr marL="457200" lvl="0" indent="-342900" algn="l" rtl="0">
                        <a:spcBef>
                          <a:spcPts val="0"/>
                        </a:spcBef>
                        <a:spcAft>
                          <a:spcPts val="0"/>
                        </a:spcAft>
                        <a:buClr>
                          <a:srgbClr val="434343"/>
                        </a:buClr>
                        <a:buSzPts val="1800"/>
                        <a:buFont typeface="Calibri"/>
                        <a:buChar char="●"/>
                      </a:pPr>
                      <a:r>
                        <a:rPr lang="en-US" sz="1800" dirty="0">
                          <a:solidFill>
                            <a:srgbClr val="434343"/>
                          </a:solidFill>
                          <a:latin typeface="Calibri"/>
                          <a:ea typeface="Calibri"/>
                          <a:cs typeface="Calibri"/>
                          <a:sym typeface="Calibri"/>
                        </a:rPr>
                        <a:t>Low-Income Eligibility for Discount Fare</a:t>
                      </a:r>
                    </a:p>
                    <a:p>
                      <a:pPr marL="457200" lvl="0" indent="-342900" algn="l" rtl="0">
                        <a:spcBef>
                          <a:spcPts val="1000"/>
                        </a:spcBef>
                        <a:spcAft>
                          <a:spcPts val="0"/>
                        </a:spcAft>
                        <a:buClr>
                          <a:srgbClr val="434343"/>
                        </a:buClr>
                        <a:buSzPts val="1800"/>
                        <a:buFont typeface="Calibri"/>
                        <a:buChar char="●"/>
                      </a:pPr>
                      <a:r>
                        <a:rPr lang="en-US" sz="1800" strike="noStrike" dirty="0">
                          <a:solidFill>
                            <a:srgbClr val="434343"/>
                          </a:solidFill>
                          <a:latin typeface="Calibri"/>
                          <a:ea typeface="Calibri"/>
                          <a:cs typeface="Calibri"/>
                          <a:sym typeface="Calibri"/>
                        </a:rPr>
                        <a:t>Nonprofit Program</a:t>
                      </a:r>
                      <a:endParaRPr sz="1800" strike="noStrike" dirty="0">
                        <a:solidFill>
                          <a:srgbClr val="434343"/>
                        </a:solidFill>
                        <a:latin typeface="Calibri"/>
                        <a:ea typeface="Calibri"/>
                        <a:cs typeface="Calibri"/>
                        <a:sym typeface="Calibri"/>
                      </a:endParaRPr>
                    </a:p>
                    <a:p>
                      <a:pPr marL="457200" lvl="0" indent="-342900" algn="l" rtl="0">
                        <a:spcBef>
                          <a:spcPts val="1000"/>
                        </a:spcBef>
                        <a:spcAft>
                          <a:spcPts val="0"/>
                        </a:spcAft>
                        <a:buClr>
                          <a:srgbClr val="434343"/>
                        </a:buClr>
                        <a:buSzPts val="1800"/>
                        <a:buFont typeface="Calibri"/>
                        <a:buChar char="●"/>
                      </a:pPr>
                      <a:r>
                        <a:rPr lang="en-US" sz="1800" strike="noStrike" dirty="0">
                          <a:solidFill>
                            <a:srgbClr val="434343"/>
                          </a:solidFill>
                          <a:latin typeface="Calibri"/>
                          <a:ea typeface="Calibri"/>
                          <a:cs typeface="Calibri"/>
                          <a:sym typeface="Calibri"/>
                        </a:rPr>
                        <a:t>Special Event</a:t>
                      </a:r>
                    </a:p>
                    <a:p>
                      <a:pPr marL="457200" marR="0" lvl="0" indent="-342900" algn="l" defTabSz="914400" rtl="0" eaLnBrk="1" fontAlgn="auto" latinLnBrk="0" hangingPunct="1">
                        <a:lnSpc>
                          <a:spcPct val="100000"/>
                        </a:lnSpc>
                        <a:spcBef>
                          <a:spcPts val="1000"/>
                        </a:spcBef>
                        <a:spcAft>
                          <a:spcPts val="0"/>
                        </a:spcAft>
                        <a:buClr>
                          <a:srgbClr val="434343"/>
                        </a:buClr>
                        <a:buSzPts val="1800"/>
                        <a:buFont typeface="Calibri"/>
                        <a:buChar char="●"/>
                        <a:tabLst/>
                        <a:defRPr/>
                      </a:pPr>
                      <a:r>
                        <a:rPr lang="en-US" sz="1800" dirty="0">
                          <a:solidFill>
                            <a:srgbClr val="434343"/>
                          </a:solidFill>
                          <a:latin typeface="+mn-lt"/>
                          <a:ea typeface="Calibri"/>
                          <a:cs typeface="Calibri"/>
                          <a:sym typeface="Calibri"/>
                        </a:rPr>
                        <a:t>Discontinue Cash Transfers and Onboard Day Passes</a:t>
                      </a:r>
                    </a:p>
                    <a:p>
                      <a:pPr marL="457200" lvl="0" indent="-342900" algn="l" rtl="0">
                        <a:spcBef>
                          <a:spcPts val="1000"/>
                        </a:spcBef>
                        <a:spcAft>
                          <a:spcPts val="0"/>
                        </a:spcAft>
                        <a:buClr>
                          <a:srgbClr val="434343"/>
                        </a:buClr>
                        <a:buSzPts val="1800"/>
                        <a:buFont typeface="Calibri"/>
                        <a:buChar char="●"/>
                      </a:pPr>
                      <a:endParaRPr sz="1800" strike="noStrike" dirty="0">
                        <a:solidFill>
                          <a:srgbClr val="434343"/>
                        </a:solidFill>
                        <a:latin typeface="Calibri"/>
                        <a:ea typeface="Calibri"/>
                        <a:cs typeface="Calibri"/>
                        <a:sym typeface="Calibri"/>
                      </a:endParaRPr>
                    </a:p>
                    <a:p>
                      <a:pPr marL="0" lvl="0" indent="0" algn="l" rtl="0">
                        <a:spcBef>
                          <a:spcPts val="1000"/>
                        </a:spcBef>
                        <a:spcAft>
                          <a:spcPts val="0"/>
                        </a:spcAft>
                        <a:buNone/>
                      </a:pPr>
                      <a:endParaRPr sz="1800" dirty="0">
                        <a:solidFill>
                          <a:srgbClr val="434343"/>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41" name="Google Shape;241;ge3d67bda3c_4_228"/>
          <p:cNvSpPr/>
          <p:nvPr/>
        </p:nvSpPr>
        <p:spPr>
          <a:xfrm>
            <a:off x="669100" y="1360500"/>
            <a:ext cx="10698300" cy="579000"/>
          </a:xfrm>
          <a:prstGeom prst="snip2DiagRect">
            <a:avLst>
              <a:gd name="adj1" fmla="val 0"/>
              <a:gd name="adj2" fmla="val 16667"/>
            </a:avLst>
          </a:prstGeom>
          <a:solidFill>
            <a:schemeClr val="accent1"/>
          </a:solidFill>
          <a:ln>
            <a:noFill/>
          </a:ln>
        </p:spPr>
        <p:txBody>
          <a:bodyPr spcFirstLastPara="1" wrap="square" lIns="91425" tIns="0" rIns="91425" bIns="0" anchor="ctr" anchorCtr="0">
            <a:noAutofit/>
          </a:bodyPr>
          <a:lstStyle/>
          <a:p>
            <a:pPr marL="0" lvl="0" indent="0" algn="ctr" rtl="0">
              <a:lnSpc>
                <a:spcPct val="115000"/>
              </a:lnSpc>
              <a:spcBef>
                <a:spcPts val="0"/>
              </a:spcBef>
              <a:spcAft>
                <a:spcPts val="0"/>
              </a:spcAft>
              <a:buNone/>
            </a:pPr>
            <a:r>
              <a:rPr lang="en-US" sz="3000" b="1" u="sng" dirty="0">
                <a:solidFill>
                  <a:schemeClr val="lt1"/>
                </a:solidFill>
                <a:latin typeface="Calibri"/>
                <a:ea typeface="Calibri"/>
                <a:cs typeface="Calibri"/>
                <a:sym typeface="Calibri"/>
              </a:rPr>
              <a:t>No Fare Increase</a:t>
            </a:r>
            <a:r>
              <a:rPr lang="en-US" sz="3000" b="1" dirty="0">
                <a:solidFill>
                  <a:schemeClr val="lt1"/>
                </a:solidFill>
                <a:latin typeface="Calibri"/>
                <a:ea typeface="Calibri"/>
                <a:cs typeface="Calibri"/>
                <a:sym typeface="Calibri"/>
              </a:rPr>
              <a:t> Being Considered</a:t>
            </a:r>
            <a:endParaRPr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3d67bda3c_1_160"/>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2-Hour Passes</a:t>
            </a:r>
            <a:endParaRPr/>
          </a:p>
        </p:txBody>
      </p:sp>
      <p:sp>
        <p:nvSpPr>
          <p:cNvPr id="247" name="Google Shape;247;ge3d67bda3c_1_160"/>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248" name="Google Shape;248;ge3d67bda3c_1_160"/>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12</a:t>
            </a:fld>
            <a:endParaRPr sz="1400" b="0">
              <a:solidFill>
                <a:srgbClr val="4298B5"/>
              </a:solidFill>
            </a:endParaRPr>
          </a:p>
        </p:txBody>
      </p:sp>
      <p:sp>
        <p:nvSpPr>
          <p:cNvPr id="249" name="Google Shape;249;ge3d67bda3c_1_160"/>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Replace one-way transfers valid for 2 hours with 2-hour passes</a:t>
            </a:r>
            <a:endParaRPr sz="1800" i="1">
              <a:solidFill>
                <a:schemeClr val="dk1"/>
              </a:solidFill>
              <a:latin typeface="Calibri"/>
              <a:ea typeface="Calibri"/>
              <a:cs typeface="Calibri"/>
              <a:sym typeface="Calibri"/>
            </a:endParaRPr>
          </a:p>
        </p:txBody>
      </p:sp>
      <p:sp>
        <p:nvSpPr>
          <p:cNvPr id="250" name="Google Shape;250;ge3d67bda3c_1_160"/>
          <p:cNvSpPr/>
          <p:nvPr/>
        </p:nvSpPr>
        <p:spPr>
          <a:xfrm>
            <a:off x="1471750" y="1992275"/>
            <a:ext cx="9724200" cy="519900"/>
          </a:xfrm>
          <a:prstGeom prst="roundRect">
            <a:avLst>
              <a:gd name="adj" fmla="val 5000"/>
            </a:avLst>
          </a:prstGeom>
          <a:solidFill>
            <a:srgbClr val="00205B"/>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dirty="0">
                <a:solidFill>
                  <a:schemeClr val="lt1"/>
                </a:solidFill>
                <a:latin typeface="Calibri"/>
                <a:ea typeface="Calibri"/>
                <a:cs typeface="Calibri"/>
                <a:sym typeface="Calibri"/>
              </a:rPr>
              <a:t>A </a:t>
            </a:r>
            <a:r>
              <a:rPr lang="en-US" sz="1800" b="1" dirty="0">
                <a:solidFill>
                  <a:schemeClr val="lt1"/>
                </a:solidFill>
                <a:latin typeface="Calibri"/>
                <a:ea typeface="Calibri"/>
                <a:cs typeface="Calibri"/>
                <a:sym typeface="Calibri"/>
              </a:rPr>
              <a:t>2-Hour Pass</a:t>
            </a:r>
            <a:r>
              <a:rPr lang="en-US" sz="1800" dirty="0">
                <a:solidFill>
                  <a:schemeClr val="lt1"/>
                </a:solidFill>
                <a:latin typeface="Calibri"/>
                <a:ea typeface="Calibri"/>
                <a:cs typeface="Calibri"/>
                <a:sym typeface="Calibri"/>
              </a:rPr>
              <a:t> provides customers unlimited access to COTA bus services within 2 hours.</a:t>
            </a:r>
            <a:endParaRPr sz="1800" i="0" u="none" strike="sngStrike" cap="none" dirty="0">
              <a:solidFill>
                <a:schemeClr val="lt1"/>
              </a:solidFill>
            </a:endParaRPr>
          </a:p>
        </p:txBody>
      </p:sp>
      <p:sp>
        <p:nvSpPr>
          <p:cNvPr id="251" name="Google Shape;251;ge3d67bda3c_1_160"/>
          <p:cNvSpPr/>
          <p:nvPr/>
        </p:nvSpPr>
        <p:spPr>
          <a:xfrm>
            <a:off x="1482725" y="3168425"/>
            <a:ext cx="2755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114300" algn="l" rtl="0">
              <a:lnSpc>
                <a:spcPct val="114000"/>
              </a:lnSpc>
              <a:spcBef>
                <a:spcPts val="0"/>
              </a:spcBef>
              <a:spcAft>
                <a:spcPts val="0"/>
              </a:spcAft>
              <a:buNone/>
            </a:pP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Simplifies transfer policies</a:t>
            </a:r>
            <a:endParaRPr sz="1800">
              <a:latin typeface="Calibri"/>
              <a:ea typeface="Calibri"/>
              <a:cs typeface="Calibri"/>
              <a:sym typeface="Calibri"/>
            </a:endParaRPr>
          </a:p>
        </p:txBody>
      </p:sp>
      <p:sp>
        <p:nvSpPr>
          <p:cNvPr id="252" name="Google Shape;252;ge3d67bda3c_1_160"/>
          <p:cNvSpPr/>
          <p:nvPr/>
        </p:nvSpPr>
        <p:spPr>
          <a:xfrm>
            <a:off x="4489641" y="3168436"/>
            <a:ext cx="2048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Easy to understand</a:t>
            </a:r>
            <a:endParaRPr sz="1800">
              <a:latin typeface="Calibri"/>
              <a:ea typeface="Calibri"/>
              <a:cs typeface="Calibri"/>
              <a:sym typeface="Calibri"/>
            </a:endParaRPr>
          </a:p>
        </p:txBody>
      </p:sp>
      <p:sp>
        <p:nvSpPr>
          <p:cNvPr id="253" name="Google Shape;253;ge3d67bda3c_1_160"/>
          <p:cNvSpPr/>
          <p:nvPr/>
        </p:nvSpPr>
        <p:spPr>
          <a:xfrm>
            <a:off x="6788856" y="3168436"/>
            <a:ext cx="2048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0"/>
              </a:spcAft>
              <a:buNone/>
            </a:pPr>
            <a:r>
              <a:rPr lang="en-US" sz="1800">
                <a:solidFill>
                  <a:schemeClr val="dk1"/>
                </a:solidFill>
                <a:latin typeface="Calibri"/>
                <a:ea typeface="Calibri"/>
                <a:cs typeface="Calibri"/>
                <a:sym typeface="Calibri"/>
              </a:rPr>
              <a:t>Greater flexibility</a:t>
            </a:r>
            <a:endParaRPr sz="1800">
              <a:latin typeface="Calibri"/>
              <a:ea typeface="Calibri"/>
              <a:cs typeface="Calibri"/>
              <a:sym typeface="Calibri"/>
            </a:endParaRPr>
          </a:p>
        </p:txBody>
      </p:sp>
      <p:sp>
        <p:nvSpPr>
          <p:cNvPr id="254" name="Google Shape;254;ge3d67bda3c_1_160"/>
          <p:cNvSpPr/>
          <p:nvPr/>
        </p:nvSpPr>
        <p:spPr>
          <a:xfrm>
            <a:off x="9088072" y="3168425"/>
            <a:ext cx="2125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0"/>
              </a:spcAft>
              <a:buNone/>
            </a:pP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Cost-effective</a:t>
            </a:r>
            <a:endParaRPr sz="1800">
              <a:latin typeface="Calibri"/>
              <a:ea typeface="Calibri"/>
              <a:cs typeface="Calibri"/>
              <a:sym typeface="Calibri"/>
            </a:endParaRPr>
          </a:p>
        </p:txBody>
      </p:sp>
      <p:grpSp>
        <p:nvGrpSpPr>
          <p:cNvPr id="256" name="Google Shape;256;ge3d67bda3c_1_160"/>
          <p:cNvGrpSpPr/>
          <p:nvPr/>
        </p:nvGrpSpPr>
        <p:grpSpPr>
          <a:xfrm>
            <a:off x="844750" y="1903175"/>
            <a:ext cx="703200" cy="698100"/>
            <a:chOff x="844750" y="1750775"/>
            <a:chExt cx="703200" cy="698100"/>
          </a:xfrm>
        </p:grpSpPr>
        <p:sp>
          <p:nvSpPr>
            <p:cNvPr id="257" name="Google Shape;257;ge3d67bda3c_1_160"/>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ge3d67bda3c_1_1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grpSp>
        <p:nvGrpSpPr>
          <p:cNvPr id="259" name="Google Shape;259;ge3d67bda3c_1_160"/>
          <p:cNvGrpSpPr/>
          <p:nvPr/>
        </p:nvGrpSpPr>
        <p:grpSpPr>
          <a:xfrm>
            <a:off x="855713" y="3085203"/>
            <a:ext cx="703200" cy="698100"/>
            <a:chOff x="844750" y="2676975"/>
            <a:chExt cx="703200" cy="698100"/>
          </a:xfrm>
        </p:grpSpPr>
        <p:sp>
          <p:nvSpPr>
            <p:cNvPr id="260" name="Google Shape;260;ge3d67bda3c_1_160"/>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ge3d67bda3c_1_16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sp>
        <p:nvSpPr>
          <p:cNvPr id="265" name="Google Shape;265;ge3d67bda3c_1_160"/>
          <p:cNvSpPr/>
          <p:nvPr/>
        </p:nvSpPr>
        <p:spPr>
          <a:xfrm>
            <a:off x="1420977" y="4431627"/>
            <a:ext cx="97242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Potential revenue loss from customers who are able to complete a round-trip within 2 hours</a:t>
            </a:r>
            <a:endParaRPr sz="1800" dirty="0">
              <a:latin typeface="Calibri"/>
              <a:ea typeface="Calibri"/>
              <a:cs typeface="Calibri"/>
              <a:sym typeface="Calibri"/>
            </a:endParaRPr>
          </a:p>
        </p:txBody>
      </p:sp>
      <p:grpSp>
        <p:nvGrpSpPr>
          <p:cNvPr id="262" name="Google Shape;262;ge3d67bda3c_1_160"/>
          <p:cNvGrpSpPr/>
          <p:nvPr/>
        </p:nvGrpSpPr>
        <p:grpSpPr>
          <a:xfrm>
            <a:off x="844738" y="4267228"/>
            <a:ext cx="703200" cy="698100"/>
            <a:chOff x="844738" y="4267228"/>
            <a:chExt cx="703200" cy="698100"/>
          </a:xfrm>
        </p:grpSpPr>
        <p:sp>
          <p:nvSpPr>
            <p:cNvPr id="263" name="Google Shape;263;ge3d67bda3c_1_160"/>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ge3d67bda3c_1_16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3d67bda3c_4_248"/>
          <p:cNvSpPr/>
          <p:nvPr/>
        </p:nvSpPr>
        <p:spPr>
          <a:xfrm>
            <a:off x="1239550" y="3021900"/>
            <a:ext cx="101850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Simplifies fare structure - making it easier to understand and implement</a:t>
            </a:r>
            <a:endParaRPr sz="1800">
              <a:latin typeface="Calibri"/>
              <a:ea typeface="Calibri"/>
              <a:cs typeface="Calibri"/>
              <a:sym typeface="Calibri"/>
            </a:endParaRPr>
          </a:p>
        </p:txBody>
      </p:sp>
      <p:sp>
        <p:nvSpPr>
          <p:cNvPr id="271" name="Google Shape;271;ge3d67bda3c_4_24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Flat Fare</a:t>
            </a:r>
            <a:endParaRPr/>
          </a:p>
        </p:txBody>
      </p:sp>
      <p:sp>
        <p:nvSpPr>
          <p:cNvPr id="272" name="Google Shape;272;ge3d67bda3c_4_24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13</a:t>
            </a:fld>
            <a:endParaRPr sz="1400" b="0">
              <a:solidFill>
                <a:srgbClr val="4298B5"/>
              </a:solidFill>
            </a:endParaRPr>
          </a:p>
        </p:txBody>
      </p:sp>
      <p:sp>
        <p:nvSpPr>
          <p:cNvPr id="273" name="Google Shape;273;ge3d67bda3c_4_248"/>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Eliminate Rush Hour fare upcharge</a:t>
            </a:r>
            <a:endParaRPr sz="1800" i="1">
              <a:solidFill>
                <a:schemeClr val="dk1"/>
              </a:solidFill>
              <a:latin typeface="Calibri"/>
              <a:ea typeface="Calibri"/>
              <a:cs typeface="Calibri"/>
              <a:sym typeface="Calibri"/>
            </a:endParaRPr>
          </a:p>
        </p:txBody>
      </p:sp>
      <p:sp>
        <p:nvSpPr>
          <p:cNvPr id="274" name="Google Shape;274;ge3d67bda3c_4_248"/>
          <p:cNvSpPr/>
          <p:nvPr/>
        </p:nvSpPr>
        <p:spPr>
          <a:xfrm>
            <a:off x="1239750" y="1922050"/>
            <a:ext cx="10185000" cy="519900"/>
          </a:xfrm>
          <a:prstGeom prst="roundRect">
            <a:avLst>
              <a:gd name="adj" fmla="val 5000"/>
            </a:avLst>
          </a:prstGeom>
          <a:solidFill>
            <a:srgbClr val="00205B"/>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solidFill>
                  <a:schemeClr val="lt1"/>
                </a:solidFill>
                <a:latin typeface="Calibri"/>
                <a:ea typeface="Calibri"/>
                <a:cs typeface="Calibri"/>
                <a:sym typeface="Calibri"/>
              </a:rPr>
              <a:t>A </a:t>
            </a:r>
            <a:r>
              <a:rPr lang="en-US" sz="1800" b="1">
                <a:solidFill>
                  <a:schemeClr val="lt1"/>
                </a:solidFill>
                <a:latin typeface="Calibri"/>
                <a:ea typeface="Calibri"/>
                <a:cs typeface="Calibri"/>
                <a:sym typeface="Calibri"/>
              </a:rPr>
              <a:t>Flat Fare</a:t>
            </a:r>
            <a:r>
              <a:rPr lang="en-US" sz="1800">
                <a:solidFill>
                  <a:schemeClr val="lt1"/>
                </a:solidFill>
                <a:latin typeface="Calibri"/>
                <a:ea typeface="Calibri"/>
                <a:cs typeface="Calibri"/>
                <a:sym typeface="Calibri"/>
              </a:rPr>
              <a:t> structure charges the same amount regardless of the type of fixed route bus used.</a:t>
            </a:r>
            <a:endParaRPr sz="1800" i="0" u="none" strike="sngStrike" cap="none">
              <a:solidFill>
                <a:schemeClr val="lt1"/>
              </a:solidFill>
            </a:endParaRPr>
          </a:p>
        </p:txBody>
      </p:sp>
      <p:sp>
        <p:nvSpPr>
          <p:cNvPr id="275" name="Google Shape;275;ge3d67bda3c_4_248"/>
          <p:cNvSpPr/>
          <p:nvPr/>
        </p:nvSpPr>
        <p:spPr>
          <a:xfrm>
            <a:off x="1239750" y="3651025"/>
            <a:ext cx="3713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Limits complexity in fare capping</a:t>
            </a:r>
            <a:endParaRPr sz="1800">
              <a:latin typeface="Calibri"/>
              <a:ea typeface="Calibri"/>
              <a:cs typeface="Calibri"/>
              <a:sym typeface="Calibri"/>
            </a:endParaRPr>
          </a:p>
        </p:txBody>
      </p:sp>
      <p:sp>
        <p:nvSpPr>
          <p:cNvPr id="276" name="Google Shape;276;ge3d67bda3c_4_248"/>
          <p:cNvSpPr/>
          <p:nvPr/>
        </p:nvSpPr>
        <p:spPr>
          <a:xfrm>
            <a:off x="1239750" y="4584925"/>
            <a:ext cx="51756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Slight revenue loss</a:t>
            </a:r>
            <a:endParaRPr sz="1800">
              <a:latin typeface="Calibri"/>
              <a:ea typeface="Calibri"/>
              <a:cs typeface="Calibri"/>
              <a:sym typeface="Calibri"/>
            </a:endParaRPr>
          </a:p>
        </p:txBody>
      </p:sp>
      <p:grpSp>
        <p:nvGrpSpPr>
          <p:cNvPr id="277" name="Google Shape;277;ge3d67bda3c_4_248"/>
          <p:cNvGrpSpPr/>
          <p:nvPr/>
        </p:nvGrpSpPr>
        <p:grpSpPr>
          <a:xfrm>
            <a:off x="616150" y="1826975"/>
            <a:ext cx="703200" cy="698100"/>
            <a:chOff x="844750" y="1750775"/>
            <a:chExt cx="703200" cy="698100"/>
          </a:xfrm>
        </p:grpSpPr>
        <p:sp>
          <p:nvSpPr>
            <p:cNvPr id="278" name="Google Shape;278;ge3d67bda3c_4_248"/>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ge3d67bda3c_4_2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grpSp>
        <p:nvGrpSpPr>
          <p:cNvPr id="280" name="Google Shape;280;ge3d67bda3c_4_248"/>
          <p:cNvGrpSpPr/>
          <p:nvPr/>
        </p:nvGrpSpPr>
        <p:grpSpPr>
          <a:xfrm>
            <a:off x="627113" y="2932803"/>
            <a:ext cx="703200" cy="698100"/>
            <a:chOff x="844750" y="2676975"/>
            <a:chExt cx="703200" cy="698100"/>
          </a:xfrm>
        </p:grpSpPr>
        <p:sp>
          <p:nvSpPr>
            <p:cNvPr id="281" name="Google Shape;281;ge3d67bda3c_4_248"/>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ge3d67bda3c_4_2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grpSp>
        <p:nvGrpSpPr>
          <p:cNvPr id="283" name="Google Shape;283;ge3d67bda3c_4_248"/>
          <p:cNvGrpSpPr/>
          <p:nvPr/>
        </p:nvGrpSpPr>
        <p:grpSpPr>
          <a:xfrm>
            <a:off x="616138" y="4495828"/>
            <a:ext cx="703200" cy="698100"/>
            <a:chOff x="844738" y="4267228"/>
            <a:chExt cx="703200" cy="698100"/>
          </a:xfrm>
        </p:grpSpPr>
        <p:sp>
          <p:nvSpPr>
            <p:cNvPr id="284" name="Google Shape;284;ge3d67bda3c_4_248"/>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ge3d67bda3c_4_24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
        <p:nvSpPr>
          <p:cNvPr id="286" name="Google Shape;286;ge3d67bda3c_4_248"/>
          <p:cNvSpPr/>
          <p:nvPr/>
        </p:nvSpPr>
        <p:spPr>
          <a:xfrm>
            <a:off x="5027975" y="3651025"/>
            <a:ext cx="63963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57150" marR="0" lvl="0" indent="0" algn="l" rtl="0">
              <a:lnSpc>
                <a:spcPct val="114000"/>
              </a:lnSpc>
              <a:spcBef>
                <a:spcPts val="0"/>
              </a:spcBef>
              <a:spcAft>
                <a:spcPts val="0"/>
              </a:spcAft>
              <a:buNone/>
            </a:pPr>
            <a:r>
              <a:rPr lang="en-US" sz="1800" dirty="0">
                <a:latin typeface="Calibri"/>
                <a:ea typeface="Calibri"/>
                <a:cs typeface="Calibri"/>
                <a:sym typeface="Calibri"/>
              </a:rPr>
              <a:t>Benefits customers who transfer between services</a:t>
            </a:r>
            <a:endParaRPr sz="18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3d67bda3c_4_267"/>
          <p:cNvSpPr/>
          <p:nvPr/>
        </p:nvSpPr>
        <p:spPr>
          <a:xfrm>
            <a:off x="1273700" y="3222175"/>
            <a:ext cx="10151100" cy="27237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5000"/>
              </a:lnSpc>
              <a:spcBef>
                <a:spcPts val="0"/>
              </a:spcBef>
              <a:spcAft>
                <a:spcPts val="0"/>
              </a:spcAft>
              <a:buNone/>
            </a:pPr>
            <a:r>
              <a:rPr lang="en-US" sz="1800" b="1" dirty="0">
                <a:solidFill>
                  <a:srgbClr val="00205B"/>
                </a:solidFill>
                <a:latin typeface="Calibri"/>
                <a:ea typeface="Calibri"/>
                <a:cs typeface="Calibri"/>
                <a:sym typeface="Calibri"/>
              </a:rPr>
              <a:t>Example of Daily Fare Capping</a:t>
            </a:r>
            <a:endParaRPr sz="1800" b="1" dirty="0">
              <a:solidFill>
                <a:srgbClr val="00205B"/>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COTA’s 2-hour pass costs $2.00 with a Day Pass priced at $4.50 and a Monthly Pass priced at $62.00</a:t>
            </a:r>
            <a:endParaRPr sz="1600" dirty="0">
              <a:solidFill>
                <a:srgbClr val="434343"/>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1st trip: $2.00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2nd trip: $2.00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3rd trip: $0.50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Total fare collected for day: $4.50</a:t>
            </a:r>
            <a:endParaRPr sz="1600" strike="sngStrike"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r>
              <a:rPr lang="en-US" sz="1600" b="1" i="1" dirty="0">
                <a:solidFill>
                  <a:srgbClr val="434343"/>
                </a:solidFill>
                <a:latin typeface="Calibri"/>
                <a:ea typeface="Calibri"/>
                <a:cs typeface="Calibri"/>
                <a:sym typeface="Calibri"/>
              </a:rPr>
              <a:t>Additional travel that day is at no additional cost</a:t>
            </a:r>
            <a:endParaRPr sz="1600" b="1" i="1"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endParaRPr sz="1000" b="1" i="1"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r>
              <a:rPr lang="en-US" sz="1600" b="1" i="1" dirty="0">
                <a:solidFill>
                  <a:srgbClr val="434343"/>
                </a:solidFill>
                <a:latin typeface="Calibri"/>
                <a:ea typeface="Calibri"/>
                <a:cs typeface="Calibri"/>
                <a:sym typeface="Calibri"/>
              </a:rPr>
              <a:t>Once customer pays $62 in the month, additional travel that month is at no extra cost</a:t>
            </a:r>
            <a:endParaRPr sz="1800" b="1" dirty="0">
              <a:solidFill>
                <a:srgbClr val="434343"/>
              </a:solidFill>
              <a:latin typeface="Calibri"/>
              <a:ea typeface="Calibri"/>
              <a:cs typeface="Calibri"/>
              <a:sym typeface="Calibri"/>
            </a:endParaRPr>
          </a:p>
        </p:txBody>
      </p:sp>
      <p:sp>
        <p:nvSpPr>
          <p:cNvPr id="292" name="Google Shape;292;ge3d67bda3c_4_267"/>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Fare Capping</a:t>
            </a:r>
            <a:endParaRPr/>
          </a:p>
        </p:txBody>
      </p:sp>
      <p:sp>
        <p:nvSpPr>
          <p:cNvPr id="293" name="Google Shape;293;ge3d67bda3c_4_267"/>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294" name="Google Shape;294;ge3d67bda3c_4_267"/>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14</a:t>
            </a:fld>
            <a:endParaRPr sz="1400" b="0">
              <a:solidFill>
                <a:srgbClr val="4298B5"/>
              </a:solidFill>
            </a:endParaRPr>
          </a:p>
        </p:txBody>
      </p:sp>
      <p:sp>
        <p:nvSpPr>
          <p:cNvPr id="295" name="Google Shape;295;ge3d67bda3c_4_267"/>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Introduce daily and monthly fare capping, replacing</a:t>
            </a:r>
            <a:r>
              <a:rPr lang="en-US" sz="18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7-day and 31-day passes</a:t>
            </a:r>
            <a:endParaRPr sz="1800" i="1">
              <a:solidFill>
                <a:schemeClr val="dk1"/>
              </a:solidFill>
              <a:latin typeface="Calibri"/>
              <a:ea typeface="Calibri"/>
              <a:cs typeface="Calibri"/>
              <a:sym typeface="Calibri"/>
            </a:endParaRPr>
          </a:p>
        </p:txBody>
      </p:sp>
      <p:sp>
        <p:nvSpPr>
          <p:cNvPr id="296" name="Google Shape;296;ge3d67bda3c_4_267"/>
          <p:cNvSpPr/>
          <p:nvPr/>
        </p:nvSpPr>
        <p:spPr>
          <a:xfrm>
            <a:off x="1273625" y="1693450"/>
            <a:ext cx="10151100" cy="1238400"/>
          </a:xfrm>
          <a:prstGeom prst="roundRect">
            <a:avLst>
              <a:gd name="adj" fmla="val 5000"/>
            </a:avLst>
          </a:prstGeom>
          <a:solidFill>
            <a:schemeClr val="accent1"/>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b="1" dirty="0">
                <a:solidFill>
                  <a:schemeClr val="lt1"/>
                </a:solidFill>
                <a:latin typeface="Calibri"/>
                <a:ea typeface="Calibri"/>
                <a:cs typeface="Calibri"/>
                <a:sym typeface="Calibri"/>
              </a:rPr>
              <a:t>Fare Capping</a:t>
            </a:r>
            <a:r>
              <a:rPr lang="en-US" sz="1800" dirty="0">
                <a:solidFill>
                  <a:schemeClr val="lt1"/>
                </a:solidFill>
                <a:latin typeface="Calibri"/>
                <a:ea typeface="Calibri"/>
                <a:cs typeface="Calibri"/>
                <a:sym typeface="Calibri"/>
              </a:rPr>
              <a:t> enables a customer to pay towards a pass in increments, and fares are capped once a customer has paid the equivalent of a day or monthly pass.</a:t>
            </a:r>
            <a:endParaRPr sz="1800" dirty="0">
              <a:solidFill>
                <a:schemeClr val="lt1"/>
              </a:solidFill>
              <a:latin typeface="Calibri"/>
              <a:ea typeface="Calibri"/>
              <a:cs typeface="Calibri"/>
              <a:sym typeface="Calibri"/>
            </a:endParaRPr>
          </a:p>
          <a:p>
            <a:pPr marL="114300" marR="0" lvl="0" indent="0" algn="l" rtl="0">
              <a:lnSpc>
                <a:spcPct val="114000"/>
              </a:lnSpc>
              <a:spcBef>
                <a:spcPts val="0"/>
              </a:spcBef>
              <a:spcAft>
                <a:spcPts val="0"/>
              </a:spcAft>
              <a:buNone/>
            </a:pPr>
            <a:r>
              <a:rPr lang="en-US" sz="1800" b="1" u="sng" dirty="0">
                <a:solidFill>
                  <a:schemeClr val="lt1"/>
                </a:solidFill>
                <a:latin typeface="Calibri"/>
                <a:ea typeface="Calibri"/>
                <a:cs typeface="Calibri"/>
                <a:sym typeface="Calibri"/>
              </a:rPr>
              <a:t>A customer is guaranteed to never spend more than $62.00 in a month on fixed route services.</a:t>
            </a:r>
            <a:endParaRPr sz="1800" b="1" u="sng" dirty="0">
              <a:solidFill>
                <a:schemeClr val="lt1"/>
              </a:solidFill>
              <a:latin typeface="Calibri"/>
              <a:ea typeface="Calibri"/>
              <a:cs typeface="Calibri"/>
              <a:sym typeface="Calibri"/>
            </a:endParaRPr>
          </a:p>
        </p:txBody>
      </p:sp>
      <p:sp>
        <p:nvSpPr>
          <p:cNvPr id="297" name="Google Shape;297;ge3d67bda3c_4_267"/>
          <p:cNvSpPr/>
          <p:nvPr/>
        </p:nvSpPr>
        <p:spPr>
          <a:xfrm>
            <a:off x="554950" y="7487758"/>
            <a:ext cx="9471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Requires convenient access to load stored value frequently</a:t>
            </a:r>
            <a:endParaRPr sz="1800">
              <a:latin typeface="Calibri"/>
              <a:ea typeface="Calibri"/>
              <a:cs typeface="Calibri"/>
              <a:sym typeface="Calibri"/>
            </a:endParaRPr>
          </a:p>
        </p:txBody>
      </p:sp>
      <p:grpSp>
        <p:nvGrpSpPr>
          <p:cNvPr id="298" name="Google Shape;298;ge3d67bda3c_4_267"/>
          <p:cNvGrpSpPr/>
          <p:nvPr/>
        </p:nvGrpSpPr>
        <p:grpSpPr>
          <a:xfrm>
            <a:off x="630788" y="4184878"/>
            <a:ext cx="703200" cy="698100"/>
            <a:chOff x="844738" y="5220778"/>
            <a:chExt cx="703200" cy="698100"/>
          </a:xfrm>
        </p:grpSpPr>
        <p:sp>
          <p:nvSpPr>
            <p:cNvPr id="299" name="Google Shape;299;ge3d67bda3c_4_267"/>
            <p:cNvSpPr/>
            <p:nvPr/>
          </p:nvSpPr>
          <p:spPr>
            <a:xfrm>
              <a:off x="844738" y="522077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ge3d67bda3c_4_26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93675" y="5356175"/>
              <a:ext cx="427301" cy="427300"/>
            </a:xfrm>
            <a:prstGeom prst="rect">
              <a:avLst/>
            </a:prstGeom>
            <a:noFill/>
            <a:ln>
              <a:noFill/>
            </a:ln>
          </p:spPr>
        </p:pic>
      </p:grpSp>
      <p:grpSp>
        <p:nvGrpSpPr>
          <p:cNvPr id="301" name="Google Shape;301;ge3d67bda3c_4_267"/>
          <p:cNvGrpSpPr/>
          <p:nvPr/>
        </p:nvGrpSpPr>
        <p:grpSpPr>
          <a:xfrm>
            <a:off x="630800" y="1903150"/>
            <a:ext cx="703200" cy="698100"/>
            <a:chOff x="844750" y="1750775"/>
            <a:chExt cx="703200" cy="698100"/>
          </a:xfrm>
        </p:grpSpPr>
        <p:sp>
          <p:nvSpPr>
            <p:cNvPr id="302" name="Google Shape;302;ge3d67bda3c_4_267"/>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ge3d67bda3c_4_26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e3d67bda3c_4_29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Fare Capping</a:t>
            </a:r>
            <a:endParaRPr/>
          </a:p>
        </p:txBody>
      </p:sp>
      <p:sp>
        <p:nvSpPr>
          <p:cNvPr id="309" name="Google Shape;309;ge3d67bda3c_4_298"/>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310" name="Google Shape;310;ge3d67bda3c_4_29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15</a:t>
            </a:fld>
            <a:endParaRPr sz="1400" b="0">
              <a:solidFill>
                <a:srgbClr val="4298B5"/>
              </a:solidFill>
            </a:endParaRPr>
          </a:p>
        </p:txBody>
      </p:sp>
      <p:sp>
        <p:nvSpPr>
          <p:cNvPr id="311" name="Google Shape;311;ge3d67bda3c_4_298"/>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i="1">
                <a:solidFill>
                  <a:schemeClr val="dk1"/>
                </a:solidFill>
                <a:latin typeface="Calibri"/>
                <a:ea typeface="Calibri"/>
                <a:cs typeface="Calibri"/>
                <a:sym typeface="Calibri"/>
              </a:rPr>
              <a:t>Introduce daily and monthly fare capping, replacing</a:t>
            </a:r>
            <a:r>
              <a:rPr lang="en-US" sz="18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7-day and 31-day passes</a:t>
            </a:r>
            <a:endParaRPr sz="1800" i="1">
              <a:solidFill>
                <a:schemeClr val="dk1"/>
              </a:solidFill>
              <a:latin typeface="Calibri"/>
              <a:ea typeface="Calibri"/>
              <a:cs typeface="Calibri"/>
              <a:sym typeface="Calibri"/>
            </a:endParaRPr>
          </a:p>
        </p:txBody>
      </p:sp>
      <p:sp>
        <p:nvSpPr>
          <p:cNvPr id="312" name="Google Shape;312;ge3d67bda3c_4_298"/>
          <p:cNvSpPr/>
          <p:nvPr/>
        </p:nvSpPr>
        <p:spPr>
          <a:xfrm>
            <a:off x="1286300" y="1777125"/>
            <a:ext cx="32856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dirty="0">
                <a:latin typeface="Calibri"/>
                <a:ea typeface="Calibri"/>
                <a:cs typeface="Calibri"/>
                <a:sym typeface="Calibri"/>
              </a:rPr>
              <a:t>Improves affordability of passes</a:t>
            </a:r>
            <a:endParaRPr sz="1800" dirty="0">
              <a:latin typeface="Calibri"/>
              <a:ea typeface="Calibri"/>
              <a:cs typeface="Calibri"/>
              <a:sym typeface="Calibri"/>
            </a:endParaRPr>
          </a:p>
        </p:txBody>
      </p:sp>
      <p:sp>
        <p:nvSpPr>
          <p:cNvPr id="313" name="Google Shape;313;ge3d67bda3c_4_298"/>
          <p:cNvSpPr/>
          <p:nvPr/>
        </p:nvSpPr>
        <p:spPr>
          <a:xfrm>
            <a:off x="4673575" y="1777125"/>
            <a:ext cx="3541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600" dirty="0">
                <a:latin typeface="Calibri"/>
                <a:ea typeface="Calibri"/>
                <a:cs typeface="Calibri"/>
                <a:sym typeface="Calibri"/>
              </a:rPr>
              <a:t>Provides customers with the “best fare”</a:t>
            </a:r>
            <a:endParaRPr sz="1600" dirty="0">
              <a:latin typeface="Calibri"/>
              <a:ea typeface="Calibri"/>
              <a:cs typeface="Calibri"/>
              <a:sym typeface="Calibri"/>
            </a:endParaRPr>
          </a:p>
        </p:txBody>
      </p:sp>
      <p:sp>
        <p:nvSpPr>
          <p:cNvPr id="314" name="Google Shape;314;ge3d67bda3c_4_298"/>
          <p:cNvSpPr/>
          <p:nvPr/>
        </p:nvSpPr>
        <p:spPr>
          <a:xfrm>
            <a:off x="1286300" y="4159700"/>
            <a:ext cx="26022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Potential revenue loss</a:t>
            </a:r>
            <a:endParaRPr sz="1800">
              <a:latin typeface="Calibri"/>
              <a:ea typeface="Calibri"/>
              <a:cs typeface="Calibri"/>
              <a:sym typeface="Calibri"/>
            </a:endParaRPr>
          </a:p>
        </p:txBody>
      </p:sp>
      <p:sp>
        <p:nvSpPr>
          <p:cNvPr id="315" name="Google Shape;315;ge3d67bda3c_4_298"/>
          <p:cNvSpPr/>
          <p:nvPr/>
        </p:nvSpPr>
        <p:spPr>
          <a:xfrm>
            <a:off x="1286300" y="2431600"/>
            <a:ext cx="32856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Ease of use - pay as you go</a:t>
            </a:r>
            <a:endParaRPr sz="1800">
              <a:latin typeface="Calibri"/>
              <a:ea typeface="Calibri"/>
              <a:cs typeface="Calibri"/>
              <a:sym typeface="Calibri"/>
            </a:endParaRPr>
          </a:p>
        </p:txBody>
      </p:sp>
      <p:sp>
        <p:nvSpPr>
          <p:cNvPr id="316" name="Google Shape;316;ge3d67bda3c_4_298"/>
          <p:cNvSpPr/>
          <p:nvPr/>
        </p:nvSpPr>
        <p:spPr>
          <a:xfrm>
            <a:off x="8317050" y="1777125"/>
            <a:ext cx="3185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Encourages transit use</a:t>
            </a:r>
            <a:endParaRPr sz="1800">
              <a:latin typeface="Calibri"/>
              <a:ea typeface="Calibri"/>
              <a:cs typeface="Calibri"/>
              <a:sym typeface="Calibri"/>
            </a:endParaRPr>
          </a:p>
        </p:txBody>
      </p:sp>
      <p:sp>
        <p:nvSpPr>
          <p:cNvPr id="317" name="Google Shape;317;ge3d67bda3c_4_298"/>
          <p:cNvSpPr/>
          <p:nvPr/>
        </p:nvSpPr>
        <p:spPr>
          <a:xfrm>
            <a:off x="4673575" y="2431600"/>
            <a:ext cx="68412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Encourages electronic fare payment improving operations</a:t>
            </a:r>
            <a:endParaRPr sz="1800">
              <a:latin typeface="Calibri"/>
              <a:ea typeface="Calibri"/>
              <a:cs typeface="Calibri"/>
              <a:sym typeface="Calibri"/>
            </a:endParaRPr>
          </a:p>
        </p:txBody>
      </p:sp>
      <p:sp>
        <p:nvSpPr>
          <p:cNvPr id="318" name="Google Shape;318;ge3d67bda3c_4_298"/>
          <p:cNvSpPr/>
          <p:nvPr/>
        </p:nvSpPr>
        <p:spPr>
          <a:xfrm>
            <a:off x="1298800" y="3495075"/>
            <a:ext cx="10215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Riders must have a smartphone or smart card and add funds to their accounts to benefit</a:t>
            </a:r>
            <a:endParaRPr sz="1800">
              <a:latin typeface="Calibri"/>
              <a:ea typeface="Calibri"/>
              <a:cs typeface="Calibri"/>
              <a:sym typeface="Calibri"/>
            </a:endParaRPr>
          </a:p>
        </p:txBody>
      </p:sp>
      <p:sp>
        <p:nvSpPr>
          <p:cNvPr id="319" name="Google Shape;319;ge3d67bda3c_4_298"/>
          <p:cNvSpPr/>
          <p:nvPr/>
        </p:nvSpPr>
        <p:spPr>
          <a:xfrm>
            <a:off x="1286300" y="4824325"/>
            <a:ext cx="10215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lvl="0" indent="0" algn="l" rtl="0">
              <a:lnSpc>
                <a:spcPct val="114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Eliminates</a:t>
            </a:r>
            <a:r>
              <a:rPr lang="en-US" sz="18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7-day and 31-day pass</a:t>
            </a:r>
            <a:r>
              <a:rPr lang="en-US" sz="1800" dirty="0">
                <a:solidFill>
                  <a:schemeClr val="dk1"/>
                </a:solidFill>
                <a:latin typeface="Calibri"/>
                <a:ea typeface="Calibri"/>
                <a:cs typeface="Calibri"/>
                <a:sym typeface="Calibri"/>
              </a:rPr>
              <a:t>es </a:t>
            </a:r>
            <a:endParaRPr sz="1800" strike="sngStrike" dirty="0">
              <a:latin typeface="Calibri"/>
              <a:ea typeface="Calibri"/>
              <a:cs typeface="Calibri"/>
              <a:sym typeface="Calibri"/>
            </a:endParaRPr>
          </a:p>
        </p:txBody>
      </p:sp>
      <p:grpSp>
        <p:nvGrpSpPr>
          <p:cNvPr id="320" name="Google Shape;320;ge3d67bda3c_4_298"/>
          <p:cNvGrpSpPr/>
          <p:nvPr/>
        </p:nvGrpSpPr>
        <p:grpSpPr>
          <a:xfrm>
            <a:off x="646713" y="1688028"/>
            <a:ext cx="703200" cy="698100"/>
            <a:chOff x="844750" y="2676975"/>
            <a:chExt cx="703200" cy="698100"/>
          </a:xfrm>
        </p:grpSpPr>
        <p:sp>
          <p:nvSpPr>
            <p:cNvPr id="321" name="Google Shape;321;ge3d67bda3c_4_298"/>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ge3d67bda3c_4_29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grpSp>
        <p:nvGrpSpPr>
          <p:cNvPr id="323" name="Google Shape;323;ge3d67bda3c_4_298"/>
          <p:cNvGrpSpPr/>
          <p:nvPr/>
        </p:nvGrpSpPr>
        <p:grpSpPr>
          <a:xfrm>
            <a:off x="646713" y="3380353"/>
            <a:ext cx="703200" cy="698100"/>
            <a:chOff x="844738" y="4267228"/>
            <a:chExt cx="703200" cy="698100"/>
          </a:xfrm>
        </p:grpSpPr>
        <p:sp>
          <p:nvSpPr>
            <p:cNvPr id="324" name="Google Shape;324;ge3d67bda3c_4_298"/>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ge3d67bda3c_4_29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
        <p:nvSpPr>
          <p:cNvPr id="326" name="Google Shape;326;ge3d67bda3c_4_298"/>
          <p:cNvSpPr/>
          <p:nvPr/>
        </p:nvSpPr>
        <p:spPr>
          <a:xfrm>
            <a:off x="4022900" y="4159700"/>
            <a:ext cx="74856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Complexity - takes time to explain the concept to customers</a:t>
            </a:r>
            <a:endParaRPr sz="18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3d67c3047_1_91"/>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Other Changes</a:t>
            </a:r>
            <a:endParaRPr dirty="0"/>
          </a:p>
        </p:txBody>
      </p:sp>
      <p:sp>
        <p:nvSpPr>
          <p:cNvPr id="377" name="Google Shape;377;ge3d67c3047_1_91"/>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378" name="Google Shape;378;ge3d67c3047_1_91"/>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16</a:t>
            </a:fld>
            <a:endParaRPr sz="1400" b="0">
              <a:solidFill>
                <a:srgbClr val="4298B5"/>
              </a:solidFill>
            </a:endParaRPr>
          </a:p>
        </p:txBody>
      </p:sp>
      <p:graphicFrame>
        <p:nvGraphicFramePr>
          <p:cNvPr id="379" name="Google Shape;379;ge3d67c3047_1_91"/>
          <p:cNvGraphicFramePr/>
          <p:nvPr>
            <p:extLst>
              <p:ext uri="{D42A27DB-BD31-4B8C-83A1-F6EECF244321}">
                <p14:modId xmlns:p14="http://schemas.microsoft.com/office/powerpoint/2010/main" val="3014195751"/>
              </p:ext>
            </p:extLst>
          </p:nvPr>
        </p:nvGraphicFramePr>
        <p:xfrm>
          <a:off x="688775" y="1601900"/>
          <a:ext cx="10931475" cy="2395334"/>
        </p:xfrm>
        <a:graphic>
          <a:graphicData uri="http://schemas.openxmlformats.org/drawingml/2006/table">
            <a:tbl>
              <a:tblPr>
                <a:noFill/>
              </a:tblPr>
              <a:tblGrid>
                <a:gridCol w="2869500">
                  <a:extLst>
                    <a:ext uri="{9D8B030D-6E8A-4147-A177-3AD203B41FA5}">
                      <a16:colId xmlns:a16="http://schemas.microsoft.com/office/drawing/2014/main" val="20000"/>
                    </a:ext>
                  </a:extLst>
                </a:gridCol>
                <a:gridCol w="8061975">
                  <a:extLst>
                    <a:ext uri="{9D8B030D-6E8A-4147-A177-3AD203B41FA5}">
                      <a16:colId xmlns:a16="http://schemas.microsoft.com/office/drawing/2014/main" val="20001"/>
                    </a:ext>
                  </a:extLst>
                </a:gridCol>
              </a:tblGrid>
              <a:tr h="1197667">
                <a:tc>
                  <a:txBody>
                    <a:bodyPr/>
                    <a:lstStyle/>
                    <a:p>
                      <a:pPr marL="0" lvl="0" indent="0" algn="l" rtl="0">
                        <a:lnSpc>
                          <a:spcPct val="114000"/>
                        </a:lnSpc>
                        <a:spcBef>
                          <a:spcPts val="0"/>
                        </a:spcBef>
                        <a:spcAft>
                          <a:spcPts val="1000"/>
                        </a:spcAft>
                        <a:buNone/>
                      </a:pPr>
                      <a:r>
                        <a:rPr lang="en-US" sz="1800" b="1" dirty="0">
                          <a:solidFill>
                            <a:schemeClr val="lt1"/>
                          </a:solidFill>
                          <a:latin typeface="Calibri"/>
                          <a:ea typeface="Calibri"/>
                          <a:cs typeface="Calibri"/>
                          <a:sym typeface="Calibri"/>
                        </a:rPr>
                        <a:t>One Discount Fare Program</a:t>
                      </a:r>
                      <a:endParaRPr b="1" dirty="0">
                        <a:solidFill>
                          <a:schemeClr val="lt1"/>
                        </a:solidFill>
                      </a:endParaRPr>
                    </a:p>
                  </a:txBody>
                  <a:tcPr marL="91425" marR="91425" marT="91425" marB="91425" anchor="ctr">
                    <a:lnB w="19050" cap="flat" cmpd="sng">
                      <a:solidFill>
                        <a:schemeClr val="lt1"/>
                      </a:solidFill>
                      <a:prstDash val="solid"/>
                      <a:round/>
                      <a:headEnd type="none" w="sm" len="sm"/>
                      <a:tailEnd type="none" w="sm" len="sm"/>
                    </a:lnB>
                    <a:solidFill>
                      <a:srgbClr val="4298B5"/>
                    </a:solidFill>
                  </a:tcPr>
                </a:tc>
                <a:tc>
                  <a:txBody>
                    <a:bodyPr/>
                    <a:lstStyle/>
                    <a:p>
                      <a:pPr marL="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Streamline application process and eliminate Senior/Key distinction</a:t>
                      </a:r>
                      <a:endParaRPr sz="1800" dirty="0"/>
                    </a:p>
                  </a:txBody>
                  <a:tcPr marL="91425" marR="91425" marT="91425" marB="91425" anchor="ctr">
                    <a:solidFill>
                      <a:srgbClr val="EFEFEF"/>
                    </a:solidFill>
                  </a:tcPr>
                </a:tc>
                <a:extLst>
                  <a:ext uri="{0D108BD9-81ED-4DB2-BD59-A6C34878D82A}">
                    <a16:rowId xmlns:a16="http://schemas.microsoft.com/office/drawing/2014/main" val="10000"/>
                  </a:ext>
                </a:extLst>
              </a:tr>
              <a:tr h="1197667">
                <a:tc>
                  <a:txBody>
                    <a:bodyPr/>
                    <a:lstStyle/>
                    <a:p>
                      <a:pPr marL="0" lvl="0" indent="0" algn="l" rtl="0">
                        <a:lnSpc>
                          <a:spcPct val="114000"/>
                        </a:lnSpc>
                        <a:spcBef>
                          <a:spcPts val="0"/>
                        </a:spcBef>
                        <a:spcAft>
                          <a:spcPts val="1000"/>
                        </a:spcAft>
                        <a:buNone/>
                      </a:pPr>
                      <a:r>
                        <a:rPr lang="en-US" sz="1800" b="1" dirty="0">
                          <a:solidFill>
                            <a:schemeClr val="lt1"/>
                          </a:solidFill>
                          <a:latin typeface="+mn-lt"/>
                          <a:ea typeface="Calibri"/>
                          <a:cs typeface="Calibri"/>
                          <a:sym typeface="Calibri"/>
                        </a:rPr>
                        <a:t>Simplification of “Child” Definition &amp; Criteria</a:t>
                      </a:r>
                      <a:endParaRPr lang="en-US" b="1" dirty="0">
                        <a:solidFill>
                          <a:schemeClr val="lt1"/>
                        </a:solidFill>
                      </a:endParaRPr>
                    </a:p>
                  </a:txBody>
                  <a:tcPr marL="91425" marR="91425" marT="91425" marB="91425" anchor="ctr">
                    <a:lnT w="19050" cap="flat" cmpd="sng" algn="ctr">
                      <a:solidFill>
                        <a:schemeClr val="lt1"/>
                      </a:solidFill>
                      <a:prstDash val="solid"/>
                      <a:round/>
                      <a:headEnd type="none" w="sm" len="sm"/>
                      <a:tailEnd type="none" w="sm" len="sm"/>
                    </a:lnT>
                    <a:solidFill>
                      <a:srgbClr val="4298B5"/>
                    </a:solidFill>
                  </a:tcPr>
                </a:tc>
                <a:tc>
                  <a:txBody>
                    <a:bodyPr/>
                    <a:lstStyle/>
                    <a:p>
                      <a:pPr marL="0" lvl="0" indent="0" algn="l" rtl="0">
                        <a:lnSpc>
                          <a:spcPct val="114000"/>
                        </a:lnSpc>
                        <a:spcBef>
                          <a:spcPts val="0"/>
                        </a:spcBef>
                        <a:spcAft>
                          <a:spcPts val="600"/>
                        </a:spcAft>
                        <a:buClr>
                          <a:schemeClr val="dk1"/>
                        </a:buClr>
                        <a:buSzPts val="1100"/>
                        <a:buFont typeface="Arial"/>
                        <a:buNone/>
                      </a:pPr>
                      <a:r>
                        <a:rPr lang="en-US" sz="1800" dirty="0">
                          <a:solidFill>
                            <a:schemeClr val="dk1"/>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Replace 48” height limit with age limit</a:t>
                      </a:r>
                      <a:r>
                        <a:rPr lang="en-US" sz="1800" dirty="0">
                          <a:solidFill>
                            <a:schemeClr val="dk1"/>
                          </a:solidFill>
                          <a:latin typeface="+mn-lt"/>
                          <a:ea typeface="Calibri"/>
                          <a:cs typeface="Calibri"/>
                          <a:sym typeface="Calibri"/>
                        </a:rPr>
                        <a:t> (under 5 years of age)</a:t>
                      </a:r>
                    </a:p>
                    <a:p>
                      <a:pPr marL="0" lvl="0" indent="0" algn="l" rtl="0">
                        <a:lnSpc>
                          <a:spcPct val="114000"/>
                        </a:lnSpc>
                        <a:spcBef>
                          <a:spcPts val="0"/>
                        </a:spcBef>
                        <a:spcAft>
                          <a:spcPts val="0"/>
                        </a:spcAft>
                        <a:buClr>
                          <a:schemeClr val="dk1"/>
                        </a:buClr>
                        <a:buSzPts val="1100"/>
                        <a:buFont typeface="Arial"/>
                        <a:buNone/>
                      </a:pPr>
                      <a:r>
                        <a:rPr lang="en-US" sz="1800" dirty="0">
                          <a:solidFill>
                            <a:schemeClr val="dk1"/>
                          </a:solidFill>
                          <a:latin typeface="+mn-lt"/>
                          <a:ea typeface="Calibri"/>
                          <a:cs typeface="Calibri"/>
                          <a:sym typeface="Calibri"/>
                        </a:rPr>
                        <a:t>Eliminate limit of three children per adult</a:t>
                      </a:r>
                      <a:endParaRPr lang="en-US" sz="1800" dirty="0"/>
                    </a:p>
                  </a:txBody>
                  <a:tcPr marL="91425" marR="91425" marT="91425" marB="91425" anchor="ctr">
                    <a:solidFill>
                      <a:srgbClr val="EF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e3d67c3047_1_124"/>
          <p:cNvSpPr txBox="1">
            <a:spLocks noGrp="1"/>
          </p:cNvSpPr>
          <p:nvPr>
            <p:ph type="sldNum" idx="12"/>
          </p:nvPr>
        </p:nvSpPr>
        <p:spPr>
          <a:xfrm>
            <a:off x="11514546" y="6380732"/>
            <a:ext cx="267000" cy="2592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17</a:t>
            </a:fld>
            <a:endParaRPr/>
          </a:p>
        </p:txBody>
      </p:sp>
      <p:grpSp>
        <p:nvGrpSpPr>
          <p:cNvPr id="386" name="Google Shape;386;ge3d67c3047_1_124"/>
          <p:cNvGrpSpPr/>
          <p:nvPr/>
        </p:nvGrpSpPr>
        <p:grpSpPr>
          <a:xfrm>
            <a:off x="701450" y="1756157"/>
            <a:ext cx="10473782" cy="2963290"/>
            <a:chOff x="2733602" y="675133"/>
            <a:chExt cx="7715493" cy="1800407"/>
          </a:xfrm>
        </p:grpSpPr>
        <p:sp>
          <p:nvSpPr>
            <p:cNvPr id="387" name="Google Shape;387;ge3d67c3047_1_124"/>
            <p:cNvSpPr/>
            <p:nvPr/>
          </p:nvSpPr>
          <p:spPr>
            <a:xfrm>
              <a:off x="2733602" y="675133"/>
              <a:ext cx="2388900" cy="424200"/>
            </a:xfrm>
            <a:prstGeom prst="chevron">
              <a:avLst>
                <a:gd name="adj" fmla="val 40000"/>
              </a:avLst>
            </a:prstGeom>
            <a:solidFill>
              <a:srgbClr val="001F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ge3d67c3047_1_124"/>
            <p:cNvSpPr/>
            <p:nvPr/>
          </p:nvSpPr>
          <p:spPr>
            <a:xfrm>
              <a:off x="2733602" y="1205341"/>
              <a:ext cx="2333700" cy="1270200"/>
            </a:xfrm>
            <a:prstGeom prst="roundRect">
              <a:avLst>
                <a:gd name="adj" fmla="val 10000"/>
              </a:avLst>
            </a:prstGeom>
            <a:solidFill>
              <a:schemeClr val="lt1">
                <a:alpha val="89800"/>
              </a:schemeClr>
            </a:solidFill>
            <a:ln w="12700" cap="flat" cmpd="sng">
              <a:solidFill>
                <a:srgbClr val="001F5C"/>
              </a:solidFill>
              <a:prstDash val="solid"/>
              <a:miter lim="800000"/>
              <a:headEnd type="none" w="sm" len="sm"/>
              <a:tailEnd type="none" w="sm" len="sm"/>
            </a:ln>
          </p:spPr>
          <p:txBody>
            <a:bodyPr spcFirstLastPara="1" wrap="square" lIns="91425" tIns="91425" rIns="91425" bIns="91425" anchor="ctr" anchorCtr="0">
              <a:noAutofit/>
            </a:bodyPr>
            <a:lstStyle/>
            <a:p>
              <a:pPr marL="171450" lvl="1" indent="-228600" algn="l" rtl="0">
                <a:lnSpc>
                  <a:spcPct val="115000"/>
                </a:lnSpc>
                <a:spcBef>
                  <a:spcPts val="49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Initial public feedback on fare changes under consideration</a:t>
              </a:r>
              <a:endParaRPr sz="1800">
                <a:solidFill>
                  <a:schemeClr val="dk1"/>
                </a:solidFill>
                <a:latin typeface="Calibri"/>
                <a:ea typeface="Calibri"/>
                <a:cs typeface="Calibri"/>
                <a:sym typeface="Calibri"/>
              </a:endParaRPr>
            </a:p>
            <a:p>
              <a:pPr marL="171450" lvl="1" indent="-228600" algn="l" rtl="0">
                <a:lnSpc>
                  <a:spcPct val="115000"/>
                </a:lnSpc>
                <a:spcBef>
                  <a:spcPts val="1000"/>
                </a:spcBef>
                <a:spcAft>
                  <a:spcPts val="1000"/>
                </a:spcAft>
                <a:buClr>
                  <a:schemeClr val="dk1"/>
                </a:buClr>
                <a:buSzPts val="1800"/>
                <a:buFont typeface="Calibri"/>
                <a:buChar char="•"/>
              </a:pPr>
              <a:r>
                <a:rPr lang="en-US" sz="1800">
                  <a:solidFill>
                    <a:schemeClr val="dk1"/>
                  </a:solidFill>
                  <a:latin typeface="Calibri"/>
                  <a:ea typeface="Calibri"/>
                  <a:cs typeface="Calibri"/>
                  <a:sym typeface="Calibri"/>
                </a:rPr>
                <a:t>Fare policy recommendation to Board for consideration</a:t>
              </a:r>
              <a:endParaRPr/>
            </a:p>
          </p:txBody>
        </p:sp>
        <p:sp>
          <p:nvSpPr>
            <p:cNvPr id="389" name="Google Shape;389;ge3d67c3047_1_124"/>
            <p:cNvSpPr/>
            <p:nvPr/>
          </p:nvSpPr>
          <p:spPr>
            <a:xfrm>
              <a:off x="5382329" y="675133"/>
              <a:ext cx="2388900" cy="424200"/>
            </a:xfrm>
            <a:prstGeom prst="chevron">
              <a:avLst>
                <a:gd name="adj" fmla="val 40000"/>
              </a:avLst>
            </a:prstGeom>
            <a:solidFill>
              <a:srgbClr val="001F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e3d67c3047_1_124"/>
            <p:cNvSpPr/>
            <p:nvPr/>
          </p:nvSpPr>
          <p:spPr>
            <a:xfrm>
              <a:off x="5382313" y="1205341"/>
              <a:ext cx="2333700" cy="1270200"/>
            </a:xfrm>
            <a:prstGeom prst="roundRect">
              <a:avLst>
                <a:gd name="adj" fmla="val 10000"/>
              </a:avLst>
            </a:prstGeom>
            <a:solidFill>
              <a:schemeClr val="lt1">
                <a:alpha val="89800"/>
              </a:schemeClr>
            </a:solidFill>
            <a:ln w="12700" cap="flat" cmpd="sng">
              <a:solidFill>
                <a:srgbClr val="001F5C"/>
              </a:solidFill>
              <a:prstDash val="solid"/>
              <a:miter lim="800000"/>
              <a:headEnd type="none" w="sm" len="sm"/>
              <a:tailEnd type="none" w="sm" len="sm"/>
            </a:ln>
          </p:spPr>
          <p:txBody>
            <a:bodyPr spcFirstLastPara="1" wrap="square" lIns="91425" tIns="91425" rIns="91425" bIns="91425" anchor="ctr" anchorCtr="0">
              <a:noAutofit/>
            </a:bodyPr>
            <a:lstStyle/>
            <a:p>
              <a:pPr marL="171450" lvl="1" indent="-228600" algn="l" rtl="0">
                <a:lnSpc>
                  <a:spcPct val="115000"/>
                </a:lnSpc>
                <a:spcBef>
                  <a:spcPts val="490"/>
                </a:spcBef>
                <a:spcAft>
                  <a:spcPts val="1000"/>
                </a:spcAft>
                <a:buClr>
                  <a:schemeClr val="dk1"/>
                </a:buClr>
                <a:buSzPts val="1800"/>
                <a:buFont typeface="Calibri"/>
                <a:buChar char="•"/>
              </a:pPr>
              <a:r>
                <a:rPr lang="en-US" sz="1800">
                  <a:solidFill>
                    <a:schemeClr val="dk1"/>
                  </a:solidFill>
                  <a:latin typeface="Calibri"/>
                  <a:ea typeface="Calibri"/>
                  <a:cs typeface="Calibri"/>
                  <a:sym typeface="Calibri"/>
                </a:rPr>
                <a:t>Public comment process - online, by email, by phone, at public meeting</a:t>
              </a:r>
              <a:endParaRPr/>
            </a:p>
          </p:txBody>
        </p:sp>
        <p:sp>
          <p:nvSpPr>
            <p:cNvPr id="391" name="Google Shape;391;ge3d67c3047_1_124"/>
            <p:cNvSpPr/>
            <p:nvPr/>
          </p:nvSpPr>
          <p:spPr>
            <a:xfrm>
              <a:off x="8060191" y="675133"/>
              <a:ext cx="2388900" cy="424200"/>
            </a:xfrm>
            <a:prstGeom prst="chevron">
              <a:avLst>
                <a:gd name="adj" fmla="val 40000"/>
              </a:avLst>
            </a:prstGeom>
            <a:solidFill>
              <a:srgbClr val="001F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e3d67c3047_1_124"/>
            <p:cNvSpPr/>
            <p:nvPr/>
          </p:nvSpPr>
          <p:spPr>
            <a:xfrm>
              <a:off x="8060195" y="1205341"/>
              <a:ext cx="2388900" cy="1270200"/>
            </a:xfrm>
            <a:prstGeom prst="roundRect">
              <a:avLst>
                <a:gd name="adj" fmla="val 10000"/>
              </a:avLst>
            </a:prstGeom>
            <a:solidFill>
              <a:schemeClr val="lt1">
                <a:alpha val="89800"/>
              </a:schemeClr>
            </a:solidFill>
            <a:ln w="12700" cap="flat" cmpd="sng">
              <a:solidFill>
                <a:srgbClr val="001F5C"/>
              </a:solidFill>
              <a:prstDash val="solid"/>
              <a:miter lim="800000"/>
              <a:headEnd type="none" w="sm" len="sm"/>
              <a:tailEnd type="none" w="sm" len="sm"/>
            </a:ln>
          </p:spPr>
          <p:txBody>
            <a:bodyPr spcFirstLastPara="1" wrap="square" lIns="91425" tIns="91425" rIns="91425" bIns="91425" anchor="ctr" anchorCtr="0">
              <a:noAutofit/>
            </a:bodyPr>
            <a:lstStyle/>
            <a:p>
              <a:pPr marL="171450" lvl="1" indent="-228600" algn="l" rtl="0">
                <a:lnSpc>
                  <a:spcPct val="115000"/>
                </a:lnSpc>
                <a:spcBef>
                  <a:spcPts val="49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Public hearing</a:t>
              </a:r>
              <a:endParaRPr sz="1800">
                <a:solidFill>
                  <a:schemeClr val="dk1"/>
                </a:solidFill>
                <a:latin typeface="Calibri"/>
                <a:ea typeface="Calibri"/>
                <a:cs typeface="Calibri"/>
                <a:sym typeface="Calibri"/>
              </a:endParaRPr>
            </a:p>
            <a:p>
              <a:pPr marL="171450" lvl="1" indent="-228600" algn="l" rtl="0">
                <a:lnSpc>
                  <a:spcPct val="115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Title VI fare equity analysis report</a:t>
              </a:r>
              <a:endParaRPr sz="1800">
                <a:solidFill>
                  <a:schemeClr val="dk1"/>
                </a:solidFill>
                <a:latin typeface="Calibri"/>
                <a:ea typeface="Calibri"/>
                <a:cs typeface="Calibri"/>
                <a:sym typeface="Calibri"/>
              </a:endParaRPr>
            </a:p>
            <a:p>
              <a:pPr marL="171450" lvl="1" indent="-228600" algn="l" rtl="0">
                <a:lnSpc>
                  <a:spcPct val="115000"/>
                </a:lnSpc>
                <a:spcBef>
                  <a:spcPts val="1000"/>
                </a:spcBef>
                <a:spcAft>
                  <a:spcPts val="1000"/>
                </a:spcAft>
                <a:buClr>
                  <a:schemeClr val="dk1"/>
                </a:buClr>
                <a:buSzPts val="1800"/>
                <a:buFont typeface="Calibri"/>
                <a:buChar char="•"/>
              </a:pPr>
              <a:r>
                <a:rPr lang="en-US" sz="1800">
                  <a:solidFill>
                    <a:schemeClr val="dk1"/>
                  </a:solidFill>
                  <a:latin typeface="Calibri"/>
                  <a:ea typeface="Calibri"/>
                  <a:cs typeface="Calibri"/>
                  <a:sym typeface="Calibri"/>
                </a:rPr>
                <a:t>Board adoption of proposed fare changes</a:t>
              </a:r>
              <a:endParaRPr/>
            </a:p>
          </p:txBody>
        </p:sp>
      </p:grpSp>
      <p:sp>
        <p:nvSpPr>
          <p:cNvPr id="393" name="Google Shape;393;ge3d67c3047_1_124"/>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Next Steps</a:t>
            </a:r>
            <a:endParaRPr/>
          </a:p>
        </p:txBody>
      </p:sp>
      <p:sp>
        <p:nvSpPr>
          <p:cNvPr id="394" name="Google Shape;394;ge3d67c3047_1_124"/>
          <p:cNvSpPr txBox="1"/>
          <p:nvPr/>
        </p:nvSpPr>
        <p:spPr>
          <a:xfrm>
            <a:off x="1001050" y="1847175"/>
            <a:ext cx="2579400" cy="5232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US" sz="2200" b="1">
                <a:solidFill>
                  <a:schemeClr val="lt1"/>
                </a:solidFill>
                <a:latin typeface="Calibri"/>
                <a:ea typeface="Calibri"/>
                <a:cs typeface="Calibri"/>
                <a:sym typeface="Calibri"/>
              </a:rPr>
              <a:t>July</a:t>
            </a:r>
            <a:endParaRPr sz="2200" strike="sngStrike">
              <a:solidFill>
                <a:schemeClr val="lt1"/>
              </a:solidFill>
            </a:endParaRPr>
          </a:p>
        </p:txBody>
      </p:sp>
      <p:sp>
        <p:nvSpPr>
          <p:cNvPr id="395" name="Google Shape;395;ge3d67c3047_1_124"/>
          <p:cNvSpPr txBox="1"/>
          <p:nvPr/>
        </p:nvSpPr>
        <p:spPr>
          <a:xfrm>
            <a:off x="4572438" y="1847175"/>
            <a:ext cx="2579400" cy="5232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US" sz="2200" b="1">
                <a:solidFill>
                  <a:schemeClr val="lt1"/>
                </a:solidFill>
                <a:latin typeface="Calibri"/>
                <a:ea typeface="Calibri"/>
                <a:cs typeface="Calibri"/>
                <a:sym typeface="Calibri"/>
              </a:rPr>
              <a:t>August</a:t>
            </a:r>
            <a:endParaRPr sz="2200" strike="sngStrike">
              <a:solidFill>
                <a:schemeClr val="lt1"/>
              </a:solidFill>
            </a:endParaRPr>
          </a:p>
        </p:txBody>
      </p:sp>
      <p:sp>
        <p:nvSpPr>
          <p:cNvPr id="396" name="Google Shape;396;ge3d67c3047_1_124"/>
          <p:cNvSpPr txBox="1"/>
          <p:nvPr/>
        </p:nvSpPr>
        <p:spPr>
          <a:xfrm>
            <a:off x="8244863" y="1847175"/>
            <a:ext cx="2579400" cy="5232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US" sz="2200" b="1">
                <a:solidFill>
                  <a:schemeClr val="lt1"/>
                </a:solidFill>
                <a:latin typeface="Calibri"/>
                <a:ea typeface="Calibri"/>
                <a:cs typeface="Calibri"/>
                <a:sym typeface="Calibri"/>
              </a:rPr>
              <a:t>September</a:t>
            </a:r>
            <a:endParaRPr sz="2200" strike="sngStrike">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212943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FB2C51-40B1-724E-B196-303D64EAAA1B}"/>
              </a:ext>
            </a:extLst>
          </p:cNvPr>
          <p:cNvSpPr>
            <a:spLocks noGrp="1"/>
          </p:cNvSpPr>
          <p:nvPr>
            <p:ph sz="quarter" idx="4"/>
          </p:nvPr>
        </p:nvSpPr>
        <p:spPr>
          <a:xfrm>
            <a:off x="6865138" y="2166573"/>
            <a:ext cx="5022061" cy="3429324"/>
          </a:xfrm>
        </p:spPr>
        <p:txBody>
          <a:bodyPr>
            <a:normAutofit/>
          </a:bodyPr>
          <a:lstStyle/>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Fare Management System Upgrade</a:t>
            </a:r>
          </a:p>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Fare Changes Under Consideration</a:t>
            </a:r>
          </a:p>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Questions/Answers and Public Comment</a:t>
            </a:r>
          </a:p>
        </p:txBody>
      </p:sp>
      <p:sp>
        <p:nvSpPr>
          <p:cNvPr id="6" name="Title 5">
            <a:extLst>
              <a:ext uri="{FF2B5EF4-FFF2-40B4-BE49-F238E27FC236}">
                <a16:creationId xmlns:a16="http://schemas.microsoft.com/office/drawing/2014/main" id="{004C3A89-23A7-0F4B-B77D-05FD7366DB92}"/>
              </a:ext>
            </a:extLst>
          </p:cNvPr>
          <p:cNvSpPr>
            <a:spLocks noGrp="1"/>
          </p:cNvSpPr>
          <p:nvPr>
            <p:ph type="title"/>
          </p:nvPr>
        </p:nvSpPr>
        <p:spPr/>
        <p:txBody>
          <a:bodyPr/>
          <a:lstStyle/>
          <a:p>
            <a:r>
              <a:rPr lang="en-US" sz="4000" dirty="0">
                <a:solidFill>
                  <a:schemeClr val="accent2"/>
                </a:solidFill>
              </a:rPr>
              <a:t>Agenda</a:t>
            </a:r>
          </a:p>
        </p:txBody>
      </p:sp>
      <p:pic>
        <p:nvPicPr>
          <p:cNvPr id="7" name="Picture Placeholder 6" descr="A picture containing person, outdoor, person, green&#10;&#10;Description automatically generated">
            <a:extLst>
              <a:ext uri="{FF2B5EF4-FFF2-40B4-BE49-F238E27FC236}">
                <a16:creationId xmlns:a16="http://schemas.microsoft.com/office/drawing/2014/main" id="{6D3BDEDC-C2FC-8C48-AD8A-51961E74BD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6019801" cy="6858000"/>
          </a:xfrm>
        </p:spPr>
      </p:pic>
      <p:pic>
        <p:nvPicPr>
          <p:cNvPr id="3" name="Picture 2" descr="A picture containing computer&#10;&#10;Description automatically generated">
            <a:extLst>
              <a:ext uri="{FF2B5EF4-FFF2-40B4-BE49-F238E27FC236}">
                <a16:creationId xmlns:a16="http://schemas.microsoft.com/office/drawing/2014/main" id="{4BEF257C-45EA-0944-A2B2-873A634113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1" y="-1"/>
            <a:ext cx="2031830" cy="1995056"/>
          </a:xfrm>
          <a:prstGeom prst="rect">
            <a:avLst/>
          </a:prstGeom>
        </p:spPr>
      </p:pic>
    </p:spTree>
    <p:extLst>
      <p:ext uri="{BB962C8B-B14F-4D97-AF65-F5344CB8AC3E}">
        <p14:creationId xmlns:p14="http://schemas.microsoft.com/office/powerpoint/2010/main" val="302965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85B728-0FC9-1949-9B46-8212B74A7801}"/>
              </a:ext>
            </a:extLst>
          </p:cNvPr>
          <p:cNvSpPr txBox="1">
            <a:spLocks/>
          </p:cNvSpPr>
          <p:nvPr/>
        </p:nvSpPr>
        <p:spPr>
          <a:xfrm>
            <a:off x="853650" y="871707"/>
            <a:ext cx="5038548"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a:t>Meeting Format</a:t>
            </a:r>
          </a:p>
        </p:txBody>
      </p:sp>
      <p:sp>
        <p:nvSpPr>
          <p:cNvPr id="5" name="Google Shape;391;p51">
            <a:extLst>
              <a:ext uri="{FF2B5EF4-FFF2-40B4-BE49-F238E27FC236}">
                <a16:creationId xmlns:a16="http://schemas.microsoft.com/office/drawing/2014/main" id="{0A43A205-DE3C-604D-BC20-A14D48AA8ECC}"/>
              </a:ext>
            </a:extLst>
          </p:cNvPr>
          <p:cNvSpPr txBox="1">
            <a:spLocks/>
          </p:cNvSpPr>
          <p:nvPr/>
        </p:nvSpPr>
        <p:spPr>
          <a:xfrm>
            <a:off x="853650" y="1569910"/>
            <a:ext cx="9922380" cy="528809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smtClean="0">
                <a:solidFill>
                  <a:schemeClr val="bg2">
                    <a:lumMod val="25000"/>
                  </a:schemeClr>
                </a:solidFill>
                <a:latin typeface="Arial"/>
                <a:ea typeface="Roboto"/>
                <a:cs typeface="Arial"/>
              </a:rPr>
              <a:t>If you are joining </a:t>
            </a:r>
            <a:r>
              <a:rPr lang="en-US" sz="1800" dirty="0">
                <a:solidFill>
                  <a:schemeClr val="bg2">
                    <a:lumMod val="25000"/>
                  </a:schemeClr>
                </a:solidFill>
                <a:latin typeface="Arial"/>
                <a:ea typeface="Roboto"/>
                <a:cs typeface="Arial"/>
              </a:rPr>
              <a:t>by computer or by phone, </a:t>
            </a:r>
            <a:r>
              <a:rPr lang="en-US" sz="1800" dirty="0" smtClean="0">
                <a:solidFill>
                  <a:schemeClr val="bg2">
                    <a:lumMod val="25000"/>
                  </a:schemeClr>
                </a:solidFill>
                <a:latin typeface="Arial"/>
                <a:ea typeface="Roboto"/>
                <a:cs typeface="Arial"/>
              </a:rPr>
              <a:t>please know that you </a:t>
            </a:r>
            <a:r>
              <a:rPr lang="en-US" sz="1800" dirty="0">
                <a:solidFill>
                  <a:schemeClr val="bg2">
                    <a:lumMod val="25000"/>
                  </a:schemeClr>
                </a:solidFill>
                <a:latin typeface="Arial"/>
                <a:ea typeface="Roboto"/>
                <a:cs typeface="Arial"/>
              </a:rPr>
              <a:t>are muted, and we cannot hear or see you. During the meeting, please ask questions and submit comments via the Q&amp;A </a:t>
            </a:r>
            <a:r>
              <a:rPr lang="en-US" sz="1800" dirty="0" smtClean="0">
                <a:solidFill>
                  <a:schemeClr val="bg2">
                    <a:lumMod val="25000"/>
                  </a:schemeClr>
                </a:solidFill>
                <a:latin typeface="Arial"/>
                <a:ea typeface="Roboto"/>
                <a:cs typeface="Arial"/>
              </a:rPr>
              <a:t>Chat. We will answer them at the end of the presentation.</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a:solidFill>
                  <a:schemeClr val="bg2">
                    <a:lumMod val="25000"/>
                  </a:schemeClr>
                </a:solidFill>
                <a:latin typeface="Arial"/>
                <a:ea typeface="Roboto"/>
                <a:cs typeface="Arial"/>
              </a:rPr>
              <a:t>If </a:t>
            </a:r>
            <a:r>
              <a:rPr lang="en-US" sz="1800" dirty="0" smtClean="0">
                <a:solidFill>
                  <a:schemeClr val="bg2">
                    <a:lumMod val="25000"/>
                  </a:schemeClr>
                </a:solidFill>
                <a:latin typeface="Arial"/>
                <a:ea typeface="Roboto"/>
                <a:cs typeface="Arial"/>
              </a:rPr>
              <a:t>you have questions and are joining </a:t>
            </a:r>
            <a:r>
              <a:rPr lang="en-US" sz="1800" dirty="0">
                <a:solidFill>
                  <a:schemeClr val="bg2">
                    <a:lumMod val="25000"/>
                  </a:schemeClr>
                </a:solidFill>
                <a:latin typeface="Arial"/>
                <a:ea typeface="Roboto"/>
                <a:cs typeface="Arial"/>
              </a:rPr>
              <a:t>by the phone, </a:t>
            </a:r>
            <a:r>
              <a:rPr lang="en-US" sz="1800" dirty="0" smtClean="0">
                <a:solidFill>
                  <a:schemeClr val="bg2">
                    <a:lumMod val="25000"/>
                  </a:schemeClr>
                </a:solidFill>
                <a:latin typeface="Arial"/>
                <a:ea typeface="Roboto"/>
                <a:cs typeface="Arial"/>
              </a:rPr>
              <a:t>we will ask you to unmute </a:t>
            </a:r>
            <a:r>
              <a:rPr lang="en-US" sz="1800" dirty="0">
                <a:solidFill>
                  <a:schemeClr val="bg2">
                    <a:lumMod val="25000"/>
                  </a:schemeClr>
                </a:solidFill>
                <a:latin typeface="Arial"/>
                <a:ea typeface="Roboto"/>
                <a:cs typeface="Arial"/>
              </a:rPr>
              <a:t>yourself </a:t>
            </a:r>
            <a:r>
              <a:rPr lang="en-US" sz="1800" dirty="0" smtClean="0">
                <a:solidFill>
                  <a:schemeClr val="bg2">
                    <a:lumMod val="25000"/>
                  </a:schemeClr>
                </a:solidFill>
                <a:latin typeface="Arial"/>
                <a:ea typeface="Roboto"/>
                <a:cs typeface="Arial"/>
              </a:rPr>
              <a:t>when the presentation is finished.</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smtClean="0">
                <a:solidFill>
                  <a:schemeClr val="bg2">
                    <a:lumMod val="25000"/>
                  </a:schemeClr>
                </a:solidFill>
                <a:latin typeface="Arial"/>
                <a:ea typeface="Roboto"/>
                <a:cs typeface="Arial"/>
              </a:rPr>
              <a:t>If joining in person, we will address any questions or comments at the end of the presentation</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a:solidFill>
                  <a:schemeClr val="bg2">
                    <a:lumMod val="25000"/>
                  </a:schemeClr>
                </a:solidFill>
                <a:latin typeface="Arial"/>
                <a:ea typeface="Roboto"/>
                <a:cs typeface="Arial"/>
              </a:rPr>
              <a:t>Please be considerate of meeting attendees and COTA staff. </a:t>
            </a:r>
            <a:endParaRPr lang="en-US" sz="1800" dirty="0">
              <a:solidFill>
                <a:schemeClr val="bg2">
                  <a:lumMod val="25000"/>
                </a:schemeClr>
              </a:solidFill>
              <a:latin typeface="Roboto"/>
              <a:cs typeface="Arial" panose="020B0604020202020204" pitchFamily="34" charset="0"/>
            </a:endParaRPr>
          </a:p>
          <a:p>
            <a:pPr marL="0" indent="0">
              <a:lnSpc>
                <a:spcPct val="150000"/>
              </a:lnSpc>
              <a:spcBef>
                <a:spcPts val="0"/>
              </a:spcBef>
              <a:buNone/>
            </a:pPr>
            <a:endParaRPr lang="en-US" sz="1800" dirty="0" smtClean="0">
              <a:solidFill>
                <a:schemeClr val="bg2">
                  <a:lumMod val="25000"/>
                </a:schemeClr>
              </a:solidFill>
              <a:latin typeface="Arial"/>
              <a:ea typeface="Roboto"/>
              <a:cs typeface="Arial"/>
            </a:endParaRPr>
          </a:p>
          <a:p>
            <a:pPr marL="0" indent="0">
              <a:lnSpc>
                <a:spcPct val="150000"/>
              </a:lnSpc>
              <a:spcBef>
                <a:spcPts val="0"/>
              </a:spcBef>
              <a:buNone/>
            </a:pPr>
            <a:endParaRPr lang="en-US" sz="1800" dirty="0">
              <a:solidFill>
                <a:schemeClr val="bg2">
                  <a:lumMod val="25000"/>
                </a:schemeClr>
              </a:solidFill>
              <a:latin typeface="Arial"/>
              <a:ea typeface="Roboto"/>
              <a:cs typeface="Arial"/>
            </a:endParaRPr>
          </a:p>
        </p:txBody>
      </p:sp>
    </p:spTree>
    <p:extLst>
      <p:ext uri="{BB962C8B-B14F-4D97-AF65-F5344CB8AC3E}">
        <p14:creationId xmlns:p14="http://schemas.microsoft.com/office/powerpoint/2010/main" val="212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3d67bda3c_1_133"/>
          <p:cNvSpPr txBox="1"/>
          <p:nvPr/>
        </p:nvSpPr>
        <p:spPr>
          <a:xfrm>
            <a:off x="2188505" y="2258790"/>
            <a:ext cx="7815000" cy="19056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chemeClr val="dk1"/>
              </a:buClr>
              <a:buSzPts val="1100"/>
              <a:buFont typeface="Arial"/>
              <a:buNone/>
            </a:pPr>
            <a:r>
              <a:rPr lang="en-US" sz="6000" b="1">
                <a:solidFill>
                  <a:schemeClr val="lt1"/>
                </a:solidFill>
              </a:rPr>
              <a:t>Fare Management</a:t>
            </a:r>
            <a:endParaRPr sz="6000" b="1">
              <a:solidFill>
                <a:schemeClr val="lt1"/>
              </a:solidFill>
            </a:endParaRPr>
          </a:p>
          <a:p>
            <a:pPr marL="0" marR="0" lvl="0" indent="0" algn="l" rtl="0">
              <a:lnSpc>
                <a:spcPct val="80000"/>
              </a:lnSpc>
              <a:spcBef>
                <a:spcPts val="0"/>
              </a:spcBef>
              <a:spcAft>
                <a:spcPts val="0"/>
              </a:spcAft>
              <a:buClr>
                <a:schemeClr val="dk1"/>
              </a:buClr>
              <a:buSzPts val="1100"/>
              <a:buFont typeface="Arial"/>
              <a:buNone/>
            </a:pPr>
            <a:r>
              <a:rPr lang="en-US" sz="6000" b="1">
                <a:solidFill>
                  <a:schemeClr val="lt1"/>
                </a:solidFill>
              </a:rPr>
              <a:t>System Upgrade</a:t>
            </a:r>
            <a:endParaRPr sz="6000"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48" y="359494"/>
            <a:ext cx="10910179" cy="698186"/>
          </a:xfrm>
        </p:spPr>
        <p:txBody>
          <a:bodyPr spcFirstLastPara="1" wrap="square" lIns="64292" tIns="32146" rIns="64292" bIns="32146" anchor="t" anchorCtr="0">
            <a:noAutofit/>
          </a:bodyPr>
          <a:lstStyle/>
          <a:p>
            <a:r>
              <a:rPr lang="en-US" sz="4359" dirty="0">
                <a:solidFill>
                  <a:srgbClr val="AF272F"/>
                </a:solidFill>
              </a:rPr>
              <a:t>Fare Management At A Glance </a:t>
            </a:r>
          </a:p>
        </p:txBody>
      </p:sp>
      <p:sp>
        <p:nvSpPr>
          <p:cNvPr id="21" name="TextBox 20">
            <a:extLst>
              <a:ext uri="{FF2B5EF4-FFF2-40B4-BE49-F238E27FC236}">
                <a16:creationId xmlns:a16="http://schemas.microsoft.com/office/drawing/2014/main" id="{B54AAC5B-FE9E-44D6-846C-EFC9C6815C85}"/>
              </a:ext>
            </a:extLst>
          </p:cNvPr>
          <p:cNvSpPr txBox="1"/>
          <p:nvPr/>
        </p:nvSpPr>
        <p:spPr>
          <a:xfrm>
            <a:off x="2333006" y="1110315"/>
            <a:ext cx="9252766" cy="329221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solidFill>
                  <a:schemeClr val="tx1">
                    <a:lumMod val="65000"/>
                    <a:lumOff val="35000"/>
                  </a:schemeClr>
                </a:solidFill>
                <a:ea typeface="+mn-lt"/>
                <a:cs typeface="+mn-lt"/>
              </a:rPr>
              <a:t>In December 2020, the COTA Board of Trustees approved a contract with </a:t>
            </a:r>
            <a:r>
              <a:rPr lang="en-US" sz="1969" dirty="0" err="1">
                <a:solidFill>
                  <a:schemeClr val="tx1">
                    <a:lumMod val="65000"/>
                    <a:lumOff val="35000"/>
                  </a:schemeClr>
                </a:solidFill>
                <a:ea typeface="+mn-lt"/>
                <a:cs typeface="+mn-lt"/>
              </a:rPr>
              <a:t>Masabi</a:t>
            </a:r>
            <a:r>
              <a:rPr lang="en-US" sz="1969" dirty="0">
                <a:solidFill>
                  <a:schemeClr val="tx1">
                    <a:lumMod val="65000"/>
                    <a:lumOff val="35000"/>
                  </a:schemeClr>
                </a:solidFill>
                <a:ea typeface="+mn-lt"/>
                <a:cs typeface="+mn-lt"/>
              </a:rPr>
              <a:t> for a modernized fare payment system to achieve critical equitable outcomes:</a:t>
            </a:r>
          </a:p>
          <a:p>
            <a:endParaRPr lang="en-US" sz="1969" dirty="0">
              <a:solidFill>
                <a:schemeClr val="tx1">
                  <a:lumMod val="65000"/>
                  <a:lumOff val="35000"/>
                </a:schemeClr>
              </a:solidFill>
              <a:ea typeface="+mn-lt"/>
              <a:cs typeface="+mn-lt"/>
            </a:endParaRPr>
          </a:p>
          <a:p>
            <a:pPr marL="241093" indent="-241093">
              <a:spcAft>
                <a:spcPts val="422"/>
              </a:spcAft>
              <a:buFont typeface="Arial" panose="020B0604020202020204" pitchFamily="34" charset="0"/>
              <a:buChar char="•"/>
            </a:pPr>
            <a:r>
              <a:rPr lang="en-US" sz="1969" b="1" i="1" dirty="0">
                <a:solidFill>
                  <a:schemeClr val="tx1">
                    <a:lumMod val="65000"/>
                    <a:lumOff val="35000"/>
                  </a:schemeClr>
                </a:solidFill>
                <a:ea typeface="+mn-lt"/>
                <a:cs typeface="+mn-lt"/>
              </a:rPr>
              <a:t>Digital payment </a:t>
            </a:r>
            <a:r>
              <a:rPr lang="en-US" sz="1969" dirty="0">
                <a:solidFill>
                  <a:schemeClr val="tx1">
                    <a:lumMod val="65000"/>
                    <a:lumOff val="35000"/>
                  </a:schemeClr>
                </a:solidFill>
                <a:ea typeface="+mn-lt"/>
                <a:cs typeface="+mn-lt"/>
              </a:rPr>
              <a:t>using account-based ticketing via Transit App or smart card that provides peace of mind for customers</a:t>
            </a:r>
          </a:p>
          <a:p>
            <a:pPr marL="241093" indent="-241093">
              <a:spcAft>
                <a:spcPts val="422"/>
              </a:spcAft>
              <a:buFont typeface="Arial" panose="020B0604020202020204" pitchFamily="34" charset="0"/>
              <a:buChar char="•"/>
            </a:pPr>
            <a:r>
              <a:rPr lang="en-US" sz="1969" b="1" i="1" dirty="0">
                <a:solidFill>
                  <a:schemeClr val="tx1">
                    <a:lumMod val="65000"/>
                    <a:lumOff val="35000"/>
                  </a:schemeClr>
                </a:solidFill>
                <a:ea typeface="+mn-lt"/>
                <a:cs typeface="+mn-lt"/>
              </a:rPr>
              <a:t>Fare capping </a:t>
            </a:r>
            <a:r>
              <a:rPr lang="en-US" sz="1969" dirty="0">
                <a:solidFill>
                  <a:schemeClr val="tx1">
                    <a:lumMod val="65000"/>
                    <a:lumOff val="35000"/>
                  </a:schemeClr>
                </a:solidFill>
                <a:ea typeface="+mn-lt"/>
                <a:cs typeface="+mn-lt"/>
              </a:rPr>
              <a:t>to create payment equity no matter how often a customer rides</a:t>
            </a:r>
          </a:p>
          <a:p>
            <a:pPr marL="241093" indent="-241093">
              <a:spcAft>
                <a:spcPts val="422"/>
              </a:spcAft>
              <a:buFont typeface="Arial" panose="020B0604020202020204" pitchFamily="34" charset="0"/>
              <a:buChar char="•"/>
            </a:pPr>
            <a:r>
              <a:rPr lang="en-US" sz="1969" dirty="0">
                <a:solidFill>
                  <a:schemeClr val="tx1">
                    <a:lumMod val="65000"/>
                    <a:lumOff val="35000"/>
                  </a:schemeClr>
                </a:solidFill>
                <a:ea typeface="+mn-lt"/>
                <a:cs typeface="+mn-lt"/>
              </a:rPr>
              <a:t>A robust </a:t>
            </a:r>
            <a:r>
              <a:rPr lang="en-US" sz="1969" b="1" dirty="0">
                <a:solidFill>
                  <a:schemeClr val="tx1">
                    <a:lumMod val="65000"/>
                    <a:lumOff val="35000"/>
                  </a:schemeClr>
                </a:solidFill>
                <a:ea typeface="+mn-lt"/>
                <a:cs typeface="+mn-lt"/>
              </a:rPr>
              <a:t>third-party </a:t>
            </a:r>
            <a:r>
              <a:rPr lang="en-US" sz="1969" b="1" i="1" dirty="0">
                <a:solidFill>
                  <a:schemeClr val="tx1">
                    <a:lumMod val="65000"/>
                    <a:lumOff val="35000"/>
                  </a:schemeClr>
                </a:solidFill>
                <a:ea typeface="+mn-lt"/>
                <a:cs typeface="+mn-lt"/>
              </a:rPr>
              <a:t>retail network </a:t>
            </a:r>
            <a:r>
              <a:rPr lang="en-US" sz="1969" dirty="0">
                <a:solidFill>
                  <a:schemeClr val="tx1">
                    <a:lumMod val="65000"/>
                    <a:lumOff val="35000"/>
                  </a:schemeClr>
                </a:solidFill>
                <a:ea typeface="+mn-lt"/>
                <a:cs typeface="+mn-lt"/>
              </a:rPr>
              <a:t>putting COTA within the neighborhoods for those who use us most</a:t>
            </a:r>
            <a:endParaRPr lang="en-US" sz="1969" i="1" dirty="0">
              <a:cs typeface="Calibri" panose="020F0502020204030204"/>
            </a:endParaRPr>
          </a:p>
          <a:p>
            <a:endParaRPr lang="en-US" sz="2109" dirty="0">
              <a:solidFill>
                <a:schemeClr val="tx1">
                  <a:lumMod val="50000"/>
                  <a:lumOff val="50000"/>
                </a:schemeClr>
              </a:solidFill>
              <a:latin typeface="Arial"/>
              <a:cs typeface="Calibri" panose="020F0502020204030204"/>
            </a:endParaRPr>
          </a:p>
          <a:p>
            <a:pPr marL="200911" indent="-200911">
              <a:buFont typeface="Arial"/>
              <a:buChar char="•"/>
            </a:pPr>
            <a:endParaRPr lang="en-US" sz="2109" dirty="0">
              <a:solidFill>
                <a:schemeClr val="tx1">
                  <a:lumMod val="50000"/>
                  <a:lumOff val="50000"/>
                </a:schemeClr>
              </a:solidFill>
              <a:latin typeface="Arial"/>
              <a:cs typeface="Calibri" panose="020F0502020204030204"/>
            </a:endParaRPr>
          </a:p>
        </p:txBody>
      </p:sp>
      <p:pic>
        <p:nvPicPr>
          <p:cNvPr id="22" name="Picture 2" descr="See the source image">
            <a:extLst>
              <a:ext uri="{FF2B5EF4-FFF2-40B4-BE49-F238E27FC236}">
                <a16:creationId xmlns:a16="http://schemas.microsoft.com/office/drawing/2014/main" id="{51DC6847-BA10-4A87-8BE0-F87D04AA7DCC}"/>
              </a:ext>
            </a:extLst>
          </p:cNvPr>
          <p:cNvPicPr>
            <a:picLocks noChangeAspect="1" noChangeArrowheads="1"/>
          </p:cNvPicPr>
          <p:nvPr/>
        </p:nvPicPr>
        <p:blipFill>
          <a:blip r:embed="rId3" cstate="screen">
            <a:alphaModFix/>
            <a:extLst>
              <a:ext uri="{28A0092B-C50C-407E-A947-70E740481C1C}">
                <a14:useLocalDpi xmlns:a14="http://schemas.microsoft.com/office/drawing/2010/main"/>
              </a:ext>
            </a:extLst>
          </a:blip>
          <a:srcRect/>
          <a:stretch>
            <a:fillRect/>
          </a:stretch>
        </p:blipFill>
        <p:spPr bwMode="auto">
          <a:xfrm>
            <a:off x="723876" y="1882485"/>
            <a:ext cx="640080" cy="64008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987F644C-8F07-4DC3-B379-66AE6BA9962A}"/>
              </a:ext>
            </a:extLst>
          </p:cNvPr>
          <p:cNvCxnSpPr>
            <a:cxnSpLocks/>
          </p:cNvCxnSpPr>
          <p:nvPr/>
        </p:nvCxnSpPr>
        <p:spPr>
          <a:xfrm>
            <a:off x="2109856" y="1462974"/>
            <a:ext cx="0" cy="413949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05E62A-D9C2-437B-BD89-3264B8DB1ECD}"/>
              </a:ext>
            </a:extLst>
          </p:cNvPr>
          <p:cNvGrpSpPr>
            <a:grpSpLocks noChangeAspect="1"/>
          </p:cNvGrpSpPr>
          <p:nvPr/>
        </p:nvGrpSpPr>
        <p:grpSpPr>
          <a:xfrm>
            <a:off x="391261" y="3906701"/>
            <a:ext cx="1305310" cy="457200"/>
            <a:chOff x="3309683" y="1925961"/>
            <a:chExt cx="3213887" cy="1121203"/>
          </a:xfrm>
        </p:grpSpPr>
        <p:pic>
          <p:nvPicPr>
            <p:cNvPr id="25" name="Picture 32" descr="See the source image">
              <a:extLst>
                <a:ext uri="{FF2B5EF4-FFF2-40B4-BE49-F238E27FC236}">
                  <a16:creationId xmlns:a16="http://schemas.microsoft.com/office/drawing/2014/main" id="{CF7F269B-0E9B-4D2E-987E-18FD924D527A}"/>
                </a:ext>
              </a:extLst>
            </p:cNvPr>
            <p:cNvPicPr>
              <a:picLocks noChangeAspect="1" noChangeArrowheads="1"/>
            </p:cNvPicPr>
            <p:nvPr/>
          </p:nvPicPr>
          <p:blipFill rotWithShape="1">
            <a:blip r:embed="rId4" cstate="screen">
              <a:alphaModFix/>
              <a:extLst>
                <a:ext uri="{28A0092B-C50C-407E-A947-70E740481C1C}">
                  <a14:useLocalDpi xmlns:a14="http://schemas.microsoft.com/office/drawing/2010/main"/>
                </a:ext>
              </a:extLst>
            </a:blip>
            <a:srcRect/>
            <a:stretch/>
          </p:blipFill>
          <p:spPr bwMode="auto">
            <a:xfrm>
              <a:off x="4355280" y="1968292"/>
              <a:ext cx="2168290" cy="9849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ee the source image">
              <a:extLst>
                <a:ext uri="{FF2B5EF4-FFF2-40B4-BE49-F238E27FC236}">
                  <a16:creationId xmlns:a16="http://schemas.microsoft.com/office/drawing/2014/main" id="{598791B0-F288-4E5F-9CDB-97E516514622}"/>
                </a:ext>
              </a:extLst>
            </p:cNvPr>
            <p:cNvPicPr>
              <a:picLocks noChangeAspect="1" noChangeArrowheads="1"/>
            </p:cNvPicPr>
            <p:nvPr/>
          </p:nvPicPr>
          <p:blipFill>
            <a:blip r:embed="rId5" cstate="screen">
              <a:alphaModFix/>
              <a:extLst>
                <a:ext uri="{28A0092B-C50C-407E-A947-70E740481C1C}">
                  <a14:useLocalDpi xmlns:a14="http://schemas.microsoft.com/office/drawing/2010/main"/>
                </a:ext>
              </a:extLst>
            </a:blip>
            <a:srcRect/>
            <a:stretch>
              <a:fillRect/>
            </a:stretch>
          </p:blipFill>
          <p:spPr bwMode="auto">
            <a:xfrm>
              <a:off x="3309683" y="1925961"/>
              <a:ext cx="1121203" cy="1121203"/>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text, clipart&#10;&#10;Description automatically generated">
            <a:extLst>
              <a:ext uri="{FF2B5EF4-FFF2-40B4-BE49-F238E27FC236}">
                <a16:creationId xmlns:a16="http://schemas.microsoft.com/office/drawing/2014/main" id="{89C30EAD-A432-426D-8700-C3B4F4BAFA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301" y="4808238"/>
            <a:ext cx="839039" cy="457200"/>
          </a:xfrm>
          <a:prstGeom prst="rect">
            <a:avLst/>
          </a:prstGeom>
          <a:solidFill>
            <a:srgbClr val="339966"/>
          </a:solidFill>
        </p:spPr>
      </p:pic>
      <p:pic>
        <p:nvPicPr>
          <p:cNvPr id="28" name="Picture 4" descr="See the source image">
            <a:extLst>
              <a:ext uri="{FF2B5EF4-FFF2-40B4-BE49-F238E27FC236}">
                <a16:creationId xmlns:a16="http://schemas.microsoft.com/office/drawing/2014/main" id="{E9BA9023-2D75-4206-B656-8024586ADFC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1261" y="2788920"/>
            <a:ext cx="1136237" cy="64008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8AC2A3F-BAF9-486E-9836-288A04FBF438}"/>
              </a:ext>
            </a:extLst>
          </p:cNvPr>
          <p:cNvSpPr txBox="1"/>
          <p:nvPr/>
        </p:nvSpPr>
        <p:spPr>
          <a:xfrm>
            <a:off x="155720" y="1198881"/>
            <a:ext cx="1776392" cy="523220"/>
          </a:xfrm>
          <a:prstGeom prst="rect">
            <a:avLst/>
          </a:prstGeom>
          <a:noFill/>
        </p:spPr>
        <p:txBody>
          <a:bodyPr wrap="square" rtlCol="0">
            <a:spAutoFit/>
          </a:bodyPr>
          <a:lstStyle/>
          <a:p>
            <a:pPr algn="ctr"/>
            <a:r>
              <a:rPr lang="en-US" sz="1400" b="1" dirty="0">
                <a:solidFill>
                  <a:srgbClr val="00205B"/>
                </a:solidFill>
              </a:rPr>
              <a:t>PROGRAM</a:t>
            </a:r>
          </a:p>
          <a:p>
            <a:pPr algn="ctr"/>
            <a:r>
              <a:rPr lang="en-US" sz="1400" b="1" dirty="0">
                <a:solidFill>
                  <a:srgbClr val="00205B"/>
                </a:solidFill>
              </a:rPr>
              <a:t>PARTNERS</a:t>
            </a:r>
            <a:endParaRPr lang="en-US" sz="1400" dirty="0">
              <a:solidFill>
                <a:srgbClr val="00205B"/>
              </a:solidFill>
            </a:endParaRPr>
          </a:p>
        </p:txBody>
      </p:sp>
      <p:graphicFrame>
        <p:nvGraphicFramePr>
          <p:cNvPr id="15" name="Diagram 100">
            <a:extLst>
              <a:ext uri="{FF2B5EF4-FFF2-40B4-BE49-F238E27FC236}">
                <a16:creationId xmlns:a16="http://schemas.microsoft.com/office/drawing/2014/main" id="{B377A8CC-AA56-4158-BEE3-8E9F5832BEE6}"/>
              </a:ext>
            </a:extLst>
          </p:cNvPr>
          <p:cNvGraphicFramePr/>
          <p:nvPr/>
        </p:nvGraphicFramePr>
        <p:xfrm>
          <a:off x="4206685" y="4218861"/>
          <a:ext cx="5370921" cy="2584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352E4C53-E2E8-441B-94A8-ACEDAC4E2EC0}"/>
              </a:ext>
            </a:extLst>
          </p:cNvPr>
          <p:cNvSpPr txBox="1"/>
          <p:nvPr/>
        </p:nvSpPr>
        <p:spPr>
          <a:xfrm>
            <a:off x="4357615" y="4601135"/>
            <a:ext cx="1577783" cy="411168"/>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Pilot Phase 100+ participants</a:t>
            </a:r>
            <a:endParaRPr lang="en-US" sz="703" dirty="0"/>
          </a:p>
        </p:txBody>
      </p:sp>
      <p:sp>
        <p:nvSpPr>
          <p:cNvPr id="17" name="TextBox 16">
            <a:extLst>
              <a:ext uri="{FF2B5EF4-FFF2-40B4-BE49-F238E27FC236}">
                <a16:creationId xmlns:a16="http://schemas.microsoft.com/office/drawing/2014/main" id="{E05CFF7F-AAC8-4147-B700-BCCB251ECF1E}"/>
              </a:ext>
            </a:extLst>
          </p:cNvPr>
          <p:cNvSpPr txBox="1"/>
          <p:nvPr/>
        </p:nvSpPr>
        <p:spPr>
          <a:xfrm>
            <a:off x="5478899" y="6045480"/>
            <a:ext cx="1766961" cy="23804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Initial Messaging Launch</a:t>
            </a:r>
            <a:endParaRPr lang="en-US" sz="703" dirty="0"/>
          </a:p>
        </p:txBody>
      </p:sp>
      <p:sp>
        <p:nvSpPr>
          <p:cNvPr id="18" name="TextBox 17">
            <a:extLst>
              <a:ext uri="{FF2B5EF4-FFF2-40B4-BE49-F238E27FC236}">
                <a16:creationId xmlns:a16="http://schemas.microsoft.com/office/drawing/2014/main" id="{29414EDD-212B-4F7C-AF00-6EE3B7247244}"/>
              </a:ext>
            </a:extLst>
          </p:cNvPr>
          <p:cNvSpPr txBox="1"/>
          <p:nvPr/>
        </p:nvSpPr>
        <p:spPr>
          <a:xfrm>
            <a:off x="6892145" y="4666602"/>
            <a:ext cx="1262906" cy="23804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Public Launch</a:t>
            </a:r>
          </a:p>
        </p:txBody>
      </p:sp>
      <p:sp>
        <p:nvSpPr>
          <p:cNvPr id="19" name="TextBox 18">
            <a:extLst>
              <a:ext uri="{FF2B5EF4-FFF2-40B4-BE49-F238E27FC236}">
                <a16:creationId xmlns:a16="http://schemas.microsoft.com/office/drawing/2014/main" id="{3FFF8CE6-154F-4C8C-BD4F-9332FF44E543}"/>
              </a:ext>
            </a:extLst>
          </p:cNvPr>
          <p:cNvSpPr txBox="1"/>
          <p:nvPr/>
        </p:nvSpPr>
        <p:spPr>
          <a:xfrm>
            <a:off x="7963797" y="6002199"/>
            <a:ext cx="1262906" cy="45451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Marketing</a:t>
            </a:r>
            <a:r>
              <a:rPr lang="en-US" sz="1266" b="1" dirty="0"/>
              <a:t> Campaign</a:t>
            </a:r>
            <a:endParaRPr lang="en-US" sz="738" dirty="0"/>
          </a:p>
        </p:txBody>
      </p:sp>
      <p:sp>
        <p:nvSpPr>
          <p:cNvPr id="20" name="Title 1">
            <a:extLst>
              <a:ext uri="{FF2B5EF4-FFF2-40B4-BE49-F238E27FC236}">
                <a16:creationId xmlns:a16="http://schemas.microsoft.com/office/drawing/2014/main" id="{E9BC3B87-AD7C-4919-9C9B-68C3945C228D}"/>
              </a:ext>
            </a:extLst>
          </p:cNvPr>
          <p:cNvSpPr txBox="1">
            <a:spLocks/>
          </p:cNvSpPr>
          <p:nvPr/>
        </p:nvSpPr>
        <p:spPr>
          <a:xfrm>
            <a:off x="5260982" y="4007693"/>
            <a:ext cx="3426095" cy="698186"/>
          </a:xfrm>
          <a:prstGeom prst="rect">
            <a:avLst/>
          </a:prstGeom>
        </p:spPr>
        <p:txBody>
          <a:bodyPr lIns="64292" tIns="32146" rIns="64292" bIns="32146" anchor="t"/>
          <a:lstStyle>
            <a:lvl1pPr algn="l" defTabSz="1300460" rtl="0" eaLnBrk="1" latinLnBrk="0" hangingPunct="1">
              <a:lnSpc>
                <a:spcPct val="90000"/>
              </a:lnSpc>
              <a:spcBef>
                <a:spcPct val="0"/>
              </a:spcBef>
              <a:buNone/>
              <a:defRPr sz="6258" b="1" kern="1200">
                <a:solidFill>
                  <a:schemeClr val="accent3"/>
                </a:solidFill>
                <a:latin typeface="Arial"/>
                <a:ea typeface="Arial"/>
                <a:cs typeface="Arial"/>
                <a:sym typeface="Arial"/>
              </a:defRPr>
            </a:lvl1pPr>
          </a:lstStyle>
          <a:p>
            <a:pPr>
              <a:buClrTx/>
              <a:buFontTx/>
            </a:pPr>
            <a:r>
              <a:rPr lang="en-US" sz="2531" dirty="0"/>
              <a:t>Project Timeline 2021</a:t>
            </a:r>
          </a:p>
        </p:txBody>
      </p:sp>
    </p:spTree>
    <p:extLst>
      <p:ext uri="{BB962C8B-B14F-4D97-AF65-F5344CB8AC3E}">
        <p14:creationId xmlns:p14="http://schemas.microsoft.com/office/powerpoint/2010/main" val="393621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5" y="373136"/>
            <a:ext cx="10910179" cy="698186"/>
          </a:xfrm>
        </p:spPr>
        <p:txBody>
          <a:bodyPr spcFirstLastPara="1" wrap="square" lIns="64292" tIns="32146" rIns="64292" bIns="32146" anchor="t" anchorCtr="0">
            <a:noAutofit/>
          </a:bodyPr>
          <a:lstStyle/>
          <a:p>
            <a:r>
              <a:rPr lang="en-US" sz="4359">
                <a:solidFill>
                  <a:srgbClr val="AF272F"/>
                </a:solidFill>
              </a:rPr>
              <a:t>Account-Based Ticketing</a:t>
            </a:r>
            <a:endParaRPr lang="en-US" sz="4359" i="1">
              <a:solidFill>
                <a:srgbClr val="AF272F"/>
              </a:solidFill>
            </a:endParaRPr>
          </a:p>
        </p:txBody>
      </p:sp>
      <p:sp>
        <p:nvSpPr>
          <p:cNvPr id="25" name="TextBox 24">
            <a:extLst>
              <a:ext uri="{FF2B5EF4-FFF2-40B4-BE49-F238E27FC236}">
                <a16:creationId xmlns:a16="http://schemas.microsoft.com/office/drawing/2014/main" id="{684D6744-461B-4564-8CD6-A4165C6B4E1B}"/>
              </a:ext>
            </a:extLst>
          </p:cNvPr>
          <p:cNvSpPr txBox="1"/>
          <p:nvPr/>
        </p:nvSpPr>
        <p:spPr>
          <a:xfrm>
            <a:off x="1125951" y="1115159"/>
            <a:ext cx="10504146" cy="865780"/>
          </a:xfrm>
          <a:prstGeom prst="rect">
            <a:avLst/>
          </a:prstGeom>
          <a:noFill/>
        </p:spPr>
        <p:txBody>
          <a:bodyPr wrap="square" lIns="64292" tIns="32146" rIns="64292" bIns="32146" rtlCol="0" anchor="t">
            <a:spAutoFit/>
          </a:bodyPr>
          <a:lstStyle/>
          <a:p>
            <a:r>
              <a:rPr lang="en-US" sz="1969" b="1" dirty="0">
                <a:solidFill>
                  <a:srgbClr val="4298B5"/>
                </a:solidFill>
              </a:rPr>
              <a:t>Protecting Customers -</a:t>
            </a:r>
            <a:r>
              <a:rPr lang="en-US" sz="1969" b="1" dirty="0"/>
              <a:t> </a:t>
            </a:r>
            <a:r>
              <a:rPr lang="en-US" sz="1969" dirty="0"/>
              <a:t>an account-based system is </a:t>
            </a:r>
            <a:r>
              <a:rPr lang="en-US" sz="1969" b="1" dirty="0"/>
              <a:t>safer </a:t>
            </a:r>
            <a:r>
              <a:rPr lang="en-US" sz="1969" dirty="0"/>
              <a:t>than carrying cash and ensures customers get the </a:t>
            </a:r>
            <a:r>
              <a:rPr lang="en-US" sz="1969" b="1" dirty="0"/>
              <a:t>best value </a:t>
            </a:r>
            <a:r>
              <a:rPr lang="en-US" sz="1969" dirty="0"/>
              <a:t>on every trip!</a:t>
            </a:r>
          </a:p>
          <a:p>
            <a:endParaRPr lang="en-US" sz="1266" i="1" dirty="0"/>
          </a:p>
        </p:txBody>
      </p:sp>
      <p:grpSp>
        <p:nvGrpSpPr>
          <p:cNvPr id="7" name="Group 6"/>
          <p:cNvGrpSpPr/>
          <p:nvPr/>
        </p:nvGrpSpPr>
        <p:grpSpPr>
          <a:xfrm>
            <a:off x="1235591" y="1506644"/>
            <a:ext cx="10747199" cy="4802937"/>
            <a:chOff x="1757338" y="2142699"/>
            <a:chExt cx="15285372" cy="6831052"/>
          </a:xfrm>
        </p:grpSpPr>
        <p:grpSp>
          <p:nvGrpSpPr>
            <p:cNvPr id="19" name="Group 18">
              <a:extLst>
                <a:ext uri="{FF2B5EF4-FFF2-40B4-BE49-F238E27FC236}">
                  <a16:creationId xmlns:a16="http://schemas.microsoft.com/office/drawing/2014/main" id="{FB1175AC-A784-41A5-A9DF-8DBFC681037C}"/>
                </a:ext>
              </a:extLst>
            </p:cNvPr>
            <p:cNvGrpSpPr/>
            <p:nvPr/>
          </p:nvGrpSpPr>
          <p:grpSpPr>
            <a:xfrm>
              <a:off x="1757338" y="2142699"/>
              <a:ext cx="15285372" cy="6806203"/>
              <a:chOff x="2088263" y="1817225"/>
              <a:chExt cx="13056554" cy="6108005"/>
            </a:xfrm>
          </p:grpSpPr>
          <p:grpSp>
            <p:nvGrpSpPr>
              <p:cNvPr id="17" name="Group 16">
                <a:extLst>
                  <a:ext uri="{FF2B5EF4-FFF2-40B4-BE49-F238E27FC236}">
                    <a16:creationId xmlns:a16="http://schemas.microsoft.com/office/drawing/2014/main" id="{CDDB6D3B-FE3D-4165-A043-41EE86BCF307}"/>
                  </a:ext>
                </a:extLst>
              </p:cNvPr>
              <p:cNvGrpSpPr/>
              <p:nvPr/>
            </p:nvGrpSpPr>
            <p:grpSpPr>
              <a:xfrm>
                <a:off x="2088263" y="1817225"/>
                <a:ext cx="13056554" cy="6108005"/>
                <a:chOff x="2088263" y="1817225"/>
                <a:chExt cx="13056554" cy="6108005"/>
              </a:xfrm>
            </p:grpSpPr>
            <p:sp>
              <p:nvSpPr>
                <p:cNvPr id="3" name="Rectangle 2">
                  <a:extLst>
                    <a:ext uri="{FF2B5EF4-FFF2-40B4-BE49-F238E27FC236}">
                      <a16:creationId xmlns:a16="http://schemas.microsoft.com/office/drawing/2014/main" id="{60678BDD-0E43-4F04-AAA5-89FFAE4E3A6B}"/>
                    </a:ext>
                  </a:extLst>
                </p:cNvPr>
                <p:cNvSpPr/>
                <p:nvPr/>
              </p:nvSpPr>
              <p:spPr>
                <a:xfrm>
                  <a:off x="9444942" y="1817225"/>
                  <a:ext cx="4745620" cy="556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1" name="Picture 10">
                  <a:extLst>
                    <a:ext uri="{FF2B5EF4-FFF2-40B4-BE49-F238E27FC236}">
                      <a16:creationId xmlns:a16="http://schemas.microsoft.com/office/drawing/2014/main" id="{E9BBF10E-FC14-4915-8385-BA4B0936D2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8263" y="2329631"/>
                  <a:ext cx="11918876" cy="5595599"/>
                </a:xfrm>
                <a:prstGeom prst="rect">
                  <a:avLst/>
                </a:prstGeom>
              </p:spPr>
            </p:pic>
            <p:sp>
              <p:nvSpPr>
                <p:cNvPr id="12" name="TextBox 11">
                  <a:extLst>
                    <a:ext uri="{FF2B5EF4-FFF2-40B4-BE49-F238E27FC236}">
                      <a16:creationId xmlns:a16="http://schemas.microsoft.com/office/drawing/2014/main" id="{1ABE5908-AD6B-47DB-AE42-97BAC2A180A6}"/>
                    </a:ext>
                  </a:extLst>
                </p:cNvPr>
                <p:cNvSpPr txBox="1"/>
                <p:nvPr/>
              </p:nvSpPr>
              <p:spPr>
                <a:xfrm>
                  <a:off x="2186470" y="3036459"/>
                  <a:ext cx="2042736" cy="863747"/>
                </a:xfrm>
                <a:prstGeom prst="rect">
                  <a:avLst/>
                </a:prstGeom>
                <a:solidFill>
                  <a:schemeClr val="bg1"/>
                </a:solidFill>
              </p:spPr>
              <p:txBody>
                <a:bodyPr wrap="square" rtlCol="0">
                  <a:spAutoFit/>
                </a:bodyPr>
                <a:lstStyle/>
                <a:p>
                  <a:pPr>
                    <a:spcAft>
                      <a:spcPts val="422"/>
                    </a:spcAft>
                  </a:pPr>
                  <a:r>
                    <a:rPr lang="en-US" sz="1266" dirty="0">
                      <a:solidFill>
                        <a:schemeClr val="tx1">
                          <a:lumMod val="65000"/>
                          <a:lumOff val="35000"/>
                        </a:schemeClr>
                      </a:solidFill>
                      <a:cs typeface="Arial" panose="020B0604020202020204" pitchFamily="34" charset="0"/>
                    </a:rPr>
                    <a:t>Customers add funds to their account in the app</a:t>
                  </a:r>
                </a:p>
              </p:txBody>
            </p:sp>
            <p:sp>
              <p:nvSpPr>
                <p:cNvPr id="13" name="TextBox 12">
                  <a:extLst>
                    <a:ext uri="{FF2B5EF4-FFF2-40B4-BE49-F238E27FC236}">
                      <a16:creationId xmlns:a16="http://schemas.microsoft.com/office/drawing/2014/main" id="{9D93EDE4-319F-4B3D-A91B-6D371B63F709}"/>
                    </a:ext>
                  </a:extLst>
                </p:cNvPr>
                <p:cNvSpPr txBox="1"/>
                <p:nvPr/>
              </p:nvSpPr>
              <p:spPr>
                <a:xfrm>
                  <a:off x="2186470" y="5486917"/>
                  <a:ext cx="2225035" cy="1740589"/>
                </a:xfrm>
                <a:prstGeom prst="rect">
                  <a:avLst/>
                </a:prstGeom>
                <a:solidFill>
                  <a:schemeClr val="bg1"/>
                </a:solidFill>
              </p:spPr>
              <p:txBody>
                <a:bodyPr wrap="square" rtlCol="0">
                  <a:spAutoFit/>
                </a:bodyPr>
                <a:lstStyle/>
                <a:p>
                  <a:pPr>
                    <a:spcAft>
                      <a:spcPts val="422"/>
                    </a:spcAft>
                  </a:pPr>
                  <a:r>
                    <a:rPr lang="en-US" sz="1266">
                      <a:solidFill>
                        <a:schemeClr val="tx1">
                          <a:lumMod val="65000"/>
                          <a:lumOff val="35000"/>
                        </a:schemeClr>
                      </a:solidFill>
                      <a:cs typeface="Arial" panose="020B0604020202020204" pitchFamily="34" charset="0"/>
                    </a:rPr>
                    <a:t>Customer taps smart card or app on on-board validator</a:t>
                  </a:r>
                </a:p>
                <a:p>
                  <a:pPr>
                    <a:spcAft>
                      <a:spcPts val="422"/>
                    </a:spcAft>
                  </a:pPr>
                  <a:endParaRPr lang="en-US" sz="1266">
                    <a:solidFill>
                      <a:schemeClr val="tx1">
                        <a:lumMod val="65000"/>
                        <a:lumOff val="35000"/>
                      </a:schemeClr>
                    </a:solidFill>
                    <a:cs typeface="Arial" panose="020B0604020202020204" pitchFamily="34" charset="0"/>
                  </a:endParaRPr>
                </a:p>
                <a:p>
                  <a:pPr>
                    <a:spcAft>
                      <a:spcPts val="422"/>
                    </a:spcAft>
                  </a:pPr>
                  <a:r>
                    <a:rPr lang="en-US" sz="1266">
                      <a:solidFill>
                        <a:schemeClr val="tx1">
                          <a:lumMod val="65000"/>
                          <a:lumOff val="35000"/>
                        </a:schemeClr>
                      </a:solidFill>
                      <a:cs typeface="Arial" panose="020B0604020202020204" pitchFamily="34" charset="0"/>
                    </a:rPr>
                    <a:t>Fare is deducted from account</a:t>
                  </a:r>
                </a:p>
              </p:txBody>
            </p:sp>
            <p:sp>
              <p:nvSpPr>
                <p:cNvPr id="6" name="TextBox 5">
                  <a:extLst>
                    <a:ext uri="{FF2B5EF4-FFF2-40B4-BE49-F238E27FC236}">
                      <a16:creationId xmlns:a16="http://schemas.microsoft.com/office/drawing/2014/main" id="{46ADF3E9-9674-4D1C-A93D-519A33A30DD5}"/>
                    </a:ext>
                  </a:extLst>
                </p:cNvPr>
                <p:cNvSpPr txBox="1"/>
                <p:nvPr/>
              </p:nvSpPr>
              <p:spPr>
                <a:xfrm>
                  <a:off x="10399197" y="2930005"/>
                  <a:ext cx="4745620" cy="1697906"/>
                </a:xfrm>
                <a:prstGeom prst="rect">
                  <a:avLst/>
                </a:prstGeom>
                <a:noFill/>
              </p:spPr>
              <p:txBody>
                <a:bodyPr wrap="square" lIns="64292" tIns="32146" rIns="64292" bIns="32146" rtlCol="0" anchor="t">
                  <a:spAutoFit/>
                </a:bodyPr>
                <a:lstStyle/>
                <a:p>
                  <a:pPr>
                    <a:spcAft>
                      <a:spcPts val="422"/>
                    </a:spcAft>
                  </a:pPr>
                  <a:r>
                    <a:rPr lang="en-US" sz="1406" dirty="0">
                      <a:solidFill>
                        <a:schemeClr val="tx1">
                          <a:lumMod val="65000"/>
                          <a:lumOff val="35000"/>
                        </a:schemeClr>
                      </a:solidFill>
                    </a:rPr>
                    <a:t>Other ways to add funds:</a:t>
                  </a:r>
                </a:p>
                <a:p>
                  <a:pPr marL="241093" indent="-241093">
                    <a:spcAft>
                      <a:spcPts val="422"/>
                    </a:spcAft>
                    <a:buAutoNum type="arabicPeriod"/>
                  </a:pPr>
                  <a:r>
                    <a:rPr lang="en-US" sz="1406" dirty="0">
                      <a:solidFill>
                        <a:schemeClr val="tx1">
                          <a:lumMod val="65000"/>
                          <a:lumOff val="35000"/>
                        </a:schemeClr>
                      </a:solidFill>
                    </a:rPr>
                    <a:t>COTA.com</a:t>
                  </a:r>
                </a:p>
                <a:p>
                  <a:pPr marL="241093" indent="-241093">
                    <a:spcAft>
                      <a:spcPts val="422"/>
                    </a:spcAft>
                    <a:buAutoNum type="arabicPeriod"/>
                  </a:pPr>
                  <a:r>
                    <a:rPr lang="en-US" sz="1406" dirty="0">
                      <a:solidFill>
                        <a:schemeClr val="tx1">
                          <a:lumMod val="65000"/>
                          <a:lumOff val="35000"/>
                        </a:schemeClr>
                      </a:solidFill>
                    </a:rPr>
                    <a:t>Retail Network Locations</a:t>
                  </a:r>
                </a:p>
                <a:p>
                  <a:pPr marL="241093" indent="-241093">
                    <a:spcAft>
                      <a:spcPts val="422"/>
                    </a:spcAft>
                    <a:buAutoNum type="arabicPeriod"/>
                  </a:pPr>
                  <a:r>
                    <a:rPr lang="en-US" sz="1406" dirty="0">
                      <a:solidFill>
                        <a:schemeClr val="tx1">
                          <a:lumMod val="65000"/>
                          <a:lumOff val="35000"/>
                        </a:schemeClr>
                      </a:solidFill>
                    </a:rPr>
                    <a:t>Customer Experience Center</a:t>
                  </a:r>
                </a:p>
                <a:p>
                  <a:pPr marL="241093" indent="-241093">
                    <a:buAutoNum type="arabicPeriod"/>
                  </a:pPr>
                  <a:endParaRPr lang="en-US" sz="1266" dirty="0">
                    <a:solidFill>
                      <a:schemeClr val="tx1">
                        <a:lumMod val="65000"/>
                        <a:lumOff val="35000"/>
                      </a:schemeClr>
                    </a:solidFill>
                  </a:endParaRPr>
                </a:p>
              </p:txBody>
            </p:sp>
            <p:pic>
              <p:nvPicPr>
                <p:cNvPr id="4" name="Picture 3">
                  <a:extLst>
                    <a:ext uri="{FF2B5EF4-FFF2-40B4-BE49-F238E27FC236}">
                      <a16:creationId xmlns:a16="http://schemas.microsoft.com/office/drawing/2014/main" id="{18539A43-A975-4C6E-8D39-1EAFE3EA40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8302" y="6449359"/>
                  <a:ext cx="590374" cy="1189829"/>
                </a:xfrm>
                <a:prstGeom prst="rect">
                  <a:avLst/>
                </a:prstGeom>
              </p:spPr>
            </p:pic>
            <p:pic>
              <p:nvPicPr>
                <p:cNvPr id="5" name="Picture 4">
                  <a:extLst>
                    <a:ext uri="{FF2B5EF4-FFF2-40B4-BE49-F238E27FC236}">
                      <a16:creationId xmlns:a16="http://schemas.microsoft.com/office/drawing/2014/main" id="{098B32C8-43C0-40C2-96AF-8C003328AA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75073" y="2567677"/>
                  <a:ext cx="1052872" cy="2137892"/>
                </a:xfrm>
                <a:prstGeom prst="rect">
                  <a:avLst/>
                </a:prstGeom>
              </p:spPr>
            </p:pic>
            <p:pic>
              <p:nvPicPr>
                <p:cNvPr id="15" name="Picture 14">
                  <a:extLst>
                    <a:ext uri="{FF2B5EF4-FFF2-40B4-BE49-F238E27FC236}">
                      <a16:creationId xmlns:a16="http://schemas.microsoft.com/office/drawing/2014/main" id="{E01A1887-62E3-4CFF-AB2B-36832398AD7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1721" t="12658" r="27391" b="14626"/>
                <a:stretch/>
              </p:blipFill>
              <p:spPr>
                <a:xfrm>
                  <a:off x="8158461" y="2567677"/>
                  <a:ext cx="1103057" cy="2137892"/>
                </a:xfrm>
                <a:prstGeom prst="rect">
                  <a:avLst/>
                </a:prstGeom>
              </p:spPr>
            </p:pic>
          </p:grpSp>
          <p:pic>
            <p:nvPicPr>
              <p:cNvPr id="18" name="Picture 17">
                <a:extLst>
                  <a:ext uri="{FF2B5EF4-FFF2-40B4-BE49-F238E27FC236}">
                    <a16:creationId xmlns:a16="http://schemas.microsoft.com/office/drawing/2014/main" id="{FDBA16E6-8475-473B-9805-D217CBB9B7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5908" t="13418" r="4137" b="14625"/>
              <a:stretch/>
            </p:blipFill>
            <p:spPr>
              <a:xfrm>
                <a:off x="12935293" y="5628067"/>
                <a:ext cx="564610" cy="1133496"/>
              </a:xfrm>
              <a:prstGeom prst="rect">
                <a:avLst/>
              </a:prstGeom>
            </p:spPr>
          </p:pic>
        </p:grpSp>
        <p:cxnSp>
          <p:nvCxnSpPr>
            <p:cNvPr id="16" name="Google Shape;162;ge3d67bda3c_4_76"/>
            <p:cNvCxnSpPr>
              <a:endCxn id="26" idx="2"/>
            </p:cNvCxnSpPr>
            <p:nvPr/>
          </p:nvCxnSpPr>
          <p:spPr>
            <a:xfrm flipH="1">
              <a:off x="10369838" y="8339851"/>
              <a:ext cx="1058591" cy="633600"/>
            </a:xfrm>
            <a:prstGeom prst="straightConnector1">
              <a:avLst/>
            </a:prstGeom>
            <a:noFill/>
            <a:ln w="28575" cap="flat" cmpd="sng">
              <a:solidFill>
                <a:srgbClr val="999999"/>
              </a:solidFill>
              <a:prstDash val="solid"/>
              <a:round/>
              <a:headEnd type="none" w="med" len="med"/>
              <a:tailEnd type="none" w="med" len="med"/>
            </a:ln>
          </p:spPr>
        </p:cxnSp>
        <p:cxnSp>
          <p:nvCxnSpPr>
            <p:cNvPr id="20" name="Google Shape;163;ge3d67bda3c_4_76"/>
            <p:cNvCxnSpPr>
              <a:stCxn id="26" idx="2"/>
            </p:cNvCxnSpPr>
            <p:nvPr/>
          </p:nvCxnSpPr>
          <p:spPr>
            <a:xfrm>
              <a:off x="10369838" y="8973451"/>
              <a:ext cx="4505591" cy="300"/>
            </a:xfrm>
            <a:prstGeom prst="straightConnector1">
              <a:avLst/>
            </a:prstGeom>
            <a:noFill/>
            <a:ln w="28575" cap="flat" cmpd="sng">
              <a:solidFill>
                <a:srgbClr val="999999"/>
              </a:solidFill>
              <a:prstDash val="solid"/>
              <a:round/>
              <a:headEnd type="none" w="med" len="med"/>
              <a:tailEnd type="none" w="med" len="med"/>
            </a:ln>
          </p:spPr>
        </p:cxnSp>
        <p:grpSp>
          <p:nvGrpSpPr>
            <p:cNvPr id="21" name="Group 20">
              <a:extLst>
                <a:ext uri="{FF2B5EF4-FFF2-40B4-BE49-F238E27FC236}">
                  <a16:creationId xmlns:a16="http://schemas.microsoft.com/office/drawing/2014/main" id="{13278B81-7F26-496D-A4AB-BF51CC22A962}"/>
                </a:ext>
              </a:extLst>
            </p:cNvPr>
            <p:cNvGrpSpPr/>
            <p:nvPr/>
          </p:nvGrpSpPr>
          <p:grpSpPr>
            <a:xfrm>
              <a:off x="14937791" y="6465256"/>
              <a:ext cx="672883" cy="1315899"/>
              <a:chOff x="9987001" y="2343150"/>
              <a:chExt cx="1159201" cy="2266950"/>
            </a:xfrm>
          </p:grpSpPr>
          <p:pic>
            <p:nvPicPr>
              <p:cNvPr id="22" name="Google Shape;147;ge3d67bda3c_4_49">
                <a:extLst>
                  <a:ext uri="{FF2B5EF4-FFF2-40B4-BE49-F238E27FC236}">
                    <a16:creationId xmlns:a16="http://schemas.microsoft.com/office/drawing/2014/main" id="{D81C39CA-F646-41A6-BE21-8ABAEFF80A26}"/>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23" name="Picture 4">
                <a:extLst>
                  <a:ext uri="{FF2B5EF4-FFF2-40B4-BE49-F238E27FC236}">
                    <a16:creationId xmlns:a16="http://schemas.microsoft.com/office/drawing/2014/main" id="{06FB83F0-0528-4A5D-A78D-47134B20011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548B633-F440-4126-93FC-41A7148FF65B}"/>
                </a:ext>
              </a:extLst>
            </p:cNvPr>
            <p:cNvGrpSpPr/>
            <p:nvPr/>
          </p:nvGrpSpPr>
          <p:grpSpPr>
            <a:xfrm>
              <a:off x="4656509" y="5733946"/>
              <a:ext cx="11426657" cy="3239505"/>
              <a:chOff x="652425" y="1808800"/>
              <a:chExt cx="9309475" cy="2639275"/>
            </a:xfrm>
          </p:grpSpPr>
          <p:pic>
            <p:nvPicPr>
              <p:cNvPr id="26" name="Google Shape;159;ge3d67bda3c_4_76"/>
              <p:cNvPicPr preferRelativeResize="0"/>
              <p:nvPr/>
            </p:nvPicPr>
            <p:blipFill rotWithShape="1">
              <a:blip r:embed="rId9" cstate="screen">
                <a:alphaModFix/>
                <a:extLst>
                  <a:ext uri="{28A0092B-C50C-407E-A947-70E740481C1C}">
                    <a14:useLocalDpi xmlns:a14="http://schemas.microsoft.com/office/drawing/2010/main"/>
                  </a:ext>
                </a:extLst>
              </a:blip>
              <a:srcRect b="-8"/>
              <a:stretch/>
            </p:blipFill>
            <p:spPr>
              <a:xfrm>
                <a:off x="652425" y="1808800"/>
                <a:ext cx="9309475" cy="2639275"/>
              </a:xfrm>
              <a:prstGeom prst="rect">
                <a:avLst/>
              </a:prstGeom>
              <a:noFill/>
              <a:ln>
                <a:noFill/>
              </a:ln>
            </p:spPr>
          </p:pic>
          <p:pic>
            <p:nvPicPr>
              <p:cNvPr id="27" name="Picture 26">
                <a:extLst>
                  <a:ext uri="{FF2B5EF4-FFF2-40B4-BE49-F238E27FC236}">
                    <a16:creationId xmlns:a16="http://schemas.microsoft.com/office/drawing/2014/main" id="{DAEC55FF-7E1D-43F8-8FBF-EC626D07A6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933202">
                <a:off x="4340203" y="2385487"/>
                <a:ext cx="919211" cy="577585"/>
              </a:xfrm>
              <a:prstGeom prst="rect">
                <a:avLst/>
              </a:prstGeom>
            </p:spPr>
          </p:pic>
          <p:grpSp>
            <p:nvGrpSpPr>
              <p:cNvPr id="28" name="Group 27">
                <a:extLst>
                  <a:ext uri="{FF2B5EF4-FFF2-40B4-BE49-F238E27FC236}">
                    <a16:creationId xmlns:a16="http://schemas.microsoft.com/office/drawing/2014/main" id="{EAF1CCF9-0D45-475B-8153-FD655E91D5AB}"/>
                  </a:ext>
                </a:extLst>
              </p:cNvPr>
              <p:cNvGrpSpPr/>
              <p:nvPr/>
            </p:nvGrpSpPr>
            <p:grpSpPr>
              <a:xfrm>
                <a:off x="1445300" y="2983657"/>
                <a:ext cx="548208" cy="1072083"/>
                <a:chOff x="9987001" y="2343150"/>
                <a:chExt cx="1159201" cy="2266950"/>
              </a:xfrm>
            </p:grpSpPr>
            <p:pic>
              <p:nvPicPr>
                <p:cNvPr id="30" name="Google Shape;147;ge3d67bda3c_4_49">
                  <a:extLst>
                    <a:ext uri="{FF2B5EF4-FFF2-40B4-BE49-F238E27FC236}">
                      <a16:creationId xmlns:a16="http://schemas.microsoft.com/office/drawing/2014/main" id="{20096E4E-47B2-4A87-A795-CD9036FB404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31" name="Picture 4">
                  <a:extLst>
                    <a:ext uri="{FF2B5EF4-FFF2-40B4-BE49-F238E27FC236}">
                      <a16:creationId xmlns:a16="http://schemas.microsoft.com/office/drawing/2014/main" id="{AB3A40E1-ABE0-4D7D-BA38-AFC74C7C342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29" name="Picture 28">
                <a:extLst>
                  <a:ext uri="{FF2B5EF4-FFF2-40B4-BE49-F238E27FC236}">
                    <a16:creationId xmlns:a16="http://schemas.microsoft.com/office/drawing/2014/main" id="{909A6B4F-EA1C-4FEA-AA9B-382589DA5D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55369" y="2583577"/>
                <a:ext cx="684251" cy="429948"/>
              </a:xfrm>
              <a:prstGeom prst="rect">
                <a:avLst/>
              </a:prstGeom>
            </p:spPr>
          </p:pic>
        </p:grpSp>
        <p:sp>
          <p:nvSpPr>
            <p:cNvPr id="32" name="Rectangle 31">
              <a:extLst>
                <a:ext uri="{FF2B5EF4-FFF2-40B4-BE49-F238E27FC236}">
                  <a16:creationId xmlns:a16="http://schemas.microsoft.com/office/drawing/2014/main" id="{BB7BFE36-2D6B-49F5-BCC3-C256B13E1913}"/>
                </a:ext>
              </a:extLst>
            </p:cNvPr>
            <p:cNvSpPr/>
            <p:nvPr/>
          </p:nvSpPr>
          <p:spPr>
            <a:xfrm>
              <a:off x="15497237" y="6710056"/>
              <a:ext cx="331910" cy="81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33" name="Group 32">
              <a:extLst>
                <a:ext uri="{FF2B5EF4-FFF2-40B4-BE49-F238E27FC236}">
                  <a16:creationId xmlns:a16="http://schemas.microsoft.com/office/drawing/2014/main" id="{54E8DEF0-A28F-4E84-BC77-34B0C2E5F417}"/>
                </a:ext>
              </a:extLst>
            </p:cNvPr>
            <p:cNvGrpSpPr/>
            <p:nvPr/>
          </p:nvGrpSpPr>
          <p:grpSpPr>
            <a:xfrm>
              <a:off x="14859613" y="6160116"/>
              <a:ext cx="721882" cy="1411723"/>
              <a:chOff x="9987001" y="2343150"/>
              <a:chExt cx="1159201" cy="2266950"/>
            </a:xfrm>
          </p:grpSpPr>
          <p:pic>
            <p:nvPicPr>
              <p:cNvPr id="34" name="Google Shape;147;ge3d67bda3c_4_49">
                <a:extLst>
                  <a:ext uri="{FF2B5EF4-FFF2-40B4-BE49-F238E27FC236}">
                    <a16:creationId xmlns:a16="http://schemas.microsoft.com/office/drawing/2014/main" id="{3EE3C01E-FA20-4073-9690-92941A5B3355}"/>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35" name="Picture 4">
                <a:extLst>
                  <a:ext uri="{FF2B5EF4-FFF2-40B4-BE49-F238E27FC236}">
                    <a16:creationId xmlns:a16="http://schemas.microsoft.com/office/drawing/2014/main" id="{24380238-76A3-40AA-98EA-D58DDE6DC5E5}"/>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6" name="Arrow: Down 2">
              <a:extLst>
                <a:ext uri="{FF2B5EF4-FFF2-40B4-BE49-F238E27FC236}">
                  <a16:creationId xmlns:a16="http://schemas.microsoft.com/office/drawing/2014/main" id="{4A85851E-8613-4F5F-84B3-DA40B5013666}"/>
                </a:ext>
              </a:extLst>
            </p:cNvPr>
            <p:cNvSpPr/>
            <p:nvPr/>
          </p:nvSpPr>
          <p:spPr>
            <a:xfrm>
              <a:off x="15555828" y="6677878"/>
              <a:ext cx="636779" cy="883086"/>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66" dirty="0"/>
                <a:t>$</a:t>
              </a:r>
            </a:p>
          </p:txBody>
        </p:sp>
        <p:pic>
          <p:nvPicPr>
            <p:cNvPr id="37" name="Picture 36">
              <a:extLst>
                <a:ext uri="{FF2B5EF4-FFF2-40B4-BE49-F238E27FC236}">
                  <a16:creationId xmlns:a16="http://schemas.microsoft.com/office/drawing/2014/main" id="{DAEC55FF-7E1D-43F8-8FBF-EC626D07A6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933202">
              <a:off x="5474126" y="3478146"/>
              <a:ext cx="900433" cy="565786"/>
            </a:xfrm>
            <a:prstGeom prst="rect">
              <a:avLst/>
            </a:prstGeom>
          </p:spPr>
        </p:pic>
        <p:grpSp>
          <p:nvGrpSpPr>
            <p:cNvPr id="38" name="Group 37">
              <a:extLst>
                <a:ext uri="{FF2B5EF4-FFF2-40B4-BE49-F238E27FC236}">
                  <a16:creationId xmlns:a16="http://schemas.microsoft.com/office/drawing/2014/main" id="{A9F29DD8-EDD4-4A00-9EA9-052820CCD289}"/>
                </a:ext>
              </a:extLst>
            </p:cNvPr>
            <p:cNvGrpSpPr/>
            <p:nvPr/>
          </p:nvGrpSpPr>
          <p:grpSpPr>
            <a:xfrm>
              <a:off x="8828327" y="2923832"/>
              <a:ext cx="1326776" cy="2594661"/>
              <a:chOff x="8544901" y="2343150"/>
              <a:chExt cx="1159201" cy="2266950"/>
            </a:xfrm>
          </p:grpSpPr>
          <p:pic>
            <p:nvPicPr>
              <p:cNvPr id="39" name="Google Shape;146;ge3d67bda3c_4_49"/>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0" name="Picture 4">
                <a:extLst>
                  <a:ext uri="{FF2B5EF4-FFF2-40B4-BE49-F238E27FC236}">
                    <a16:creationId xmlns:a16="http://schemas.microsoft.com/office/drawing/2014/main" id="{29CAD58F-6323-49F0-8F56-3E85C4A2508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A9F29DD8-EDD4-4A00-9EA9-052820CCD289}"/>
                </a:ext>
              </a:extLst>
            </p:cNvPr>
            <p:cNvGrpSpPr/>
            <p:nvPr/>
          </p:nvGrpSpPr>
          <p:grpSpPr>
            <a:xfrm>
              <a:off x="6129668" y="2923831"/>
              <a:ext cx="1326776" cy="2594661"/>
              <a:chOff x="8544901" y="2343150"/>
              <a:chExt cx="1159201" cy="2266950"/>
            </a:xfrm>
          </p:grpSpPr>
          <p:pic>
            <p:nvPicPr>
              <p:cNvPr id="43" name="Google Shape;146;ge3d67bda3c_4_49"/>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4" name="Picture 4">
                <a:extLst>
                  <a:ext uri="{FF2B5EF4-FFF2-40B4-BE49-F238E27FC236}">
                    <a16:creationId xmlns:a16="http://schemas.microsoft.com/office/drawing/2014/main" id="{29CAD58F-6323-49F0-8F56-3E85C4A2508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41" name="Picture 5">
              <a:extLst>
                <a:ext uri="{FF2B5EF4-FFF2-40B4-BE49-F238E27FC236}">
                  <a16:creationId xmlns:a16="http://schemas.microsoft.com/office/drawing/2014/main" id="{E8CD236A-3776-49E3-A6D2-753D92F8F53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953904" y="3129925"/>
              <a:ext cx="1093946" cy="22400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114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e3d67bda3c_4_49"/>
          <p:cNvPicPr preferRelativeResize="0"/>
          <p:nvPr/>
        </p:nvPicPr>
        <p:blipFill rotWithShape="1">
          <a:blip r:embed="rId3"/>
          <a:srcRect/>
          <a:stretch/>
        </p:blipFill>
        <p:spPr>
          <a:xfrm flipH="1">
            <a:off x="599776" y="2015500"/>
            <a:ext cx="3523999" cy="2926601"/>
          </a:xfrm>
          <a:prstGeom prst="rect">
            <a:avLst/>
          </a:prstGeom>
          <a:noFill/>
          <a:ln>
            <a:noFill/>
          </a:ln>
        </p:spPr>
      </p:pic>
      <p:pic>
        <p:nvPicPr>
          <p:cNvPr id="129" name="Google Shape;129;ge3d67bda3c_4_49"/>
          <p:cNvPicPr preferRelativeResize="0"/>
          <p:nvPr/>
        </p:nvPicPr>
        <p:blipFill rotWithShape="1">
          <a:blip r:embed="rId3"/>
          <a:srcRect/>
          <a:stretch/>
        </p:blipFill>
        <p:spPr>
          <a:xfrm flipH="1">
            <a:off x="5520825" y="2219325"/>
            <a:ext cx="5736450" cy="2499674"/>
          </a:xfrm>
          <a:prstGeom prst="rect">
            <a:avLst/>
          </a:prstGeom>
          <a:noFill/>
          <a:ln>
            <a:noFill/>
          </a:ln>
        </p:spPr>
      </p:pic>
      <p:sp>
        <p:nvSpPr>
          <p:cNvPr id="130" name="Google Shape;130;ge3d67bda3c_4_49"/>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400"/>
              <a:buFont typeface="Arial"/>
              <a:buNone/>
            </a:pPr>
            <a:r>
              <a:rPr lang="en-US" dirty="0"/>
              <a:t>Customer Experience</a:t>
            </a:r>
            <a:endParaRPr dirty="0"/>
          </a:p>
        </p:txBody>
      </p:sp>
      <p:sp>
        <p:nvSpPr>
          <p:cNvPr id="131" name="Google Shape;131;ge3d67bda3c_4_49"/>
          <p:cNvSpPr txBox="1"/>
          <p:nvPr/>
        </p:nvSpPr>
        <p:spPr>
          <a:xfrm>
            <a:off x="554950" y="1222550"/>
            <a:ext cx="109596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How would a customer use the new system?</a:t>
            </a:r>
            <a:endParaRPr sz="1800" b="1" dirty="0">
              <a:solidFill>
                <a:schemeClr val="dk1"/>
              </a:solidFill>
              <a:latin typeface="Calibri"/>
              <a:ea typeface="Calibri"/>
              <a:cs typeface="Calibri"/>
              <a:sym typeface="Calibri"/>
            </a:endParaRPr>
          </a:p>
        </p:txBody>
      </p:sp>
      <p:sp>
        <p:nvSpPr>
          <p:cNvPr id="132" name="Google Shape;132;ge3d67bda3c_4_49"/>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7</a:t>
            </a:fld>
            <a:endParaRPr sz="1400" b="0">
              <a:solidFill>
                <a:srgbClr val="4298B5"/>
              </a:solidFill>
            </a:endParaRPr>
          </a:p>
        </p:txBody>
      </p:sp>
      <p:sp>
        <p:nvSpPr>
          <p:cNvPr id="133" name="Google Shape;133;ge3d67bda3c_4_49"/>
          <p:cNvSpPr txBox="1"/>
          <p:nvPr/>
        </p:nvSpPr>
        <p:spPr>
          <a:xfrm>
            <a:off x="2409825" y="-1910025"/>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solidFill>
                  <a:schemeClr val="accent3"/>
                </a:solidFill>
                <a:latin typeface="Calibri"/>
                <a:ea typeface="Calibri"/>
                <a:cs typeface="Calibri"/>
                <a:sym typeface="Calibri"/>
              </a:rPr>
              <a:t>The new system will launch in Winter 2021.</a:t>
            </a:r>
            <a:endParaRPr sz="1900" b="1">
              <a:solidFill>
                <a:schemeClr val="accent3"/>
              </a:solidFill>
              <a:latin typeface="Calibri"/>
              <a:ea typeface="Calibri"/>
              <a:cs typeface="Calibri"/>
              <a:sym typeface="Calibri"/>
            </a:endParaRPr>
          </a:p>
        </p:txBody>
      </p:sp>
      <p:pic>
        <p:nvPicPr>
          <p:cNvPr id="134" name="Google Shape;134;ge3d67bda3c_4_49" descr="See the source imag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4108" y="5028875"/>
            <a:ext cx="1239193" cy="698100"/>
          </a:xfrm>
          <a:prstGeom prst="rect">
            <a:avLst/>
          </a:prstGeom>
          <a:noFill/>
          <a:ln>
            <a:noFill/>
          </a:ln>
        </p:spPr>
      </p:pic>
      <p:sp>
        <p:nvSpPr>
          <p:cNvPr id="135" name="Google Shape;135;ge3d67bda3c_4_49"/>
          <p:cNvSpPr txBox="1"/>
          <p:nvPr/>
        </p:nvSpPr>
        <p:spPr>
          <a:xfrm>
            <a:off x="8941200" y="417775"/>
            <a:ext cx="3250800" cy="461700"/>
          </a:xfrm>
          <a:prstGeom prst="rect">
            <a:avLst/>
          </a:prstGeom>
          <a:solidFill>
            <a:srgbClr val="001F5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Loading Funds and Ticketing</a:t>
            </a:r>
            <a:endParaRPr sz="1800" b="1">
              <a:solidFill>
                <a:schemeClr val="lt1"/>
              </a:solidFill>
              <a:latin typeface="Calibri"/>
              <a:ea typeface="Calibri"/>
              <a:cs typeface="Calibri"/>
              <a:sym typeface="Calibri"/>
            </a:endParaRPr>
          </a:p>
        </p:txBody>
      </p:sp>
      <p:pic>
        <p:nvPicPr>
          <p:cNvPr id="137" name="Google Shape;137;ge3d67bda3c_4_49" descr="See the source ima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21560" y="5007962"/>
            <a:ext cx="699277" cy="699277"/>
          </a:xfrm>
          <a:prstGeom prst="rect">
            <a:avLst/>
          </a:prstGeom>
          <a:noFill/>
          <a:ln>
            <a:noFill/>
          </a:ln>
        </p:spPr>
      </p:pic>
      <p:sp>
        <p:nvSpPr>
          <p:cNvPr id="138" name="Google Shape;138;ge3d67bda3c_4_49"/>
          <p:cNvSpPr txBox="1"/>
          <p:nvPr/>
        </p:nvSpPr>
        <p:spPr>
          <a:xfrm>
            <a:off x="2162934" y="4942100"/>
            <a:ext cx="2075100" cy="831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Customers can use smartphone or smart card to pay their fare</a:t>
            </a:r>
            <a:endParaRPr dirty="0"/>
          </a:p>
        </p:txBody>
      </p:sp>
      <p:sp>
        <p:nvSpPr>
          <p:cNvPr id="139" name="Google Shape;139;ge3d67bda3c_4_49"/>
          <p:cNvSpPr txBox="1"/>
          <p:nvPr/>
        </p:nvSpPr>
        <p:spPr>
          <a:xfrm>
            <a:off x="8544900" y="5043438"/>
            <a:ext cx="11592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Add funds</a:t>
            </a:r>
            <a:endParaRPr sz="1600" dirty="0">
              <a:latin typeface="Calibri"/>
              <a:ea typeface="Calibri"/>
              <a:cs typeface="Calibri"/>
              <a:sym typeface="Calibri"/>
            </a:endParaRPr>
          </a:p>
        </p:txBody>
      </p:sp>
      <p:sp>
        <p:nvSpPr>
          <p:cNvPr id="140" name="Google Shape;140;ge3d67bda3c_4_49"/>
          <p:cNvSpPr txBox="1"/>
          <p:nvPr/>
        </p:nvSpPr>
        <p:spPr>
          <a:xfrm>
            <a:off x="5511965" y="5052638"/>
            <a:ext cx="1159200" cy="677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Check</a:t>
            </a: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en-US" sz="1600" dirty="0">
                <a:solidFill>
                  <a:schemeClr val="dk1"/>
                </a:solidFill>
                <a:latin typeface="Calibri"/>
                <a:ea typeface="Calibri"/>
                <a:cs typeface="Calibri"/>
                <a:sym typeface="Calibri"/>
              </a:rPr>
              <a:t>bus</a:t>
            </a:r>
            <a:r>
              <a:rPr lang="en-US" sz="1600" dirty="0">
                <a:latin typeface="Calibri"/>
                <a:ea typeface="Calibri"/>
                <a:cs typeface="Calibri"/>
                <a:sym typeface="Calibri"/>
              </a:rPr>
              <a:t> arrival</a:t>
            </a:r>
            <a:endParaRPr sz="1600" dirty="0">
              <a:latin typeface="Calibri"/>
              <a:ea typeface="Calibri"/>
              <a:cs typeface="Calibri"/>
              <a:sym typeface="Calibri"/>
            </a:endParaRPr>
          </a:p>
        </p:txBody>
      </p:sp>
      <p:sp>
        <p:nvSpPr>
          <p:cNvPr id="141" name="Google Shape;141;ge3d67bda3c_4_49"/>
          <p:cNvSpPr txBox="1"/>
          <p:nvPr/>
        </p:nvSpPr>
        <p:spPr>
          <a:xfrm>
            <a:off x="6827326" y="5057351"/>
            <a:ext cx="1159200" cy="677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Set up an account</a:t>
            </a:r>
            <a:endParaRPr sz="1600" dirty="0">
              <a:latin typeface="Calibri"/>
              <a:ea typeface="Calibri"/>
              <a:cs typeface="Calibri"/>
              <a:sym typeface="Calibri"/>
            </a:endParaRPr>
          </a:p>
        </p:txBody>
      </p:sp>
      <p:sp>
        <p:nvSpPr>
          <p:cNvPr id="143" name="Google Shape;143;ge3d67bda3c_4_49"/>
          <p:cNvSpPr txBox="1"/>
          <p:nvPr/>
        </p:nvSpPr>
        <p:spPr>
          <a:xfrm>
            <a:off x="10004032" y="5052638"/>
            <a:ext cx="11592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Pay and go</a:t>
            </a:r>
            <a:endParaRPr sz="1600" dirty="0">
              <a:latin typeface="Calibri"/>
              <a:ea typeface="Calibri"/>
              <a:cs typeface="Calibri"/>
              <a:sym typeface="Calibri"/>
            </a:endParaRPr>
          </a:p>
        </p:txBody>
      </p:sp>
      <p:cxnSp>
        <p:nvCxnSpPr>
          <p:cNvPr id="144" name="Google Shape;144;ge3d67bda3c_4_49"/>
          <p:cNvCxnSpPr/>
          <p:nvPr/>
        </p:nvCxnSpPr>
        <p:spPr>
          <a:xfrm flipH="1">
            <a:off x="4486125" y="1933575"/>
            <a:ext cx="19200" cy="3753000"/>
          </a:xfrm>
          <a:prstGeom prst="straightConnector1">
            <a:avLst/>
          </a:prstGeom>
          <a:noFill/>
          <a:ln w="9525" cap="flat" cmpd="sng">
            <a:solidFill>
              <a:schemeClr val="dk2"/>
            </a:solidFill>
            <a:prstDash val="solid"/>
            <a:round/>
            <a:headEnd type="none" w="med" len="med"/>
            <a:tailEnd type="none" w="med" len="med"/>
          </a:ln>
        </p:spPr>
      </p:cxnSp>
      <p:sp>
        <p:nvSpPr>
          <p:cNvPr id="148" name="Google Shape;148;ge3d67bda3c_4_49"/>
          <p:cNvSpPr txBox="1"/>
          <p:nvPr/>
        </p:nvSpPr>
        <p:spPr>
          <a:xfrm>
            <a:off x="6914094" y="1842438"/>
            <a:ext cx="29499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en-US" sz="1600" b="1" dirty="0">
                <a:latin typeface="Calibri"/>
                <a:ea typeface="Calibri"/>
                <a:cs typeface="Calibri"/>
                <a:sym typeface="Calibri"/>
              </a:rPr>
              <a:t>Payment in the Transit App</a:t>
            </a:r>
            <a:endParaRPr sz="1600" b="1" dirty="0">
              <a:latin typeface="Calibri"/>
              <a:ea typeface="Calibri"/>
              <a:cs typeface="Calibri"/>
              <a:sym typeface="Calibri"/>
            </a:endParaRPr>
          </a:p>
        </p:txBody>
      </p:sp>
      <p:grpSp>
        <p:nvGrpSpPr>
          <p:cNvPr id="40" name="Group 39">
            <a:extLst>
              <a:ext uri="{FF2B5EF4-FFF2-40B4-BE49-F238E27FC236}">
                <a16:creationId xmlns:a16="http://schemas.microsoft.com/office/drawing/2014/main" id="{D234E401-DDB9-4604-8EEE-24CBB8A660CD}"/>
              </a:ext>
            </a:extLst>
          </p:cNvPr>
          <p:cNvGrpSpPr/>
          <p:nvPr/>
        </p:nvGrpSpPr>
        <p:grpSpPr>
          <a:xfrm>
            <a:off x="4963002" y="2324798"/>
            <a:ext cx="6325611" cy="2573060"/>
            <a:chOff x="2360994" y="2612574"/>
            <a:chExt cx="13016166" cy="5486402"/>
          </a:xfrm>
        </p:grpSpPr>
        <p:grpSp>
          <p:nvGrpSpPr>
            <p:cNvPr id="41" name="Group 40">
              <a:extLst>
                <a:ext uri="{FF2B5EF4-FFF2-40B4-BE49-F238E27FC236}">
                  <a16:creationId xmlns:a16="http://schemas.microsoft.com/office/drawing/2014/main" id="{F08CE4B8-DC42-482C-9A92-CA4140CD0EC3}"/>
                </a:ext>
              </a:extLst>
            </p:cNvPr>
            <p:cNvGrpSpPr/>
            <p:nvPr/>
          </p:nvGrpSpPr>
          <p:grpSpPr>
            <a:xfrm>
              <a:off x="5752090" y="2612576"/>
              <a:ext cx="2830387" cy="5486400"/>
              <a:chOff x="8544901" y="2343150"/>
              <a:chExt cx="1159201" cy="2266950"/>
            </a:xfrm>
          </p:grpSpPr>
          <p:pic>
            <p:nvPicPr>
              <p:cNvPr id="54" name="Google Shape;146;ge3d67bda3c_4_49">
                <a:extLst>
                  <a:ext uri="{FF2B5EF4-FFF2-40B4-BE49-F238E27FC236}">
                    <a16:creationId xmlns:a16="http://schemas.microsoft.com/office/drawing/2014/main" id="{C5D1BEBF-D4DB-42B2-88F7-AF8E3A2E4D1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55" name="Picture 4">
                <a:extLst>
                  <a:ext uri="{FF2B5EF4-FFF2-40B4-BE49-F238E27FC236}">
                    <a16:creationId xmlns:a16="http://schemas.microsoft.com/office/drawing/2014/main" id="{950500EF-8BCE-40AE-AAC1-B899650B9FD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t="9582" r="2411" b="20048"/>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51112223-E83E-4D94-93FE-DECA1FB61A79}"/>
                </a:ext>
              </a:extLst>
            </p:cNvPr>
            <p:cNvGrpSpPr/>
            <p:nvPr/>
          </p:nvGrpSpPr>
          <p:grpSpPr>
            <a:xfrm>
              <a:off x="12534286" y="2612575"/>
              <a:ext cx="2842874" cy="5486400"/>
              <a:chOff x="9987001" y="2343150"/>
              <a:chExt cx="1159201" cy="2266950"/>
            </a:xfrm>
          </p:grpSpPr>
          <p:pic>
            <p:nvPicPr>
              <p:cNvPr id="52" name="Google Shape;147;ge3d67bda3c_4_49">
                <a:extLst>
                  <a:ext uri="{FF2B5EF4-FFF2-40B4-BE49-F238E27FC236}">
                    <a16:creationId xmlns:a16="http://schemas.microsoft.com/office/drawing/2014/main" id="{A9F8C60E-A430-4220-9F4C-282EC31BAEA7}"/>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53" name="Picture 4">
                <a:extLst>
                  <a:ext uri="{FF2B5EF4-FFF2-40B4-BE49-F238E27FC236}">
                    <a16:creationId xmlns:a16="http://schemas.microsoft.com/office/drawing/2014/main" id="{25A5C4F1-3259-45F1-9C4D-B5F02EEC91B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F4F7D1A0-D2DE-4A13-A332-1BAAC2ED516B}"/>
                </a:ext>
              </a:extLst>
            </p:cNvPr>
            <p:cNvGrpSpPr/>
            <p:nvPr/>
          </p:nvGrpSpPr>
          <p:grpSpPr>
            <a:xfrm>
              <a:off x="2360994" y="2612576"/>
              <a:ext cx="2830385" cy="5486400"/>
              <a:chOff x="5660701" y="2343150"/>
              <a:chExt cx="1159200" cy="2266950"/>
            </a:xfrm>
          </p:grpSpPr>
          <p:pic>
            <p:nvPicPr>
              <p:cNvPr id="50" name="Google Shape;136;ge3d67bda3c_4_49">
                <a:extLst>
                  <a:ext uri="{FF2B5EF4-FFF2-40B4-BE49-F238E27FC236}">
                    <a16:creationId xmlns:a16="http://schemas.microsoft.com/office/drawing/2014/main" id="{AE0146F9-7202-4706-81FE-250704414BAE}"/>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660701" y="2343150"/>
                <a:ext cx="1159200" cy="2266950"/>
              </a:xfrm>
              <a:prstGeom prst="rect">
                <a:avLst/>
              </a:prstGeom>
              <a:noFill/>
              <a:ln>
                <a:noFill/>
              </a:ln>
            </p:spPr>
          </p:pic>
          <p:pic>
            <p:nvPicPr>
              <p:cNvPr id="51" name="Picture 2">
                <a:extLst>
                  <a:ext uri="{FF2B5EF4-FFF2-40B4-BE49-F238E27FC236}">
                    <a16:creationId xmlns:a16="http://schemas.microsoft.com/office/drawing/2014/main" id="{9ED33B8B-8CAB-4059-9BBF-90163DB335E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760993" y="4000628"/>
                <a:ext cx="958616" cy="425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E46EA8E4-1165-4759-8FBE-0B91C40F8CCE}"/>
                </a:ext>
              </a:extLst>
            </p:cNvPr>
            <p:cNvGrpSpPr/>
            <p:nvPr/>
          </p:nvGrpSpPr>
          <p:grpSpPr>
            <a:xfrm>
              <a:off x="9143188" y="2612576"/>
              <a:ext cx="2835452" cy="5486400"/>
              <a:chOff x="8544901" y="2343150"/>
              <a:chExt cx="1159201" cy="2266950"/>
            </a:xfrm>
          </p:grpSpPr>
          <p:pic>
            <p:nvPicPr>
              <p:cNvPr id="48" name="Google Shape;146;ge3d67bda3c_4_49">
                <a:extLst>
                  <a:ext uri="{FF2B5EF4-FFF2-40B4-BE49-F238E27FC236}">
                    <a16:creationId xmlns:a16="http://schemas.microsoft.com/office/drawing/2014/main" id="{724DDCC0-E77C-49E6-9489-C23506E0D3DE}"/>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9" name="Picture 4">
                <a:extLst>
                  <a:ext uri="{FF2B5EF4-FFF2-40B4-BE49-F238E27FC236}">
                    <a16:creationId xmlns:a16="http://schemas.microsoft.com/office/drawing/2014/main" id="{E05915A2-6230-4F21-A75A-44B2814B621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t="9582" r="2411" b="20048"/>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A2E9E535-228A-4BD4-B5C3-1F136772058D}"/>
                </a:ext>
              </a:extLst>
            </p:cNvPr>
            <p:cNvGrpSpPr/>
            <p:nvPr/>
          </p:nvGrpSpPr>
          <p:grpSpPr>
            <a:xfrm>
              <a:off x="2978635" y="2612574"/>
              <a:ext cx="10391352" cy="4626425"/>
              <a:chOff x="5483438" y="2219324"/>
              <a:chExt cx="5773837" cy="2515966"/>
            </a:xfrm>
          </p:grpSpPr>
          <p:pic>
            <p:nvPicPr>
              <p:cNvPr id="46" name="Google Shape;129;ge3d67bda3c_4_49">
                <a:extLst>
                  <a:ext uri="{FF2B5EF4-FFF2-40B4-BE49-F238E27FC236}">
                    <a16:creationId xmlns:a16="http://schemas.microsoft.com/office/drawing/2014/main" id="{0CEEBE6F-0D48-42A1-BCA9-4492A9B6A6AB}"/>
                  </a:ext>
                </a:extLst>
              </p:cNvPr>
              <p:cNvPicPr preferRelativeResize="0"/>
              <p:nvPr/>
            </p:nvPicPr>
            <p:blipFill rotWithShape="1">
              <a:blip r:embed="rId3"/>
              <a:srcRect/>
              <a:stretch/>
            </p:blipFill>
            <p:spPr>
              <a:xfrm flipH="1">
                <a:off x="5483438" y="2219324"/>
                <a:ext cx="5773837" cy="2515966"/>
              </a:xfrm>
              <a:prstGeom prst="rect">
                <a:avLst/>
              </a:prstGeom>
              <a:noFill/>
              <a:ln>
                <a:noFill/>
              </a:ln>
            </p:spPr>
          </p:pic>
          <p:pic>
            <p:nvPicPr>
              <p:cNvPr id="47" name="Picture 2">
                <a:extLst>
                  <a:ext uri="{FF2B5EF4-FFF2-40B4-BE49-F238E27FC236}">
                    <a16:creationId xmlns:a16="http://schemas.microsoft.com/office/drawing/2014/main" id="{9D1E57DE-7446-4967-B6B4-DD8AA2E9218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t="4335" r="1137" b="13773"/>
              <a:stretch/>
            </p:blipFill>
            <p:spPr bwMode="auto">
              <a:xfrm>
                <a:off x="7206375" y="2519024"/>
                <a:ext cx="1217849" cy="2206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6" name="Picture 35">
            <a:extLst>
              <a:ext uri="{FF2B5EF4-FFF2-40B4-BE49-F238E27FC236}">
                <a16:creationId xmlns:a16="http://schemas.microsoft.com/office/drawing/2014/main" id="{0176C795-55F1-604C-BFA8-655F289D341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15325" y="3749623"/>
            <a:ext cx="1803223" cy="1133052"/>
          </a:xfrm>
          <a:prstGeom prst="rect">
            <a:avLst/>
          </a:prstGeom>
        </p:spPr>
      </p:pic>
      <p:pic>
        <p:nvPicPr>
          <p:cNvPr id="37" name="Google Shape;149;ge3d67bda3c_4_49">
            <a:extLst>
              <a:ext uri="{FF2B5EF4-FFF2-40B4-BE49-F238E27FC236}">
                <a16:creationId xmlns:a16="http://schemas.microsoft.com/office/drawing/2014/main" id="{3158638F-4C59-CA46-90DF-DE081D3B7FD3}"/>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76500" y="2249163"/>
            <a:ext cx="1411174" cy="2759717"/>
          </a:xfrm>
          <a:prstGeom prst="rect">
            <a:avLst/>
          </a:prstGeom>
          <a:noFill/>
          <a:ln>
            <a:noFill/>
          </a:ln>
        </p:spPr>
      </p:pic>
      <p:pic>
        <p:nvPicPr>
          <p:cNvPr id="38" name="Picture 4">
            <a:extLst>
              <a:ext uri="{FF2B5EF4-FFF2-40B4-BE49-F238E27FC236}">
                <a16:creationId xmlns:a16="http://schemas.microsoft.com/office/drawing/2014/main" id="{CE746FE4-5D59-814A-A6A0-FF37385ADEE1}"/>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05840" y="3341421"/>
            <a:ext cx="1113671" cy="14553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765E39E3-FC20-4BC0-856E-C4D151E96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1442" y="1806268"/>
            <a:ext cx="6803773" cy="3827122"/>
          </a:xfrm>
          <a:prstGeom prst="rect">
            <a:avLst/>
          </a:prstGeom>
        </p:spPr>
      </p:pic>
      <p:sp>
        <p:nvSpPr>
          <p:cNvPr id="2" name="Title 1"/>
          <p:cNvSpPr>
            <a:spLocks noGrp="1"/>
          </p:cNvSpPr>
          <p:nvPr>
            <p:ph type="title"/>
          </p:nvPr>
        </p:nvSpPr>
        <p:spPr>
          <a:xfrm>
            <a:off x="449023" y="316340"/>
            <a:ext cx="11424867" cy="698186"/>
          </a:xfrm>
        </p:spPr>
        <p:txBody>
          <a:bodyPr spcFirstLastPara="1" wrap="square" lIns="64292" tIns="32146" rIns="64292" bIns="32146" anchor="t" anchorCtr="0">
            <a:noAutofit/>
          </a:bodyPr>
          <a:lstStyle/>
          <a:p>
            <a:r>
              <a:rPr lang="en-US" sz="4359">
                <a:solidFill>
                  <a:srgbClr val="AF272F"/>
                </a:solidFill>
              </a:rPr>
              <a:t>Fare Capping</a:t>
            </a:r>
          </a:p>
        </p:txBody>
      </p:sp>
      <p:sp>
        <p:nvSpPr>
          <p:cNvPr id="5" name="TextBox 4">
            <a:extLst>
              <a:ext uri="{FF2B5EF4-FFF2-40B4-BE49-F238E27FC236}">
                <a16:creationId xmlns:a16="http://schemas.microsoft.com/office/drawing/2014/main" id="{EEA534E1-CC42-4A2D-88D8-76EE0DA0F38D}"/>
              </a:ext>
            </a:extLst>
          </p:cNvPr>
          <p:cNvSpPr txBox="1"/>
          <p:nvPr/>
        </p:nvSpPr>
        <p:spPr>
          <a:xfrm>
            <a:off x="449023" y="988032"/>
            <a:ext cx="9986577" cy="395365"/>
          </a:xfrm>
          <a:prstGeom prst="rect">
            <a:avLst/>
          </a:prstGeom>
          <a:noFill/>
        </p:spPr>
        <p:txBody>
          <a:bodyPr wrap="square" rtlCol="0">
            <a:spAutoFit/>
          </a:bodyPr>
          <a:lstStyle/>
          <a:p>
            <a:pPr>
              <a:spcAft>
                <a:spcPts val="422"/>
              </a:spcAft>
            </a:pPr>
            <a:r>
              <a:rPr lang="en-US" sz="1969" dirty="0"/>
              <a:t>Provides the customer the </a:t>
            </a:r>
            <a:r>
              <a:rPr lang="en-US" sz="1969" b="1" dirty="0"/>
              <a:t>best fare </a:t>
            </a:r>
            <a:r>
              <a:rPr lang="en-US" sz="1969" dirty="0"/>
              <a:t>for their journeys for the day and calendar month.</a:t>
            </a:r>
          </a:p>
        </p:txBody>
      </p:sp>
      <p:sp>
        <p:nvSpPr>
          <p:cNvPr id="15" name="Rectangle 14">
            <a:extLst>
              <a:ext uri="{FF2B5EF4-FFF2-40B4-BE49-F238E27FC236}">
                <a16:creationId xmlns:a16="http://schemas.microsoft.com/office/drawing/2014/main" id="{21834DBE-A87B-422F-96D2-B7DADAF749E6}"/>
              </a:ext>
            </a:extLst>
          </p:cNvPr>
          <p:cNvSpPr/>
          <p:nvPr/>
        </p:nvSpPr>
        <p:spPr>
          <a:xfrm>
            <a:off x="786426" y="1594801"/>
            <a:ext cx="3273665" cy="19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6" name="Rectangle 15">
            <a:extLst>
              <a:ext uri="{FF2B5EF4-FFF2-40B4-BE49-F238E27FC236}">
                <a16:creationId xmlns:a16="http://schemas.microsoft.com/office/drawing/2014/main" id="{3F50BE5D-25D6-4CDF-8509-11E02D1D5E12}"/>
              </a:ext>
            </a:extLst>
          </p:cNvPr>
          <p:cNvSpPr/>
          <p:nvPr/>
        </p:nvSpPr>
        <p:spPr>
          <a:xfrm>
            <a:off x="786426" y="3894150"/>
            <a:ext cx="3273665" cy="19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8" name="Graphic 17" descr="Man with solid fill">
            <a:extLst>
              <a:ext uri="{FF2B5EF4-FFF2-40B4-BE49-F238E27FC236}">
                <a16:creationId xmlns:a16="http://schemas.microsoft.com/office/drawing/2014/main" id="{9D736B95-0631-4604-92B8-71561C1446D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892478" y="2137080"/>
            <a:ext cx="1087806" cy="1087806"/>
          </a:xfrm>
          <a:prstGeom prst="rect">
            <a:avLst/>
          </a:prstGeom>
        </p:spPr>
      </p:pic>
      <p:pic>
        <p:nvPicPr>
          <p:cNvPr id="19" name="Graphic 18" descr="Man with solid fill">
            <a:extLst>
              <a:ext uri="{FF2B5EF4-FFF2-40B4-BE49-F238E27FC236}">
                <a16:creationId xmlns:a16="http://schemas.microsoft.com/office/drawing/2014/main" id="{E3C3035B-112D-4DA3-A412-F16BB3F3A2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972285" y="4494197"/>
            <a:ext cx="1087806" cy="1087806"/>
          </a:xfrm>
          <a:prstGeom prst="rect">
            <a:avLst/>
          </a:prstGeom>
        </p:spPr>
      </p:pic>
      <p:sp>
        <p:nvSpPr>
          <p:cNvPr id="10" name="TextBox 9">
            <a:extLst>
              <a:ext uri="{FF2B5EF4-FFF2-40B4-BE49-F238E27FC236}">
                <a16:creationId xmlns:a16="http://schemas.microsoft.com/office/drawing/2014/main" id="{9380AB52-8C78-4DA4-8A51-BD9268C16AF5}"/>
              </a:ext>
            </a:extLst>
          </p:cNvPr>
          <p:cNvSpPr txBox="1"/>
          <p:nvPr/>
        </p:nvSpPr>
        <p:spPr>
          <a:xfrm>
            <a:off x="866365" y="2030883"/>
            <a:ext cx="2474650" cy="287130"/>
          </a:xfrm>
          <a:prstGeom prst="rect">
            <a:avLst/>
          </a:prstGeom>
          <a:noFill/>
        </p:spPr>
        <p:txBody>
          <a:bodyPr wrap="square" rtlCol="0">
            <a:spAutoFit/>
          </a:bodyPr>
          <a:lstStyle/>
          <a:p>
            <a:r>
              <a:rPr lang="en-US" sz="1266" dirty="0">
                <a:solidFill>
                  <a:schemeClr val="bg1"/>
                </a:solidFill>
              </a:rPr>
              <a:t>Pays </a:t>
            </a:r>
            <a:r>
              <a:rPr lang="en-US" sz="1266" b="1" dirty="0">
                <a:solidFill>
                  <a:schemeClr val="bg1"/>
                </a:solidFill>
              </a:rPr>
              <a:t>$2.00</a:t>
            </a:r>
            <a:r>
              <a:rPr lang="en-US" sz="1266" dirty="0">
                <a:solidFill>
                  <a:schemeClr val="bg1"/>
                </a:solidFill>
              </a:rPr>
              <a:t> cash each trip</a:t>
            </a:r>
          </a:p>
        </p:txBody>
      </p:sp>
      <p:sp>
        <p:nvSpPr>
          <p:cNvPr id="13" name="TextBox 12">
            <a:extLst>
              <a:ext uri="{FF2B5EF4-FFF2-40B4-BE49-F238E27FC236}">
                <a16:creationId xmlns:a16="http://schemas.microsoft.com/office/drawing/2014/main" id="{EF033027-E3D8-4FA0-8C91-BF0A40D4EE75}"/>
              </a:ext>
            </a:extLst>
          </p:cNvPr>
          <p:cNvSpPr txBox="1"/>
          <p:nvPr/>
        </p:nvSpPr>
        <p:spPr>
          <a:xfrm>
            <a:off x="866365" y="2337035"/>
            <a:ext cx="2474650" cy="287130"/>
          </a:xfrm>
          <a:prstGeom prst="rect">
            <a:avLst/>
          </a:prstGeom>
          <a:noFill/>
        </p:spPr>
        <p:txBody>
          <a:bodyPr wrap="square" rtlCol="0">
            <a:spAutoFit/>
          </a:bodyPr>
          <a:lstStyle/>
          <a:p>
            <a:r>
              <a:rPr lang="en-US" sz="1266" dirty="0">
                <a:solidFill>
                  <a:schemeClr val="bg1"/>
                </a:solidFill>
              </a:rPr>
              <a:t>Rides </a:t>
            </a:r>
            <a:r>
              <a:rPr lang="en-US" sz="1266" b="1" dirty="0">
                <a:solidFill>
                  <a:schemeClr val="bg1"/>
                </a:solidFill>
              </a:rPr>
              <a:t>4x/day </a:t>
            </a:r>
            <a:r>
              <a:rPr lang="en-US" sz="1266" dirty="0">
                <a:solidFill>
                  <a:schemeClr val="bg1"/>
                </a:solidFill>
              </a:rPr>
              <a:t>on average</a:t>
            </a:r>
          </a:p>
        </p:txBody>
      </p:sp>
      <p:sp>
        <p:nvSpPr>
          <p:cNvPr id="14" name="TextBox 13">
            <a:extLst>
              <a:ext uri="{FF2B5EF4-FFF2-40B4-BE49-F238E27FC236}">
                <a16:creationId xmlns:a16="http://schemas.microsoft.com/office/drawing/2014/main" id="{DDE16D20-6043-4CEE-8D5A-28F4B4D3766F}"/>
              </a:ext>
            </a:extLst>
          </p:cNvPr>
          <p:cNvSpPr txBox="1"/>
          <p:nvPr/>
        </p:nvSpPr>
        <p:spPr>
          <a:xfrm>
            <a:off x="866365" y="2630859"/>
            <a:ext cx="2474650" cy="287130"/>
          </a:xfrm>
          <a:prstGeom prst="rect">
            <a:avLst/>
          </a:prstGeom>
          <a:noFill/>
        </p:spPr>
        <p:txBody>
          <a:bodyPr wrap="square" rtlCol="0">
            <a:spAutoFit/>
          </a:bodyPr>
          <a:lstStyle/>
          <a:p>
            <a:r>
              <a:rPr lang="en-US" sz="1266">
                <a:solidFill>
                  <a:schemeClr val="bg1"/>
                </a:solidFill>
              </a:rPr>
              <a:t>Spends </a:t>
            </a:r>
            <a:r>
              <a:rPr lang="en-US" sz="1266" b="1">
                <a:solidFill>
                  <a:schemeClr val="bg1"/>
                </a:solidFill>
              </a:rPr>
              <a:t>$8.00</a:t>
            </a:r>
            <a:r>
              <a:rPr lang="en-US" sz="1266">
                <a:solidFill>
                  <a:schemeClr val="bg1"/>
                </a:solidFill>
              </a:rPr>
              <a:t> total each day</a:t>
            </a:r>
          </a:p>
        </p:txBody>
      </p:sp>
      <p:sp>
        <p:nvSpPr>
          <p:cNvPr id="20" name="TextBox 19">
            <a:extLst>
              <a:ext uri="{FF2B5EF4-FFF2-40B4-BE49-F238E27FC236}">
                <a16:creationId xmlns:a16="http://schemas.microsoft.com/office/drawing/2014/main" id="{5B4D1385-D79A-48E6-9D81-92A3248AF3F1}"/>
              </a:ext>
            </a:extLst>
          </p:cNvPr>
          <p:cNvSpPr txBox="1"/>
          <p:nvPr/>
        </p:nvSpPr>
        <p:spPr>
          <a:xfrm>
            <a:off x="875266" y="4311786"/>
            <a:ext cx="2474650" cy="481927"/>
          </a:xfrm>
          <a:prstGeom prst="rect">
            <a:avLst/>
          </a:prstGeom>
          <a:noFill/>
        </p:spPr>
        <p:txBody>
          <a:bodyPr wrap="square" rtlCol="0">
            <a:spAutoFit/>
          </a:bodyPr>
          <a:lstStyle/>
          <a:p>
            <a:r>
              <a:rPr lang="en-US" sz="1266" dirty="0">
                <a:solidFill>
                  <a:schemeClr val="bg1"/>
                </a:solidFill>
              </a:rPr>
              <a:t>Digitizes cash and uses mobile or smart card to pay </a:t>
            </a:r>
            <a:r>
              <a:rPr lang="en-US" sz="1266" b="1" dirty="0">
                <a:solidFill>
                  <a:schemeClr val="bg1"/>
                </a:solidFill>
              </a:rPr>
              <a:t>$2.00 </a:t>
            </a:r>
            <a:r>
              <a:rPr lang="en-US" sz="1266" dirty="0">
                <a:solidFill>
                  <a:schemeClr val="bg1"/>
                </a:solidFill>
              </a:rPr>
              <a:t>fare</a:t>
            </a:r>
          </a:p>
        </p:txBody>
      </p:sp>
      <p:sp>
        <p:nvSpPr>
          <p:cNvPr id="21" name="Rectangle 20">
            <a:extLst>
              <a:ext uri="{FF2B5EF4-FFF2-40B4-BE49-F238E27FC236}">
                <a16:creationId xmlns:a16="http://schemas.microsoft.com/office/drawing/2014/main" id="{6AC99109-C452-42C4-AE79-E68AA9A0B4C3}"/>
              </a:ext>
            </a:extLst>
          </p:cNvPr>
          <p:cNvSpPr/>
          <p:nvPr/>
        </p:nvSpPr>
        <p:spPr>
          <a:xfrm>
            <a:off x="786426" y="1553813"/>
            <a:ext cx="3273667" cy="380890"/>
          </a:xfrm>
          <a:prstGeom prst="rect">
            <a:avLst/>
          </a:prstGeom>
          <a:ln>
            <a:solidFill>
              <a:srgbClr val="A306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66" b="1">
                <a:latin typeface="Arial" panose="020B0604020202020204" pitchFamily="34" charset="0"/>
                <a:cs typeface="Arial" panose="020B0604020202020204" pitchFamily="34" charset="0"/>
              </a:rPr>
              <a:t>NO FARE CAPPING</a:t>
            </a:r>
          </a:p>
        </p:txBody>
      </p:sp>
      <p:pic>
        <p:nvPicPr>
          <p:cNvPr id="23" name="Graphic 22" descr="Money with solid fill">
            <a:extLst>
              <a:ext uri="{FF2B5EF4-FFF2-40B4-BE49-F238E27FC236}">
                <a16:creationId xmlns:a16="http://schemas.microsoft.com/office/drawing/2014/main" id="{B54B6C5C-F9B1-4D69-B04E-20DB3BAAAF3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608189" y="2582210"/>
            <a:ext cx="272398" cy="272398"/>
          </a:xfrm>
          <a:prstGeom prst="rect">
            <a:avLst/>
          </a:prstGeom>
        </p:spPr>
      </p:pic>
      <p:sp>
        <p:nvSpPr>
          <p:cNvPr id="24" name="TextBox 23">
            <a:extLst>
              <a:ext uri="{FF2B5EF4-FFF2-40B4-BE49-F238E27FC236}">
                <a16:creationId xmlns:a16="http://schemas.microsoft.com/office/drawing/2014/main" id="{38A98C89-CEDC-4553-A4F1-F68B4048F19D}"/>
              </a:ext>
            </a:extLst>
          </p:cNvPr>
          <p:cNvSpPr txBox="1"/>
          <p:nvPr/>
        </p:nvSpPr>
        <p:spPr>
          <a:xfrm>
            <a:off x="875266" y="4800369"/>
            <a:ext cx="2474650" cy="287130"/>
          </a:xfrm>
          <a:prstGeom prst="rect">
            <a:avLst/>
          </a:prstGeom>
          <a:noFill/>
        </p:spPr>
        <p:txBody>
          <a:bodyPr wrap="square" rtlCol="0">
            <a:spAutoFit/>
          </a:bodyPr>
          <a:lstStyle/>
          <a:p>
            <a:r>
              <a:rPr lang="en-US" sz="1266">
                <a:solidFill>
                  <a:schemeClr val="bg1"/>
                </a:solidFill>
              </a:rPr>
              <a:t>Rides </a:t>
            </a:r>
            <a:r>
              <a:rPr lang="en-US" sz="1266" b="1">
                <a:solidFill>
                  <a:schemeClr val="bg1"/>
                </a:solidFill>
              </a:rPr>
              <a:t>4x/day </a:t>
            </a:r>
            <a:r>
              <a:rPr lang="en-US" sz="1266">
                <a:solidFill>
                  <a:schemeClr val="bg1"/>
                </a:solidFill>
              </a:rPr>
              <a:t>on average</a:t>
            </a:r>
          </a:p>
        </p:txBody>
      </p:sp>
      <p:sp>
        <p:nvSpPr>
          <p:cNvPr id="25" name="TextBox 24">
            <a:extLst>
              <a:ext uri="{FF2B5EF4-FFF2-40B4-BE49-F238E27FC236}">
                <a16:creationId xmlns:a16="http://schemas.microsoft.com/office/drawing/2014/main" id="{5D4A76B3-F580-4702-AF3B-20F81B660017}"/>
              </a:ext>
            </a:extLst>
          </p:cNvPr>
          <p:cNvSpPr txBox="1"/>
          <p:nvPr/>
        </p:nvSpPr>
        <p:spPr>
          <a:xfrm>
            <a:off x="875266" y="5127565"/>
            <a:ext cx="2474650" cy="481927"/>
          </a:xfrm>
          <a:prstGeom prst="rect">
            <a:avLst/>
          </a:prstGeom>
          <a:noFill/>
        </p:spPr>
        <p:txBody>
          <a:bodyPr wrap="square" rtlCol="0">
            <a:spAutoFit/>
          </a:bodyPr>
          <a:lstStyle/>
          <a:p>
            <a:r>
              <a:rPr lang="en-US" sz="1266" dirty="0">
                <a:solidFill>
                  <a:schemeClr val="bg1"/>
                </a:solidFill>
              </a:rPr>
              <a:t>Pays no more than </a:t>
            </a:r>
            <a:r>
              <a:rPr lang="en-US" sz="1266" b="1" dirty="0">
                <a:solidFill>
                  <a:schemeClr val="bg1"/>
                </a:solidFill>
              </a:rPr>
              <a:t>$4.50 </a:t>
            </a:r>
            <a:r>
              <a:rPr lang="en-US" sz="1266" dirty="0">
                <a:solidFill>
                  <a:schemeClr val="bg1"/>
                </a:solidFill>
              </a:rPr>
              <a:t>total</a:t>
            </a:r>
            <a:r>
              <a:rPr lang="en-US" sz="1266" b="1" dirty="0">
                <a:solidFill>
                  <a:schemeClr val="bg1"/>
                </a:solidFill>
              </a:rPr>
              <a:t> </a:t>
            </a:r>
            <a:r>
              <a:rPr lang="en-US" sz="1266" dirty="0">
                <a:solidFill>
                  <a:schemeClr val="bg1"/>
                </a:solidFill>
              </a:rPr>
              <a:t>each day</a:t>
            </a:r>
          </a:p>
        </p:txBody>
      </p:sp>
      <p:sp>
        <p:nvSpPr>
          <p:cNvPr id="26" name="Rectangle 25">
            <a:extLst>
              <a:ext uri="{FF2B5EF4-FFF2-40B4-BE49-F238E27FC236}">
                <a16:creationId xmlns:a16="http://schemas.microsoft.com/office/drawing/2014/main" id="{F7ABBD49-B402-40C4-BD8B-12F8B8F53F54}"/>
              </a:ext>
            </a:extLst>
          </p:cNvPr>
          <p:cNvSpPr/>
          <p:nvPr/>
        </p:nvSpPr>
        <p:spPr>
          <a:xfrm>
            <a:off x="786426" y="3853162"/>
            <a:ext cx="3273665" cy="380890"/>
          </a:xfrm>
          <a:prstGeom prst="rect">
            <a:avLst/>
          </a:prstGeom>
          <a:solidFill>
            <a:srgbClr val="4298B5"/>
          </a:solidFill>
          <a:ln>
            <a:solidFill>
              <a:srgbClr val="429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6" b="1">
                <a:latin typeface="Arial" panose="020B0604020202020204" pitchFamily="34" charset="0"/>
                <a:cs typeface="Arial" panose="020B0604020202020204" pitchFamily="34" charset="0"/>
              </a:rPr>
              <a:t>WITH FARE CAPPING</a:t>
            </a:r>
          </a:p>
        </p:txBody>
      </p:sp>
      <p:pic>
        <p:nvPicPr>
          <p:cNvPr id="28" name="Graphic 27" descr="Smart Phone with solid fill">
            <a:extLst>
              <a:ext uri="{FF2B5EF4-FFF2-40B4-BE49-F238E27FC236}">
                <a16:creationId xmlns:a16="http://schemas.microsoft.com/office/drawing/2014/main" id="{B9B064D3-D220-4DDB-933B-28E9BDDC0D8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671583" y="4973970"/>
            <a:ext cx="226172" cy="226172"/>
          </a:xfrm>
          <a:prstGeom prst="rect">
            <a:avLst/>
          </a:prstGeom>
        </p:spPr>
      </p:pic>
      <p:sp>
        <p:nvSpPr>
          <p:cNvPr id="3" name="TextBox 2">
            <a:extLst>
              <a:ext uri="{FF2B5EF4-FFF2-40B4-BE49-F238E27FC236}">
                <a16:creationId xmlns:a16="http://schemas.microsoft.com/office/drawing/2014/main" id="{37B0146A-3F92-4E5F-9EE0-21DE18373816}"/>
              </a:ext>
            </a:extLst>
          </p:cNvPr>
          <p:cNvSpPr txBox="1"/>
          <p:nvPr/>
        </p:nvSpPr>
        <p:spPr>
          <a:xfrm>
            <a:off x="5192454" y="2272380"/>
            <a:ext cx="1465552" cy="411168"/>
          </a:xfrm>
          <a:prstGeom prst="rect">
            <a:avLst/>
          </a:prstGeom>
          <a:solidFill>
            <a:schemeClr val="bg1"/>
          </a:solidFill>
          <a:ln>
            <a:noFill/>
          </a:ln>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r"/>
            <a:r>
              <a:rPr lang="en-US" sz="1125" b="1" dirty="0">
                <a:latin typeface="Arial Black"/>
              </a:rPr>
              <a:t>NO ADDITIONAL CHARGE</a:t>
            </a:r>
            <a:endParaRPr lang="en-US" sz="1266" dirty="0">
              <a:latin typeface="Arial Black"/>
            </a:endParaRPr>
          </a:p>
        </p:txBody>
      </p:sp>
    </p:spTree>
    <p:extLst>
      <p:ext uri="{BB962C8B-B14F-4D97-AF65-F5344CB8AC3E}">
        <p14:creationId xmlns:p14="http://schemas.microsoft.com/office/powerpoint/2010/main" val="161682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FDFAAF5-5EA9-403E-80DA-29C37BF3A2B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215961" y="1476328"/>
            <a:ext cx="4780861" cy="5302778"/>
          </a:xfrm>
          <a:prstGeom prst="rect">
            <a:avLst/>
          </a:prstGeom>
        </p:spPr>
      </p:pic>
      <p:sp>
        <p:nvSpPr>
          <p:cNvPr id="2" name="Title 1"/>
          <p:cNvSpPr>
            <a:spLocks noGrp="1"/>
          </p:cNvSpPr>
          <p:nvPr>
            <p:ph type="title"/>
          </p:nvPr>
        </p:nvSpPr>
        <p:spPr>
          <a:xfrm>
            <a:off x="308360" y="281523"/>
            <a:ext cx="10772604" cy="698186"/>
          </a:xfrm>
        </p:spPr>
        <p:txBody>
          <a:bodyPr spcFirstLastPara="1" wrap="square" lIns="64292" tIns="32146" rIns="64292" bIns="32146" anchor="t" anchorCtr="0">
            <a:noAutofit/>
          </a:bodyPr>
          <a:lstStyle/>
          <a:p>
            <a:r>
              <a:rPr lang="en-US" sz="4359">
                <a:solidFill>
                  <a:srgbClr val="AF272F"/>
                </a:solidFill>
              </a:rPr>
              <a:t>Retail Network</a:t>
            </a:r>
          </a:p>
        </p:txBody>
      </p:sp>
      <p:sp>
        <p:nvSpPr>
          <p:cNvPr id="38" name="TextBox 37">
            <a:extLst>
              <a:ext uri="{FF2B5EF4-FFF2-40B4-BE49-F238E27FC236}">
                <a16:creationId xmlns:a16="http://schemas.microsoft.com/office/drawing/2014/main" id="{673EA62C-6174-4867-B5E7-566A288F0859}"/>
              </a:ext>
            </a:extLst>
          </p:cNvPr>
          <p:cNvSpPr txBox="1"/>
          <p:nvPr/>
        </p:nvSpPr>
        <p:spPr>
          <a:xfrm>
            <a:off x="318641" y="911742"/>
            <a:ext cx="11016984" cy="584165"/>
          </a:xfrm>
          <a:prstGeom prst="rect">
            <a:avLst/>
          </a:prstGeom>
          <a:noFill/>
        </p:spPr>
        <p:txBody>
          <a:bodyPr wrap="square" lIns="64292" tIns="32146" rIns="64292" bIns="32146" rtlCol="0" anchor="t">
            <a:spAutoFit/>
          </a:bodyPr>
          <a:lstStyle/>
          <a:p>
            <a:r>
              <a:rPr lang="en-US" sz="1687" dirty="0"/>
              <a:t>Customers will be able to easily digitize cash and add money to their COTA account at over 400 potential locations such as </a:t>
            </a:r>
            <a:r>
              <a:rPr lang="en-US" sz="1687" b="1" dirty="0">
                <a:solidFill>
                  <a:srgbClr val="4298B5"/>
                </a:solidFill>
              </a:rPr>
              <a:t>Speedway, Walgreens, Family Dollar, and more.</a:t>
            </a:r>
          </a:p>
        </p:txBody>
      </p:sp>
      <p:grpSp>
        <p:nvGrpSpPr>
          <p:cNvPr id="5" name="Group 4"/>
          <p:cNvGrpSpPr/>
          <p:nvPr/>
        </p:nvGrpSpPr>
        <p:grpSpPr>
          <a:xfrm>
            <a:off x="415658" y="1916617"/>
            <a:ext cx="6891327" cy="3576835"/>
            <a:chOff x="3371344" y="3640791"/>
            <a:chExt cx="7400529" cy="3701046"/>
          </a:xfrm>
        </p:grpSpPr>
        <p:sp>
          <p:nvSpPr>
            <p:cNvPr id="10" name="object 11">
              <a:extLst>
                <a:ext uri="{FF2B5EF4-FFF2-40B4-BE49-F238E27FC236}">
                  <a16:creationId xmlns:a16="http://schemas.microsoft.com/office/drawing/2014/main" id="{E9D6EB36-A664-4EC6-8019-C7AE06745153}"/>
                </a:ext>
              </a:extLst>
            </p:cNvPr>
            <p:cNvSpPr txBox="1"/>
            <p:nvPr/>
          </p:nvSpPr>
          <p:spPr>
            <a:xfrm>
              <a:off x="5107088" y="4378295"/>
              <a:ext cx="795840" cy="518024"/>
            </a:xfrm>
            <a:prstGeom prst="rect">
              <a:avLst/>
            </a:prstGeom>
          </p:spPr>
          <p:txBody>
            <a:bodyPr vert="horz" wrap="square" lIns="0" tIns="40629" rIns="0" bIns="0" rtlCol="0">
              <a:spAutoFit/>
            </a:bodyPr>
            <a:lstStyle/>
            <a:p>
              <a:pPr marL="12948">
                <a:spcBef>
                  <a:spcPts val="320"/>
                </a:spcBef>
              </a:pPr>
              <a:endParaRPr sz="844" spc="211">
                <a:solidFill>
                  <a:schemeClr val="bg1"/>
                </a:solidFill>
                <a:latin typeface="Arial"/>
                <a:cs typeface="Arial"/>
              </a:endParaRPr>
            </a:p>
            <a:p>
              <a:pPr marL="87954" marR="84829" indent="-79025">
                <a:spcBef>
                  <a:spcPts val="422"/>
                </a:spcBef>
                <a:buChar char="•"/>
                <a:tabLst>
                  <a:tab pos="88401" algn="l"/>
                </a:tabLst>
              </a:pPr>
              <a:r>
                <a:rPr lang="en-US" sz="738">
                  <a:solidFill>
                    <a:schemeClr val="bg1"/>
                  </a:solidFill>
                  <a:latin typeface="Arial"/>
                  <a:cs typeface="Arial"/>
                </a:rPr>
                <a:t>In-App / Web</a:t>
              </a:r>
            </a:p>
            <a:p>
              <a:pPr marL="87954" marR="84829" indent="-79025">
                <a:spcBef>
                  <a:spcPts val="422"/>
                </a:spcBef>
                <a:buChar char="•"/>
                <a:tabLst>
                  <a:tab pos="88401" algn="l"/>
                </a:tabLst>
              </a:pPr>
              <a:r>
                <a:rPr lang="en-US" sz="738">
                  <a:solidFill>
                    <a:schemeClr val="bg1"/>
                  </a:solidFill>
                  <a:latin typeface="Arial"/>
                  <a:cs typeface="Arial"/>
                </a:rPr>
                <a:t>In-Person</a:t>
              </a:r>
              <a:endParaRPr sz="738">
                <a:solidFill>
                  <a:schemeClr val="bg1"/>
                </a:solidFill>
                <a:latin typeface="Arial"/>
                <a:cs typeface="Arial"/>
              </a:endParaRPr>
            </a:p>
          </p:txBody>
        </p:sp>
        <p:sp>
          <p:nvSpPr>
            <p:cNvPr id="11" name="object 9">
              <a:extLst>
                <a:ext uri="{FF2B5EF4-FFF2-40B4-BE49-F238E27FC236}">
                  <a16:creationId xmlns:a16="http://schemas.microsoft.com/office/drawing/2014/main" id="{61381531-7ADE-4C34-809F-98E82240A62E}"/>
                </a:ext>
              </a:extLst>
            </p:cNvPr>
            <p:cNvSpPr txBox="1"/>
            <p:nvPr/>
          </p:nvSpPr>
          <p:spPr>
            <a:xfrm>
              <a:off x="7046142" y="4515760"/>
              <a:ext cx="1241588" cy="164741"/>
            </a:xfrm>
            <a:prstGeom prst="rect">
              <a:avLst/>
            </a:prstGeom>
          </p:spPr>
          <p:txBody>
            <a:bodyPr vert="horz" wrap="square" lIns="0" tIns="29021" rIns="0" bIns="0" rtlCol="0">
              <a:spAutoFit/>
            </a:bodyPr>
            <a:lstStyle/>
            <a:p>
              <a:pPr marL="8929">
                <a:spcBef>
                  <a:spcPts val="229"/>
                </a:spcBef>
              </a:pPr>
              <a:r>
                <a:rPr sz="844" b="1" spc="211">
                  <a:solidFill>
                    <a:schemeClr val="bg1"/>
                  </a:solidFill>
                  <a:latin typeface="Arial"/>
                  <a:cs typeface="Arial"/>
                </a:rPr>
                <a:t>ENGAGEMENT</a:t>
              </a:r>
              <a:endParaRPr sz="844" spc="211">
                <a:solidFill>
                  <a:schemeClr val="bg1"/>
                </a:solidFill>
                <a:latin typeface="Arial"/>
                <a:cs typeface="Arial"/>
              </a:endParaRPr>
            </a:p>
          </p:txBody>
        </p:sp>
        <p:sp>
          <p:nvSpPr>
            <p:cNvPr id="12" name="Rectangle 11">
              <a:extLst>
                <a:ext uri="{FF2B5EF4-FFF2-40B4-BE49-F238E27FC236}">
                  <a16:creationId xmlns:a16="http://schemas.microsoft.com/office/drawing/2014/main" id="{FAFE7507-8034-47E8-B531-F5725F1156C6}"/>
                </a:ext>
              </a:extLst>
            </p:cNvPr>
            <p:cNvSpPr/>
            <p:nvPr/>
          </p:nvSpPr>
          <p:spPr>
            <a:xfrm>
              <a:off x="5008421" y="4391272"/>
              <a:ext cx="1165215" cy="229958"/>
            </a:xfrm>
            <a:prstGeom prst="rect">
              <a:avLst/>
            </a:prstGeom>
          </p:spPr>
          <p:txBody>
            <a:bodyPr wrap="none">
              <a:spAutoFit/>
            </a:bodyPr>
            <a:lstStyle/>
            <a:p>
              <a:r>
                <a:rPr lang="en-GB" sz="844" b="1" spc="211">
                  <a:solidFill>
                    <a:srgbClr val="FFFFFF"/>
                  </a:solidFill>
                  <a:cs typeface="Arial"/>
                </a:rPr>
                <a:t>ACQUISITION</a:t>
              </a:r>
              <a:endParaRPr lang="en-US" sz="1125"/>
            </a:p>
          </p:txBody>
        </p:sp>
        <p:sp>
          <p:nvSpPr>
            <p:cNvPr id="13" name="Rectangle 12">
              <a:extLst>
                <a:ext uri="{FF2B5EF4-FFF2-40B4-BE49-F238E27FC236}">
                  <a16:creationId xmlns:a16="http://schemas.microsoft.com/office/drawing/2014/main" id="{E7D1AC59-D319-4796-9BF9-C00DE5821E41}"/>
                </a:ext>
              </a:extLst>
            </p:cNvPr>
            <p:cNvSpPr/>
            <p:nvPr/>
          </p:nvSpPr>
          <p:spPr>
            <a:xfrm rot="19430768">
              <a:off x="3678791" y="6431077"/>
              <a:ext cx="198429" cy="37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TextBox 13">
              <a:extLst>
                <a:ext uri="{FF2B5EF4-FFF2-40B4-BE49-F238E27FC236}">
                  <a16:creationId xmlns:a16="http://schemas.microsoft.com/office/drawing/2014/main" id="{F9941AFC-3D53-41AF-8879-7709DF4731CB}"/>
                </a:ext>
              </a:extLst>
            </p:cNvPr>
            <p:cNvSpPr txBox="1"/>
            <p:nvPr/>
          </p:nvSpPr>
          <p:spPr>
            <a:xfrm>
              <a:off x="4037812" y="4524430"/>
              <a:ext cx="242123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Customer generates barcode</a:t>
              </a:r>
            </a:p>
            <a:p>
              <a:pPr algn="ctr"/>
              <a:r>
                <a:rPr lang="en-US" sz="984" i="1" dirty="0">
                  <a:solidFill>
                    <a:schemeClr val="bg2">
                      <a:lumMod val="50000"/>
                    </a:schemeClr>
                  </a:solidFill>
                  <a:latin typeface="Arial" panose="020B0604020202020204" pitchFamily="34" charset="0"/>
                  <a:cs typeface="Arial" panose="020B0604020202020204" pitchFamily="34" charset="0"/>
                </a:rPr>
                <a:t>(Digital)</a:t>
              </a:r>
            </a:p>
          </p:txBody>
        </p:sp>
        <p:sp>
          <p:nvSpPr>
            <p:cNvPr id="15" name="TextBox 14">
              <a:extLst>
                <a:ext uri="{FF2B5EF4-FFF2-40B4-BE49-F238E27FC236}">
                  <a16:creationId xmlns:a16="http://schemas.microsoft.com/office/drawing/2014/main" id="{3053F0ED-387E-46AC-8454-3EA475C267A9}"/>
                </a:ext>
              </a:extLst>
            </p:cNvPr>
            <p:cNvSpPr txBox="1"/>
            <p:nvPr/>
          </p:nvSpPr>
          <p:spPr>
            <a:xfrm>
              <a:off x="6412401" y="4549053"/>
              <a:ext cx="1801171" cy="25225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Visits Participating Store</a:t>
              </a:r>
            </a:p>
          </p:txBody>
        </p:sp>
        <p:sp>
          <p:nvSpPr>
            <p:cNvPr id="16" name="TextBox 15">
              <a:extLst>
                <a:ext uri="{FF2B5EF4-FFF2-40B4-BE49-F238E27FC236}">
                  <a16:creationId xmlns:a16="http://schemas.microsoft.com/office/drawing/2014/main" id="{677469D7-9525-47B9-AD71-0AD19A50DA7E}"/>
                </a:ext>
              </a:extLst>
            </p:cNvPr>
            <p:cNvSpPr txBox="1"/>
            <p:nvPr/>
          </p:nvSpPr>
          <p:spPr>
            <a:xfrm>
              <a:off x="8756853" y="4547281"/>
              <a:ext cx="2015020" cy="565673"/>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Presents account funding barcode to the cashier for scanning</a:t>
              </a:r>
            </a:p>
          </p:txBody>
        </p:sp>
        <p:sp>
          <p:nvSpPr>
            <p:cNvPr id="17" name="TextBox 16">
              <a:extLst>
                <a:ext uri="{FF2B5EF4-FFF2-40B4-BE49-F238E27FC236}">
                  <a16:creationId xmlns:a16="http://schemas.microsoft.com/office/drawing/2014/main" id="{97BD78EC-DC63-4B9B-AB92-200B6ECD5B84}"/>
                </a:ext>
              </a:extLst>
            </p:cNvPr>
            <p:cNvSpPr txBox="1"/>
            <p:nvPr/>
          </p:nvSpPr>
          <p:spPr>
            <a:xfrm>
              <a:off x="3877119" y="6932876"/>
              <a:ext cx="1556918"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Hands over cash or approved tender type</a:t>
              </a:r>
            </a:p>
          </p:txBody>
        </p:sp>
        <p:sp>
          <p:nvSpPr>
            <p:cNvPr id="18" name="TextBox 17">
              <a:extLst>
                <a:ext uri="{FF2B5EF4-FFF2-40B4-BE49-F238E27FC236}">
                  <a16:creationId xmlns:a16="http://schemas.microsoft.com/office/drawing/2014/main" id="{71CBB430-C4E4-4CA1-978B-4118756C3D71}"/>
                </a:ext>
              </a:extLst>
            </p:cNvPr>
            <p:cNvSpPr txBox="1"/>
            <p:nvPr/>
          </p:nvSpPr>
          <p:spPr>
            <a:xfrm>
              <a:off x="5954375" y="6927068"/>
              <a:ext cx="138883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Cashier processes payment </a:t>
              </a:r>
            </a:p>
          </p:txBody>
        </p:sp>
        <p:sp>
          <p:nvSpPr>
            <p:cNvPr id="19" name="TextBox 18">
              <a:extLst>
                <a:ext uri="{FF2B5EF4-FFF2-40B4-BE49-F238E27FC236}">
                  <a16:creationId xmlns:a16="http://schemas.microsoft.com/office/drawing/2014/main" id="{88F43AA0-A6CD-4422-BF52-769B17C38E46}"/>
                </a:ext>
              </a:extLst>
            </p:cNvPr>
            <p:cNvSpPr txBox="1"/>
            <p:nvPr/>
          </p:nvSpPr>
          <p:spPr>
            <a:xfrm>
              <a:off x="7843926" y="6927068"/>
              <a:ext cx="115245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Customer receives receipt  </a:t>
              </a:r>
            </a:p>
          </p:txBody>
        </p:sp>
        <p:pic>
          <p:nvPicPr>
            <p:cNvPr id="20" name="Picture 19">
              <a:extLst>
                <a:ext uri="{FF2B5EF4-FFF2-40B4-BE49-F238E27FC236}">
                  <a16:creationId xmlns:a16="http://schemas.microsoft.com/office/drawing/2014/main" id="{11415404-4FF9-478A-83F4-6F412AAF14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1344" y="3640791"/>
              <a:ext cx="678944" cy="1334879"/>
            </a:xfrm>
            <a:prstGeom prst="rect">
              <a:avLst/>
            </a:prstGeom>
          </p:spPr>
        </p:pic>
        <p:pic>
          <p:nvPicPr>
            <p:cNvPr id="21" name="Picture 20">
              <a:extLst>
                <a:ext uri="{FF2B5EF4-FFF2-40B4-BE49-F238E27FC236}">
                  <a16:creationId xmlns:a16="http://schemas.microsoft.com/office/drawing/2014/main" id="{A8D64DCD-07E1-4EC4-8E43-69BA853D84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8232" y="3754052"/>
              <a:ext cx="593091" cy="840514"/>
            </a:xfrm>
            <a:prstGeom prst="rect">
              <a:avLst/>
            </a:prstGeom>
          </p:spPr>
        </p:pic>
        <p:pic>
          <p:nvPicPr>
            <p:cNvPr id="22" name="Picture 21">
              <a:extLst>
                <a:ext uri="{FF2B5EF4-FFF2-40B4-BE49-F238E27FC236}">
                  <a16:creationId xmlns:a16="http://schemas.microsoft.com/office/drawing/2014/main" id="{043505A9-EAAD-4638-B52C-72FF0DCC2A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02954" y="3773938"/>
              <a:ext cx="987946" cy="715241"/>
            </a:xfrm>
            <a:prstGeom prst="rect">
              <a:avLst/>
            </a:prstGeom>
          </p:spPr>
        </p:pic>
        <p:pic>
          <p:nvPicPr>
            <p:cNvPr id="23" name="Picture 22">
              <a:extLst>
                <a:ext uri="{FF2B5EF4-FFF2-40B4-BE49-F238E27FC236}">
                  <a16:creationId xmlns:a16="http://schemas.microsoft.com/office/drawing/2014/main" id="{823BE926-1010-4A3D-8282-EC199E538E7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48430" y="6002450"/>
              <a:ext cx="793140" cy="863954"/>
            </a:xfrm>
            <a:prstGeom prst="rect">
              <a:avLst/>
            </a:prstGeom>
          </p:spPr>
        </p:pic>
        <p:pic>
          <p:nvPicPr>
            <p:cNvPr id="24" name="Picture 23">
              <a:extLst>
                <a:ext uri="{FF2B5EF4-FFF2-40B4-BE49-F238E27FC236}">
                  <a16:creationId xmlns:a16="http://schemas.microsoft.com/office/drawing/2014/main" id="{C7EC389C-E4BA-409C-A60A-B6FB30C706B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00455" y="6014345"/>
              <a:ext cx="1008819" cy="828546"/>
            </a:xfrm>
            <a:prstGeom prst="rect">
              <a:avLst/>
            </a:prstGeom>
          </p:spPr>
        </p:pic>
        <p:pic>
          <p:nvPicPr>
            <p:cNvPr id="25" name="Picture 24">
              <a:extLst>
                <a:ext uri="{FF2B5EF4-FFF2-40B4-BE49-F238E27FC236}">
                  <a16:creationId xmlns:a16="http://schemas.microsoft.com/office/drawing/2014/main" id="{BBA532F2-9BCB-4A84-8806-8AA4B4B7B97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155782" y="5973436"/>
              <a:ext cx="593241" cy="921981"/>
            </a:xfrm>
            <a:prstGeom prst="rect">
              <a:avLst/>
            </a:prstGeom>
          </p:spPr>
        </p:pic>
        <p:pic>
          <p:nvPicPr>
            <p:cNvPr id="26" name="Picture 25">
              <a:extLst>
                <a:ext uri="{FF2B5EF4-FFF2-40B4-BE49-F238E27FC236}">
                  <a16:creationId xmlns:a16="http://schemas.microsoft.com/office/drawing/2014/main" id="{40943352-BA7E-4B8C-A307-03D70AC0A20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19369" y="3647409"/>
              <a:ext cx="1829788" cy="927688"/>
            </a:xfrm>
            <a:prstGeom prst="rect">
              <a:avLst/>
            </a:prstGeom>
          </p:spPr>
        </p:pic>
        <p:pic>
          <p:nvPicPr>
            <p:cNvPr id="27" name="Picture 26">
              <a:extLst>
                <a:ext uri="{FF2B5EF4-FFF2-40B4-BE49-F238E27FC236}">
                  <a16:creationId xmlns:a16="http://schemas.microsoft.com/office/drawing/2014/main" id="{A330A5F6-956D-4159-AEFD-80BD753BF2F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041231" y="3973587"/>
              <a:ext cx="653993" cy="361161"/>
            </a:xfrm>
            <a:prstGeom prst="rect">
              <a:avLst/>
            </a:prstGeom>
          </p:spPr>
        </p:pic>
        <p:pic>
          <p:nvPicPr>
            <p:cNvPr id="28" name="Picture 27">
              <a:extLst>
                <a:ext uri="{FF2B5EF4-FFF2-40B4-BE49-F238E27FC236}">
                  <a16:creationId xmlns:a16="http://schemas.microsoft.com/office/drawing/2014/main" id="{403A0A8A-4566-4F7F-ADD1-F4AE40306F08}"/>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383820" y="6253868"/>
              <a:ext cx="653993" cy="361161"/>
            </a:xfrm>
            <a:prstGeom prst="rect">
              <a:avLst/>
            </a:prstGeom>
          </p:spPr>
        </p:pic>
        <p:pic>
          <p:nvPicPr>
            <p:cNvPr id="29" name="Picture 28">
              <a:extLst>
                <a:ext uri="{FF2B5EF4-FFF2-40B4-BE49-F238E27FC236}">
                  <a16:creationId xmlns:a16="http://schemas.microsoft.com/office/drawing/2014/main" id="{0BEE3CB3-D722-4201-B920-6EE34522CD0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33379" y="6251983"/>
              <a:ext cx="653993" cy="361161"/>
            </a:xfrm>
            <a:prstGeom prst="rect">
              <a:avLst/>
            </a:prstGeom>
          </p:spPr>
        </p:pic>
        <p:pic>
          <p:nvPicPr>
            <p:cNvPr id="30" name="Picture 29">
              <a:extLst>
                <a:ext uri="{FF2B5EF4-FFF2-40B4-BE49-F238E27FC236}">
                  <a16:creationId xmlns:a16="http://schemas.microsoft.com/office/drawing/2014/main" id="{CA84307F-0DF4-456E-9F60-F3E02E3BFF3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289896" y="6247364"/>
              <a:ext cx="653993" cy="361161"/>
            </a:xfrm>
            <a:prstGeom prst="rect">
              <a:avLst/>
            </a:prstGeom>
          </p:spPr>
        </p:pic>
        <p:pic>
          <p:nvPicPr>
            <p:cNvPr id="31" name="Picture 30">
              <a:extLst>
                <a:ext uri="{FF2B5EF4-FFF2-40B4-BE49-F238E27FC236}">
                  <a16:creationId xmlns:a16="http://schemas.microsoft.com/office/drawing/2014/main" id="{AFA37BA3-040E-4664-BCEA-68894B83720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754600" y="6253868"/>
              <a:ext cx="653993" cy="361161"/>
            </a:xfrm>
            <a:prstGeom prst="rect">
              <a:avLst/>
            </a:prstGeom>
          </p:spPr>
        </p:pic>
        <p:sp>
          <p:nvSpPr>
            <p:cNvPr id="32" name="TextBox 31">
              <a:extLst>
                <a:ext uri="{FF2B5EF4-FFF2-40B4-BE49-F238E27FC236}">
                  <a16:creationId xmlns:a16="http://schemas.microsoft.com/office/drawing/2014/main" id="{BCF20AE5-A88B-45C6-A0F5-62CD0C6ADDFE}"/>
                </a:ext>
              </a:extLst>
            </p:cNvPr>
            <p:cNvSpPr txBox="1"/>
            <p:nvPr/>
          </p:nvSpPr>
          <p:spPr>
            <a:xfrm>
              <a:off x="9226862" y="6932876"/>
              <a:ext cx="1447262"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Account is credited immediately</a:t>
              </a:r>
            </a:p>
          </p:txBody>
        </p:sp>
        <p:pic>
          <p:nvPicPr>
            <p:cNvPr id="33" name="Picture 32">
              <a:extLst>
                <a:ext uri="{FF2B5EF4-FFF2-40B4-BE49-F238E27FC236}">
                  <a16:creationId xmlns:a16="http://schemas.microsoft.com/office/drawing/2014/main" id="{E3356B9C-6E59-45C1-A010-487374118DBC}"/>
                </a:ext>
              </a:extLst>
            </p:cNvPr>
            <p:cNvPicPr>
              <a:picLocks noChangeAspect="1"/>
            </p:cNvPicPr>
            <p:nvPr/>
          </p:nvPicPr>
          <p:blipFill>
            <a:blip r:embed="rId1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500744" y="5928675"/>
              <a:ext cx="899498" cy="915559"/>
            </a:xfrm>
            <a:prstGeom prst="rect">
              <a:avLst/>
            </a:prstGeom>
          </p:spPr>
        </p:pic>
        <p:pic>
          <p:nvPicPr>
            <p:cNvPr id="39" name="Picture 38">
              <a:extLst>
                <a:ext uri="{FF2B5EF4-FFF2-40B4-BE49-F238E27FC236}">
                  <a16:creationId xmlns:a16="http://schemas.microsoft.com/office/drawing/2014/main" id="{9977B894-D55E-4D66-B9A3-E3F587FE238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965376" y="3957611"/>
              <a:ext cx="653993" cy="361161"/>
            </a:xfrm>
            <a:prstGeom prst="rect">
              <a:avLst/>
            </a:prstGeom>
          </p:spPr>
        </p:pic>
      </p:grpSp>
      <p:sp>
        <p:nvSpPr>
          <p:cNvPr id="3" name="TextBox 2">
            <a:extLst>
              <a:ext uri="{FF2B5EF4-FFF2-40B4-BE49-F238E27FC236}">
                <a16:creationId xmlns:a16="http://schemas.microsoft.com/office/drawing/2014/main" id="{684D6744-461B-4564-8CD6-A4165C6B4E1B}"/>
              </a:ext>
            </a:extLst>
          </p:cNvPr>
          <p:cNvSpPr txBox="1"/>
          <p:nvPr/>
        </p:nvSpPr>
        <p:spPr>
          <a:xfrm>
            <a:off x="7682409" y="6250326"/>
            <a:ext cx="3847964" cy="465927"/>
          </a:xfrm>
          <a:prstGeom prst="rect">
            <a:avLst/>
          </a:prstGeom>
          <a:solidFill>
            <a:schemeClr val="bg1"/>
          </a:solidFill>
        </p:spPr>
        <p:txBody>
          <a:bodyPr wrap="square" lIns="64292" tIns="32146" rIns="64292" bIns="32146" rtlCol="0" anchor="t">
            <a:spAutoFit/>
          </a:bodyPr>
          <a:lstStyle/>
          <a:p>
            <a:pPr algn="ctr"/>
            <a:endParaRPr lang="en-US" sz="600" dirty="0"/>
          </a:p>
          <a:p>
            <a:pPr algn="ctr"/>
            <a:r>
              <a:rPr lang="en-US" sz="1406" dirty="0"/>
              <a:t>New retail locations - </a:t>
            </a:r>
            <a:r>
              <a:rPr lang="en-US" sz="1406" b="1" dirty="0">
                <a:solidFill>
                  <a:srgbClr val="C00000"/>
                </a:solidFill>
              </a:rPr>
              <a:t>363% increase</a:t>
            </a:r>
          </a:p>
          <a:p>
            <a:pPr algn="ctr"/>
            <a:endParaRPr lang="en-US" sz="600" i="1" dirty="0"/>
          </a:p>
        </p:txBody>
      </p:sp>
    </p:spTree>
    <p:extLst>
      <p:ext uri="{BB962C8B-B14F-4D97-AF65-F5344CB8AC3E}">
        <p14:creationId xmlns:p14="http://schemas.microsoft.com/office/powerpoint/2010/main" val="827071816"/>
      </p:ext>
    </p:extLst>
  </p:cSld>
  <p:clrMapOvr>
    <a:masterClrMapping/>
  </p:clrMapOvr>
</p:sld>
</file>

<file path=ppt/theme/theme1.xml><?xml version="1.0" encoding="utf-8"?>
<a:theme xmlns:a="http://schemas.openxmlformats.org/drawingml/2006/main" name="Office Theme">
  <a:themeElements>
    <a:clrScheme name="COTA colors">
      <a:dk1>
        <a:srgbClr val="000000"/>
      </a:dk1>
      <a:lt1>
        <a:srgbClr val="FFFFFF"/>
      </a:lt1>
      <a:dk2>
        <a:srgbClr val="44546A"/>
      </a:dk2>
      <a:lt2>
        <a:srgbClr val="E7E6E6"/>
      </a:lt2>
      <a:accent1>
        <a:srgbClr val="011F5C"/>
      </a:accent1>
      <a:accent2>
        <a:srgbClr val="3D97B4"/>
      </a:accent2>
      <a:accent3>
        <a:srgbClr val="B2272D"/>
      </a:accent3>
      <a:accent4>
        <a:srgbClr val="716158"/>
      </a:accent4>
      <a:accent5>
        <a:srgbClr val="AFA197"/>
      </a:accent5>
      <a:accent6>
        <a:srgbClr val="FED0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2957B1AC4300449D7E13A219B565D0" ma:contentTypeVersion="0" ma:contentTypeDescription="Create a new document." ma:contentTypeScope="" ma:versionID="e441a3d25ea4573eb505f22d76d35069">
  <xsd:schema xmlns:xsd="http://www.w3.org/2001/XMLSchema" xmlns:xs="http://www.w3.org/2001/XMLSchema" xmlns:p="http://schemas.microsoft.com/office/2006/metadata/properties" xmlns:ns2="3b17a1e5-91a0-43fd-ba92-b2fc76a17f32" targetNamespace="http://schemas.microsoft.com/office/2006/metadata/properties" ma:root="true" ma:fieldsID="8658e2c5f894e3d8c5ba00f2180fc33e" ns2:_="">
    <xsd:import namespace="3b17a1e5-91a0-43fd-ba92-b2fc76a17f3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7a1e5-91a0-43fd-ba92-b2fc76a17f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b17a1e5-91a0-43fd-ba92-b2fc76a17f32">TCQ4VYEDST75-748212775-55</_dlc_DocId>
    <_dlc_DocIdUrl xmlns="3b17a1e5-91a0-43fd-ba92-b2fc76a17f32">
      <Url>http://intranet.cota.int/_layouts/15/DocIdRedir.aspx?ID=TCQ4VYEDST75-748212775-55</Url>
      <Description>TCQ4VYEDST75-748212775-55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2B9659-CFB1-4055-8F64-C6075E7C454F}">
  <ds:schemaRefs>
    <ds:schemaRef ds:uri="http://schemas.microsoft.com/sharepoint/v3/contenttype/forms"/>
  </ds:schemaRefs>
</ds:datastoreItem>
</file>

<file path=customXml/itemProps2.xml><?xml version="1.0" encoding="utf-8"?>
<ds:datastoreItem xmlns:ds="http://schemas.openxmlformats.org/officeDocument/2006/customXml" ds:itemID="{04E66DD4-E5BD-45FA-97C8-554FAD213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7a1e5-91a0-43fd-ba92-b2fc76a17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75022D-483D-433B-84C4-A2AB830FDE0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b17a1e5-91a0-43fd-ba92-b2fc76a17f32"/>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D0808F9D-73CD-4EF5-B96E-54D266089F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5773</TotalTime>
  <Words>1002</Words>
  <Application>Microsoft Office PowerPoint</Application>
  <PresentationFormat>Widescreen</PresentationFormat>
  <Paragraphs>174</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 Black</vt:lpstr>
      <vt:lpstr>Avenir</vt:lpstr>
      <vt:lpstr>Calibri</vt:lpstr>
      <vt:lpstr>Georgia</vt:lpstr>
      <vt:lpstr>Gill Sans</vt:lpstr>
      <vt:lpstr>Glober SemiBold</vt:lpstr>
      <vt:lpstr>Mercury SSm A</vt:lpstr>
      <vt:lpstr>Roboto</vt:lpstr>
      <vt:lpstr>Office Theme</vt:lpstr>
      <vt:lpstr>1_Office Theme</vt:lpstr>
      <vt:lpstr>Fare Management System Upgrade &amp; Fare Changes under Consideration</vt:lpstr>
      <vt:lpstr>Agenda</vt:lpstr>
      <vt:lpstr>PowerPoint Presentation</vt:lpstr>
      <vt:lpstr>PowerPoint Presentation</vt:lpstr>
      <vt:lpstr>Fare Management At A Glance </vt:lpstr>
      <vt:lpstr>Account-Based Ticketing</vt:lpstr>
      <vt:lpstr>Customer Experience</vt:lpstr>
      <vt:lpstr>Fare Capping</vt:lpstr>
      <vt:lpstr>Retail Network</vt:lpstr>
      <vt:lpstr>PowerPoint Presentation</vt:lpstr>
      <vt:lpstr>Fare Changes under Consideration </vt:lpstr>
      <vt:lpstr>2-Hour Passes</vt:lpstr>
      <vt:lpstr>Flat Fare</vt:lpstr>
      <vt:lpstr>Fare Capping</vt:lpstr>
      <vt:lpstr>Fare Capping</vt:lpstr>
      <vt:lpstr>Other Changes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Paige-Sack, Elspeth</dc:creator>
  <cp:lastModifiedBy>Pullin, Jeff D.</cp:lastModifiedBy>
  <cp:revision>345</cp:revision>
  <cp:lastPrinted>2021-05-04T15:08:14Z</cp:lastPrinted>
  <dcterms:created xsi:type="dcterms:W3CDTF">2020-07-07T15:40:03Z</dcterms:created>
  <dcterms:modified xsi:type="dcterms:W3CDTF">2021-07-27T19:17:13Z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0x010100182957B1AC4300449D7E13A219B565D0</vt:lpwstr>
  </property>
  <property fmtid="{D5CDD505-2E9C-101B-9397-08002B2CF9AE}" pid="3" name="_dlc_DocIdItemGuid">
    <vt:lpwstr>acd6cb4b-985e-4a30-a153-27722ba18a7d</vt:lpwstr>
  </property>
</Properties>
</file>