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4C3_8925759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1290" r:id="rId5"/>
    <p:sldId id="1204" r:id="rId6"/>
    <p:sldId id="1176" r:id="rId7"/>
    <p:sldId id="1240" r:id="rId8"/>
    <p:sldId id="1242" r:id="rId9"/>
    <p:sldId id="1241" r:id="rId10"/>
    <p:sldId id="1274" r:id="rId11"/>
    <p:sldId id="1275" r:id="rId12"/>
    <p:sldId id="1276" r:id="rId13"/>
    <p:sldId id="1278" r:id="rId14"/>
    <p:sldId id="1279" r:id="rId15"/>
    <p:sldId id="1287" r:id="rId16"/>
    <p:sldId id="1285" r:id="rId17"/>
    <p:sldId id="1213" r:id="rId18"/>
    <p:sldId id="1277" r:id="rId19"/>
    <p:sldId id="1225" r:id="rId20"/>
    <p:sldId id="1227" r:id="rId21"/>
    <p:sldId id="1219" r:id="rId22"/>
    <p:sldId id="1254" r:id="rId23"/>
    <p:sldId id="1265" r:id="rId24"/>
    <p:sldId id="1284" r:id="rId25"/>
    <p:sldId id="1283" r:id="rId26"/>
    <p:sldId id="1263" r:id="rId27"/>
    <p:sldId id="1268" r:id="rId28"/>
    <p:sldId id="1256" r:id="rId29"/>
    <p:sldId id="1236" r:id="rId30"/>
    <p:sldId id="1238" r:id="rId31"/>
    <p:sldId id="1228" r:id="rId32"/>
    <p:sldId id="1261" r:id="rId33"/>
    <p:sldId id="1288" r:id="rId34"/>
    <p:sldId id="1220" r:id="rId35"/>
    <p:sldId id="1223" r:id="rId36"/>
    <p:sldId id="1221" r:id="rId37"/>
    <p:sldId id="122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FB775A-18E3-DF48-88E6-5017BA429F8F}">
          <p14:sldIdLst>
            <p14:sldId id="1290"/>
            <p14:sldId id="1204"/>
            <p14:sldId id="1176"/>
            <p14:sldId id="1240"/>
            <p14:sldId id="1242"/>
            <p14:sldId id="1241"/>
            <p14:sldId id="1274"/>
            <p14:sldId id="1275"/>
            <p14:sldId id="1276"/>
            <p14:sldId id="1278"/>
            <p14:sldId id="1279"/>
            <p14:sldId id="1287"/>
            <p14:sldId id="1285"/>
            <p14:sldId id="1213"/>
            <p14:sldId id="1277"/>
            <p14:sldId id="1225"/>
            <p14:sldId id="1227"/>
            <p14:sldId id="1219"/>
            <p14:sldId id="1254"/>
            <p14:sldId id="1265"/>
            <p14:sldId id="1284"/>
            <p14:sldId id="1283"/>
            <p14:sldId id="1263"/>
            <p14:sldId id="1268"/>
            <p14:sldId id="1256"/>
            <p14:sldId id="1236"/>
            <p14:sldId id="1238"/>
            <p14:sldId id="1228"/>
            <p14:sldId id="1261"/>
            <p14:sldId id="1288"/>
            <p14:sldId id="1220"/>
            <p14:sldId id="1223"/>
            <p14:sldId id="1221"/>
            <p14:sldId id="122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5E8556-DF57-48F2-30B5-FC90F36A5000}" name="Doza, Elliott C" initials="DC" userId="S::dozaec@cota.com::15a25ed3-da97-4b84-b794-80a089675f8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Walters" initials="RW" lastIdx="43" clrIdx="0">
    <p:extLst>
      <p:ext uri="{19B8F6BF-5375-455C-9EA6-DF929625EA0E}">
        <p15:presenceInfo xmlns:p15="http://schemas.microsoft.com/office/powerpoint/2012/main" userId="S::rebecca.walters@huntermarketing.us::63e32935-6e39-4d86-8d2a-a16a99858d29" providerId="AD"/>
      </p:ext>
    </p:extLst>
  </p:cmAuthor>
  <p:cmAuthor id="2" name="Boyd, Amber E." initials="BAE" lastIdx="20" clrIdx="1">
    <p:extLst>
      <p:ext uri="{19B8F6BF-5375-455C-9EA6-DF929625EA0E}">
        <p15:presenceInfo xmlns:p15="http://schemas.microsoft.com/office/powerpoint/2012/main" userId="Boyd, Amber E." providerId="None"/>
      </p:ext>
    </p:extLst>
  </p:cmAuthor>
  <p:cmAuthor id="3" name="Boyd, Amber E." initials="BE" lastIdx="1" clrIdx="2">
    <p:extLst>
      <p:ext uri="{19B8F6BF-5375-455C-9EA6-DF929625EA0E}">
        <p15:presenceInfo xmlns:p15="http://schemas.microsoft.com/office/powerpoint/2012/main" userId="S::boydae@cota.com::f53f6b08-bf3e-41a8-b430-bd021b983aae" providerId="AD"/>
      </p:ext>
    </p:extLst>
  </p:cmAuthor>
  <p:cmAuthor id="4" name="Doza, Elliott C" initials="DC" lastIdx="4" clrIdx="3">
    <p:extLst>
      <p:ext uri="{19B8F6BF-5375-455C-9EA6-DF929625EA0E}">
        <p15:presenceInfo xmlns:p15="http://schemas.microsoft.com/office/powerpoint/2012/main" userId="S::dozaec@cota.com::15a25ed3-da97-4b84-b794-80a089675f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97B4"/>
    <a:srgbClr val="FFFFFF"/>
    <a:srgbClr val="B2292E"/>
    <a:srgbClr val="00794D"/>
    <a:srgbClr val="F6F2EF"/>
    <a:srgbClr val="E3336E"/>
    <a:srgbClr val="76BFD3"/>
    <a:srgbClr val="E4B7E4"/>
    <a:srgbClr val="BFBFC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45862-6B0E-FBB9-DC3C-3B5385BC848C}" v="43" dt="2022-06-08T16:04:35.509"/>
    <p1510:client id="{529BF273-D4CA-880B-8A2D-815CCADB736B}" v="3" dt="2022-06-03T12:52:26.897"/>
    <p1510:client id="{AAD38847-0F1D-4782-9997-2B9D28E98C06}" v="5" dt="2022-06-02T12:56:10.402"/>
    <p1510:client id="{C0D0D314-E784-D29B-8E15-D6FFCF0EEA7A}" v="151" dt="2022-06-07T15:50:12.395"/>
    <p1510:client id="{C1973C39-2769-B67F-599E-838015690ED4}" v="44" dt="2022-06-03T13:39:50.060"/>
    <p1510:client id="{C999D675-5B7F-DBB8-623C-357DDFC1BB41}" v="34" dt="2022-06-02T13:45:37.884"/>
    <p1510:client id="{EBFC40A8-8149-04FA-A74B-383EFD8209A9}" v="73" dt="2022-06-02T12:54:00.419"/>
    <p1510:client id="{FCEF5262-FEA4-D3A0-8695-484952F3BA69}" v="3" dt="2022-06-01T21:02:20.112"/>
  </p1510:revLst>
</p1510:revInfo>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omments/modernComment_4C3_8925759E.xml><?xml version="1.0" encoding="utf-8"?>
<p188:cmLst xmlns:a="http://schemas.openxmlformats.org/drawingml/2006/main" xmlns:r="http://schemas.openxmlformats.org/officeDocument/2006/relationships" xmlns:p188="http://schemas.microsoft.com/office/powerpoint/2018/8/main">
  <p188:cm id="{5C15A583-019E-4CE1-A794-74013A81E16F}" authorId="{AC5E8556-DF57-48F2-30B5-FC90F36A5000}" status="resolved" created="2022-06-03T12:52:04.616" complete="100000">
    <ac:txMkLst xmlns:ac="http://schemas.microsoft.com/office/drawing/2013/main/command">
      <pc:docMk xmlns:pc="http://schemas.microsoft.com/office/powerpoint/2013/main/command"/>
      <pc:sldMk xmlns:pc="http://schemas.microsoft.com/office/powerpoint/2013/main/command" cId="2300933534" sldId="1219"/>
      <ac:graphicFrameMk id="8" creationId="{FFEE33BC-02E9-49A2-899E-6537D75FDAA4}"/>
      <ac:tblMk/>
      <ac:tcMk rowId="175884564" colId="3075969240"/>
      <ac:txMk cp="10">
        <ac:context len="11" hash="2143646320"/>
      </ac:txMk>
    </ac:txMkLst>
    <p188:pos x="4509369" y="4624191"/>
    <p188:txBody>
      <a:bodyPr/>
      <a:lstStyle/>
      <a:p>
        <a:r>
          <a:rPr lang="en-US"/>
          <a:t>Change the description of Rush Hour to "No Change"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EFB17-135D-EA48-A069-06EB291EB199}"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28C8D-6E3F-DA4A-909E-CDBBA8478039}" type="slidenum">
              <a:rPr lang="en-US" smtClean="0"/>
              <a:t>‹#›</a:t>
            </a:fld>
            <a:endParaRPr lang="en-US"/>
          </a:p>
        </p:txBody>
      </p:sp>
    </p:spTree>
    <p:extLst>
      <p:ext uri="{BB962C8B-B14F-4D97-AF65-F5344CB8AC3E}">
        <p14:creationId xmlns:p14="http://schemas.microsoft.com/office/powerpoint/2010/main" val="93993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16</a:t>
            </a:fld>
            <a:endParaRPr lang="en-US"/>
          </a:p>
        </p:txBody>
      </p:sp>
    </p:spTree>
    <p:extLst>
      <p:ext uri="{BB962C8B-B14F-4D97-AF65-F5344CB8AC3E}">
        <p14:creationId xmlns:p14="http://schemas.microsoft.com/office/powerpoint/2010/main" val="115707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Methodology -Recommendations</a:t>
            </a:r>
            <a:r>
              <a:rPr lang="en-US" baseline="0"/>
              <a:t> were made after reviewing trips on each line….removing singular trip will not have enough impact on reducing the amount operators needed </a:t>
            </a:r>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19</a:t>
            </a:fld>
            <a:endParaRPr lang="en-US"/>
          </a:p>
        </p:txBody>
      </p:sp>
    </p:spTree>
    <p:extLst>
      <p:ext uri="{BB962C8B-B14F-4D97-AF65-F5344CB8AC3E}">
        <p14:creationId xmlns:p14="http://schemas.microsoft.com/office/powerpoint/2010/main" val="218876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Customers impacted by this change are encouraged to use COTA//Plus South Side zone.</a:t>
            </a:r>
          </a:p>
        </p:txBody>
      </p:sp>
      <p:sp>
        <p:nvSpPr>
          <p:cNvPr id="4" name="Slide Number Placeholder 3"/>
          <p:cNvSpPr>
            <a:spLocks noGrp="1"/>
          </p:cNvSpPr>
          <p:nvPr>
            <p:ph type="sldNum" sz="quarter" idx="5"/>
          </p:nvPr>
        </p:nvSpPr>
        <p:spPr/>
        <p:txBody>
          <a:bodyPr/>
          <a:lstStyle/>
          <a:p>
            <a:fld id="{57028C8D-6E3F-DA4A-909E-CDBBA8478039}" type="slidenum">
              <a:rPr lang="en-US" smtClean="0"/>
              <a:t>21</a:t>
            </a:fld>
            <a:endParaRPr lang="en-US"/>
          </a:p>
        </p:txBody>
      </p:sp>
    </p:spTree>
    <p:extLst>
      <p:ext uri="{BB962C8B-B14F-4D97-AF65-F5344CB8AC3E}">
        <p14:creationId xmlns:p14="http://schemas.microsoft.com/office/powerpoint/2010/main" val="307981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Less than a .25-mile walk between Line 2 stops on Main and Line 11 stops on Bryden (.25 mile walk = 4 minutes). Passengers with mobility limitations are encouraged to consider COTA's Mainstream &amp; Mainstream On-Demand service.</a:t>
            </a:r>
          </a:p>
        </p:txBody>
      </p:sp>
      <p:sp>
        <p:nvSpPr>
          <p:cNvPr id="4" name="Slide Number Placeholder 3"/>
          <p:cNvSpPr>
            <a:spLocks noGrp="1"/>
          </p:cNvSpPr>
          <p:nvPr>
            <p:ph type="sldNum" sz="quarter" idx="5"/>
          </p:nvPr>
        </p:nvSpPr>
        <p:spPr/>
        <p:txBody>
          <a:bodyPr/>
          <a:lstStyle/>
          <a:p>
            <a:fld id="{57028C8D-6E3F-DA4A-909E-CDBBA8478039}" type="slidenum">
              <a:rPr lang="en-US" smtClean="0"/>
              <a:t>23</a:t>
            </a:fld>
            <a:endParaRPr lang="en-US"/>
          </a:p>
        </p:txBody>
      </p:sp>
    </p:spTree>
    <p:extLst>
      <p:ext uri="{BB962C8B-B14F-4D97-AF65-F5344CB8AC3E}">
        <p14:creationId xmlns:p14="http://schemas.microsoft.com/office/powerpoint/2010/main" val="428668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a:t>
            </a:r>
            <a:r>
              <a:rPr lang="en-US" baseline="0"/>
              <a:t> talk about if asked..</a:t>
            </a:r>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29</a:t>
            </a:fld>
            <a:endParaRPr lang="en-US"/>
          </a:p>
        </p:txBody>
      </p:sp>
    </p:spTree>
    <p:extLst>
      <p:ext uri="{BB962C8B-B14F-4D97-AF65-F5344CB8AC3E}">
        <p14:creationId xmlns:p14="http://schemas.microsoft.com/office/powerpoint/2010/main" val="312426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buFont typeface="Arial"/>
              <a:buChar char="•"/>
            </a:pPr>
            <a:r>
              <a:rPr lang="en-US" b="1"/>
              <a:t>March 1 – September 1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7028C8D-6E3F-DA4A-909E-CDBBA8478039}" type="slidenum">
              <a:rPr lang="en-US" smtClean="0"/>
              <a:t>33</a:t>
            </a:fld>
            <a:endParaRPr lang="en-US"/>
          </a:p>
        </p:txBody>
      </p:sp>
    </p:spTree>
    <p:extLst>
      <p:ext uri="{BB962C8B-B14F-4D97-AF65-F5344CB8AC3E}">
        <p14:creationId xmlns:p14="http://schemas.microsoft.com/office/powerpoint/2010/main" val="337850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Center" preserve="1" userDrawn="1">
  <p:cSld name="Cover Slide">
    <p:spTree>
      <p:nvGrpSpPr>
        <p:cNvPr id="1" name="Shape 66"/>
        <p:cNvGrpSpPr/>
        <p:nvPr/>
      </p:nvGrpSpPr>
      <p:grpSpPr>
        <a:xfrm>
          <a:off x="0" y="0"/>
          <a:ext cx="0" cy="0"/>
          <a:chOff x="0" y="0"/>
          <a:chExt cx="0" cy="0"/>
        </a:xfrm>
      </p:grpSpPr>
      <p:sp>
        <p:nvSpPr>
          <p:cNvPr id="67" name="Google Shape;67;p10"/>
          <p:cNvSpPr/>
          <p:nvPr userDrawn="1"/>
        </p:nvSpPr>
        <p:spPr>
          <a:xfrm>
            <a:off x="-32658" y="0"/>
            <a:ext cx="12224658"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21" name="Text Placeholder 20">
            <a:extLst>
              <a:ext uri="{FF2B5EF4-FFF2-40B4-BE49-F238E27FC236}">
                <a16:creationId xmlns:a16="http://schemas.microsoft.com/office/drawing/2014/main" id="{D767DF42-CFA5-A74F-B5D5-1EB751B32E62}"/>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9355667" y="6386077"/>
            <a:ext cx="2631352" cy="474133"/>
          </a:xfrm>
          <a:prstGeom prst="rect">
            <a:avLst/>
          </a:prstGeom>
        </p:spPr>
        <p:txBody>
          <a:bodyPr/>
          <a:lstStyle>
            <a:lvl1pPr algn="r">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MONTH 00, 2022</a:t>
            </a:r>
          </a:p>
        </p:txBody>
      </p:sp>
      <p:sp>
        <p:nvSpPr>
          <p:cNvPr id="11" name="Text Placeholder 3">
            <a:extLst>
              <a:ext uri="{FF2B5EF4-FFF2-40B4-BE49-F238E27FC236}">
                <a16:creationId xmlns:a16="http://schemas.microsoft.com/office/drawing/2014/main" id="{CDAF6618-9B80-704D-B2D9-D17CAA731E72}"/>
              </a:ext>
            </a:extLst>
          </p:cNvPr>
          <p:cNvSpPr>
            <a:spLocks noGrp="1"/>
          </p:cNvSpPr>
          <p:nvPr>
            <p:ph type="body" sz="quarter" idx="14" hasCustomPrompt="1"/>
          </p:nvPr>
        </p:nvSpPr>
        <p:spPr>
          <a:xfrm rot="16200000">
            <a:off x="-1476945" y="2708642"/>
            <a:ext cx="3362709" cy="474133"/>
          </a:xfrm>
          <a:prstGeom prst="rect">
            <a:avLst/>
          </a:prstGeom>
          <a:ln>
            <a:solidFill>
              <a:schemeClr val="accent2"/>
            </a:solidFill>
          </a:ln>
        </p:spPr>
        <p:txBody>
          <a:bodyPr anchor="ctr"/>
          <a:lstStyle>
            <a:lvl1pPr algn="ctr">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MOVING EVERY LIFE FORWARD</a:t>
            </a:r>
          </a:p>
        </p:txBody>
      </p:sp>
      <p:sp>
        <p:nvSpPr>
          <p:cNvPr id="5" name="Rectangle 4">
            <a:extLst>
              <a:ext uri="{FF2B5EF4-FFF2-40B4-BE49-F238E27FC236}">
                <a16:creationId xmlns:a16="http://schemas.microsoft.com/office/drawing/2014/main" id="{639F6046-56F1-154D-8765-469127BC65C9}"/>
              </a:ext>
            </a:extLst>
          </p:cNvPr>
          <p:cNvSpPr/>
          <p:nvPr userDrawn="1"/>
        </p:nvSpPr>
        <p:spPr>
          <a:xfrm>
            <a:off x="0" y="1207910"/>
            <a:ext cx="474134" cy="3362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28A1BB-DC8C-3746-AEDF-5CF97AA971A8}"/>
              </a:ext>
            </a:extLst>
          </p:cNvPr>
          <p:cNvSpPr/>
          <p:nvPr userDrawn="1"/>
        </p:nvSpPr>
        <p:spPr>
          <a:xfrm>
            <a:off x="6629400" y="160020"/>
            <a:ext cx="5203737" cy="59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D466302-AD79-4943-85BA-8C1DFE74355D}"/>
              </a:ext>
            </a:extLst>
          </p:cNvPr>
          <p:cNvGrpSpPr/>
          <p:nvPr userDrawn="1"/>
        </p:nvGrpSpPr>
        <p:grpSpPr>
          <a:xfrm>
            <a:off x="6602635" y="160020"/>
            <a:ext cx="10511803" cy="6088696"/>
            <a:chOff x="6602635" y="160020"/>
            <a:chExt cx="10511803" cy="6088696"/>
          </a:xfrm>
        </p:grpSpPr>
        <p:pic>
          <p:nvPicPr>
            <p:cNvPr id="14" name="Picture 13">
              <a:extLst>
                <a:ext uri="{FF2B5EF4-FFF2-40B4-BE49-F238E27FC236}">
                  <a16:creationId xmlns:a16="http://schemas.microsoft.com/office/drawing/2014/main" id="{CAD85763-5E7F-E24D-A9E9-14F7A8244D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0484" r="-102004" b="3198"/>
            <a:stretch/>
          </p:blipFill>
          <p:spPr>
            <a:xfrm>
              <a:off x="6602635" y="291785"/>
              <a:ext cx="10511803" cy="5956931"/>
            </a:xfrm>
            <a:prstGeom prst="flowChartExtract">
              <a:avLst/>
            </a:prstGeom>
            <a:noFill/>
            <a:ln>
              <a:noFill/>
            </a:ln>
            <a:effectLst>
              <a:innerShdw blurRad="170838" dist="106686" dir="13500000">
                <a:prstClr val="black">
                  <a:alpha val="25000"/>
                </a:prstClr>
              </a:innerShdw>
            </a:effectLst>
          </p:spPr>
        </p:pic>
        <p:sp>
          <p:nvSpPr>
            <p:cNvPr id="19" name="Rectangle 18">
              <a:extLst>
                <a:ext uri="{FF2B5EF4-FFF2-40B4-BE49-F238E27FC236}">
                  <a16:creationId xmlns:a16="http://schemas.microsoft.com/office/drawing/2014/main" id="{02E8ADF4-833C-D942-99FE-2DC1B2D6267F}"/>
                </a:ext>
              </a:extLst>
            </p:cNvPr>
            <p:cNvSpPr/>
            <p:nvPr userDrawn="1"/>
          </p:nvSpPr>
          <p:spPr>
            <a:xfrm flipH="1">
              <a:off x="11849222" y="160020"/>
              <a:ext cx="344576" cy="6088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0">
            <a:extLst>
              <a:ext uri="{FF2B5EF4-FFF2-40B4-BE49-F238E27FC236}">
                <a16:creationId xmlns:a16="http://schemas.microsoft.com/office/drawing/2014/main" id="{9C47C311-6AB8-364F-8622-0D99BA703451}"/>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
        <p:nvSpPr>
          <p:cNvPr id="16" name="TextBox 15">
            <a:extLst>
              <a:ext uri="{FF2B5EF4-FFF2-40B4-BE49-F238E27FC236}">
                <a16:creationId xmlns:a16="http://schemas.microsoft.com/office/drawing/2014/main" id="{19934076-F77B-824F-8AC8-8CE185248EB9}"/>
              </a:ext>
            </a:extLst>
          </p:cNvPr>
          <p:cNvSpPr txBox="1"/>
          <p:nvPr userDrawn="1"/>
        </p:nvSpPr>
        <p:spPr>
          <a:xfrm>
            <a:off x="12218765" y="3270250"/>
            <a:ext cx="3060700" cy="1477328"/>
          </a:xfrm>
          <a:prstGeom prst="rect">
            <a:avLst/>
          </a:prstGeom>
          <a:solidFill>
            <a:srgbClr val="E3336E"/>
          </a:solidFill>
        </p:spPr>
        <p:txBody>
          <a:bodyPr wrap="square" rtlCol="0">
            <a:spAutoFit/>
          </a:bodyPr>
          <a:lstStyle/>
          <a:p>
            <a:pPr algn="ctr"/>
            <a:r>
              <a:rPr lang="en-US">
                <a:solidFill>
                  <a:schemeClr val="bg1"/>
                </a:solidFill>
              </a:rPr>
              <a:t>RIGHT CLICK IMAGE TO CHANGE PICTURE FROM FILE</a:t>
            </a:r>
          </a:p>
          <a:p>
            <a:pPr algn="ctr"/>
            <a:r>
              <a:rPr lang="en-US">
                <a:solidFill>
                  <a:schemeClr val="bg1"/>
                </a:solidFill>
              </a:rPr>
              <a:t>THIS PART OF IMAGE WON’T BE SEEN IN PRESENT MODE</a:t>
            </a:r>
          </a:p>
          <a:p>
            <a:pPr algn="ctr"/>
            <a:r>
              <a:rPr lang="en-US">
                <a:solidFill>
                  <a:schemeClr val="bg1"/>
                </a:solidFill>
              </a:rPr>
              <a:t>ADJUST CROP AS NEEDED</a:t>
            </a:r>
          </a:p>
        </p:txBody>
      </p:sp>
    </p:spTree>
    <p:extLst>
      <p:ext uri="{BB962C8B-B14F-4D97-AF65-F5344CB8AC3E}">
        <p14:creationId xmlns:p14="http://schemas.microsoft.com/office/powerpoint/2010/main" val="230284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Center">
  <p:cSld name="1_Title - Center">
    <p:spTree>
      <p:nvGrpSpPr>
        <p:cNvPr id="1" name="Shape 66"/>
        <p:cNvGrpSpPr/>
        <p:nvPr/>
      </p:nvGrpSpPr>
      <p:grpSpPr>
        <a:xfrm>
          <a:off x="0" y="0"/>
          <a:ext cx="0" cy="0"/>
          <a:chOff x="0" y="0"/>
          <a:chExt cx="0" cy="0"/>
        </a:xfrm>
      </p:grpSpPr>
      <p:sp>
        <p:nvSpPr>
          <p:cNvPr id="67" name="Google Shape;67;p10"/>
          <p:cNvSpPr/>
          <p:nvPr/>
        </p:nvSpPr>
        <p:spPr>
          <a:xfrm>
            <a:off x="-145071" y="-69239"/>
            <a:ext cx="12476284" cy="7042639"/>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pic>
        <p:nvPicPr>
          <p:cNvPr id="4" name="Picture 3" descr="A picture containing computer&#10;&#10;Description automatically generated">
            <a:extLst>
              <a:ext uri="{FF2B5EF4-FFF2-40B4-BE49-F238E27FC236}">
                <a16:creationId xmlns:a16="http://schemas.microsoft.com/office/drawing/2014/main" id="{24F9F5CF-DB77-7E4A-A034-E01D96C3D54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76000"/>
                    </a14:imgEffect>
                  </a14:imgLayer>
                </a14:imgProps>
              </a:ext>
              <a:ext uri="{28A0092B-C50C-407E-A947-70E740481C1C}">
                <a14:useLocalDpi xmlns:a14="http://schemas.microsoft.com/office/drawing/2010/main"/>
              </a:ext>
            </a:extLst>
          </a:blip>
          <a:srcRect/>
          <a:stretch/>
        </p:blipFill>
        <p:spPr>
          <a:xfrm>
            <a:off x="8984948" y="3857104"/>
            <a:ext cx="3367530" cy="3116295"/>
          </a:xfrm>
          <a:prstGeom prst="rect">
            <a:avLst/>
          </a:prstGeom>
        </p:spPr>
      </p:pic>
      <p:sp>
        <p:nvSpPr>
          <p:cNvPr id="68" name="Google Shape;68;p10"/>
          <p:cNvSpPr txBox="1">
            <a:spLocks noGrp="1"/>
          </p:cNvSpPr>
          <p:nvPr>
            <p:ph type="title" hasCustomPrompt="1"/>
          </p:nvPr>
        </p:nvSpPr>
        <p:spPr>
          <a:xfrm>
            <a:off x="1187182" y="1859319"/>
            <a:ext cx="6579279" cy="2380172"/>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0000"/>
              <a:buFont typeface="Avenir"/>
              <a:buNone/>
              <a:defRPr sz="5400" b="1" i="0">
                <a:solidFill>
                  <a:schemeClr val="lt1"/>
                </a:solidFill>
                <a:latin typeface="Arial" panose="020B0604020202020204" pitchFamily="34" charset="0"/>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r>
              <a:rPr lang="en-US"/>
              <a:t>Click to edit </a:t>
            </a:r>
            <a:br>
              <a:rPr lang="en-US"/>
            </a:br>
            <a:r>
              <a:rPr lang="en-US"/>
              <a:t>Master title style</a:t>
            </a:r>
            <a:endParaRPr/>
          </a:p>
        </p:txBody>
      </p:sp>
      <p:sp>
        <p:nvSpPr>
          <p:cNvPr id="6" name="Google Shape;57;p8">
            <a:extLst>
              <a:ext uri="{FF2B5EF4-FFF2-40B4-BE49-F238E27FC236}">
                <a16:creationId xmlns:a16="http://schemas.microsoft.com/office/drawing/2014/main" id="{DF99B338-E1CD-A244-9F42-1BA70F6ED26C}"/>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bg1"/>
                </a:solidFill>
                <a:latin typeface="Arial" panose="020B0604020202020204" pitchFamily="34" charset="0"/>
                <a:cs typeface="Arial" panose="020B0604020202020204" pitchFamily="34" charset="0"/>
              </a:rPr>
              <a:pPr/>
              <a:t>‹#›</a:t>
            </a:fld>
            <a:endParaRPr lang="en-US" sz="1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08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7056428" y="0"/>
            <a:ext cx="5135572" cy="6858000"/>
          </a:xfrm>
          <a:prstGeom prst="rect">
            <a:avLst/>
          </a:prstGeom>
        </p:spPr>
        <p:txBody>
          <a:bodyPr/>
          <a:lstStyle/>
          <a:p>
            <a:endParaRPr lang="en-US"/>
          </a:p>
        </p:txBody>
      </p:sp>
      <p:sp>
        <p:nvSpPr>
          <p:cNvPr id="20" name="SmartArt Placeholder 5">
            <a:extLst>
              <a:ext uri="{FF2B5EF4-FFF2-40B4-BE49-F238E27FC236}">
                <a16:creationId xmlns:a16="http://schemas.microsoft.com/office/drawing/2014/main" id="{3A9CD285-B249-F845-A866-9C67290205F0}"/>
              </a:ext>
            </a:extLst>
          </p:cNvPr>
          <p:cNvSpPr>
            <a:spLocks noGrp="1"/>
          </p:cNvSpPr>
          <p:nvPr>
            <p:ph type="dgm" sz="quarter" idx="19"/>
          </p:nvPr>
        </p:nvSpPr>
        <p:spPr>
          <a:xfrm>
            <a:off x="11792738"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10" name="Title 1"/>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892356" y="1839911"/>
            <a:ext cx="4489450" cy="1667227"/>
          </a:xfrm>
          <a:prstGeom prst="rect">
            <a:avLst/>
          </a:prstGeom>
        </p:spPr>
        <p:txBody>
          <a:bodyPr/>
          <a:lstStyle>
            <a:lvl1pPr marL="0" indent="0">
              <a:lnSpc>
                <a:spcPct val="150000"/>
              </a:lnSpc>
              <a:buNone/>
              <a:defRPr sz="1400" b="0" i="0">
                <a:solidFill>
                  <a:schemeClr val="bg1">
                    <a:lumMod val="6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892356"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6" name="SmartArt Placeholder 5">
            <a:extLst>
              <a:ext uri="{FF2B5EF4-FFF2-40B4-BE49-F238E27FC236}">
                <a16:creationId xmlns:a16="http://schemas.microsoft.com/office/drawing/2014/main" id="{E8927956-1B86-7546-B490-2A9470A9751A}"/>
              </a:ext>
            </a:extLst>
          </p:cNvPr>
          <p:cNvSpPr>
            <a:spLocks noGrp="1"/>
          </p:cNvSpPr>
          <p:nvPr>
            <p:ph type="dgm" sz="quarter" idx="17"/>
          </p:nvPr>
        </p:nvSpPr>
        <p:spPr>
          <a:xfrm>
            <a:off x="6096000"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9" name="SmartArt Placeholder 5">
            <a:extLst>
              <a:ext uri="{FF2B5EF4-FFF2-40B4-BE49-F238E27FC236}">
                <a16:creationId xmlns:a16="http://schemas.microsoft.com/office/drawing/2014/main" id="{7F30C7E7-A647-F44B-81F1-42C910924152}"/>
              </a:ext>
            </a:extLst>
          </p:cNvPr>
          <p:cNvSpPr>
            <a:spLocks noGrp="1"/>
          </p:cNvSpPr>
          <p:nvPr>
            <p:ph type="dgm" sz="quarter" idx="18"/>
          </p:nvPr>
        </p:nvSpPr>
        <p:spPr>
          <a:xfrm>
            <a:off x="60959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368956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0" y="0"/>
            <a:ext cx="5135572" cy="6858000"/>
          </a:xfrm>
          <a:prstGeom prst="rect">
            <a:avLst/>
          </a:prstGeom>
        </p:spPr>
        <p:txBody>
          <a:bodyPr/>
          <a:lstStyle/>
          <a:p>
            <a:endParaRPr lang="en-US"/>
          </a:p>
        </p:txBody>
      </p:sp>
      <p:sp>
        <p:nvSpPr>
          <p:cNvPr id="18" name="SmartArt Placeholder 5">
            <a:extLst>
              <a:ext uri="{FF2B5EF4-FFF2-40B4-BE49-F238E27FC236}">
                <a16:creationId xmlns:a16="http://schemas.microsoft.com/office/drawing/2014/main" id="{E852597A-1127-DD4B-8342-10FC1066FCE0}"/>
              </a:ext>
            </a:extLst>
          </p:cNvPr>
          <p:cNvSpPr>
            <a:spLocks noGrp="1"/>
          </p:cNvSpPr>
          <p:nvPr>
            <p:ph type="dgm" sz="quarter" idx="18"/>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0" name="Title 1"/>
          <p:cNvSpPr>
            <a:spLocks noGrp="1"/>
          </p:cNvSpPr>
          <p:nvPr>
            <p:ph type="title" hasCustomPrompt="1"/>
          </p:nvPr>
        </p:nvSpPr>
        <p:spPr>
          <a:xfrm>
            <a:off x="6608241"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6608241" y="1839911"/>
            <a:ext cx="4489450" cy="1667227"/>
          </a:xfrm>
          <a:prstGeom prst="rect">
            <a:avLst/>
          </a:prstGeom>
        </p:spPr>
        <p:txBody>
          <a:bodyPr/>
          <a:lstStyle>
            <a:lvl1pPr marL="0" indent="0">
              <a:lnSpc>
                <a:spcPct val="150000"/>
              </a:lnSpc>
              <a:buNone/>
              <a:defRPr sz="1400" b="0" i="0">
                <a:solidFill>
                  <a:schemeClr val="bg1">
                    <a:lumMod val="6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6608241"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9955726"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7" name="SmartArt Placeholder 5">
            <a:extLst>
              <a:ext uri="{FF2B5EF4-FFF2-40B4-BE49-F238E27FC236}">
                <a16:creationId xmlns:a16="http://schemas.microsoft.com/office/drawing/2014/main" id="{5A6D85FC-4A24-DC44-853E-E9EDEE8631A2}"/>
              </a:ext>
            </a:extLst>
          </p:cNvPr>
          <p:cNvSpPr>
            <a:spLocks noGrp="1"/>
          </p:cNvSpPr>
          <p:nvPr>
            <p:ph type="dgm" sz="quarter" idx="19"/>
          </p:nvPr>
        </p:nvSpPr>
        <p:spPr>
          <a:xfrm>
            <a:off x="5032"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20" name="SmartArt Placeholder 5">
            <a:extLst>
              <a:ext uri="{FF2B5EF4-FFF2-40B4-BE49-F238E27FC236}">
                <a16:creationId xmlns:a16="http://schemas.microsoft.com/office/drawing/2014/main" id="{37FDF5A8-7E6E-0146-8413-513D013B01A1}"/>
              </a:ext>
            </a:extLst>
          </p:cNvPr>
          <p:cNvSpPr>
            <a:spLocks noGrp="1"/>
          </p:cNvSpPr>
          <p:nvPr>
            <p:ph type="dgm" sz="quarter" idx="20"/>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164354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and Copy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697D0BE-C0E7-8644-AC26-D6961EAFABB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51D75DDA-D1FA-2249-8288-A24494D729D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03E60257-3AF4-0C45-A6F2-9100467CAB04}"/>
              </a:ext>
            </a:extLst>
          </p:cNvPr>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12" name="Text Placeholder 3">
            <a:extLst>
              <a:ext uri="{FF2B5EF4-FFF2-40B4-BE49-F238E27FC236}">
                <a16:creationId xmlns:a16="http://schemas.microsoft.com/office/drawing/2014/main" id="{127C39D3-301E-F547-806F-AA9106198267}"/>
              </a:ext>
            </a:extLst>
          </p:cNvPr>
          <p:cNvSpPr>
            <a:spLocks noGrp="1"/>
          </p:cNvSpPr>
          <p:nvPr>
            <p:ph type="body" sz="quarter" idx="15" hasCustomPrompt="1"/>
          </p:nvPr>
        </p:nvSpPr>
        <p:spPr>
          <a:xfrm>
            <a:off x="892356" y="1839911"/>
            <a:ext cx="4489450" cy="3998413"/>
          </a:xfrm>
          <a:prstGeom prst="rect">
            <a:avLst/>
          </a:prstGeom>
        </p:spPr>
        <p:txBody>
          <a:bodyPr/>
          <a:lstStyle>
            <a:lvl1pPr marL="0" indent="0">
              <a:lnSpc>
                <a:spcPct val="150000"/>
              </a:lnSpc>
              <a:buNone/>
              <a:defRPr sz="1400" b="0" i="0">
                <a:solidFill>
                  <a:schemeClr val="bg1">
                    <a:lumMod val="6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3" name="Text Placeholder 3">
            <a:extLst>
              <a:ext uri="{FF2B5EF4-FFF2-40B4-BE49-F238E27FC236}">
                <a16:creationId xmlns:a16="http://schemas.microsoft.com/office/drawing/2014/main" id="{19120208-B026-B04C-8F38-C9C36021E637}"/>
              </a:ext>
            </a:extLst>
          </p:cNvPr>
          <p:cNvSpPr>
            <a:spLocks noGrp="1"/>
          </p:cNvSpPr>
          <p:nvPr>
            <p:ph type="body" sz="quarter" idx="16" hasCustomPrompt="1"/>
          </p:nvPr>
        </p:nvSpPr>
        <p:spPr>
          <a:xfrm>
            <a:off x="6096000" y="1839911"/>
            <a:ext cx="4489450" cy="3998413"/>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Tree>
    <p:extLst>
      <p:ext uri="{BB962C8B-B14F-4D97-AF65-F5344CB8AC3E}">
        <p14:creationId xmlns:p14="http://schemas.microsoft.com/office/powerpoint/2010/main" val="277496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stimonial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C65A94A-53DB-DE46-BF48-6C53FD651390}"/>
              </a:ext>
            </a:extLst>
          </p:cNvPr>
          <p:cNvSpPr>
            <a:spLocks noGrp="1"/>
          </p:cNvSpPr>
          <p:nvPr>
            <p:ph type="body" sz="quarter" idx="10" hasCustomPrompt="1"/>
          </p:nvPr>
        </p:nvSpPr>
        <p:spPr>
          <a:xfrm>
            <a:off x="1401773" y="1645693"/>
            <a:ext cx="4207933"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SUBHEAD GOES HERE:</a:t>
            </a:r>
          </a:p>
        </p:txBody>
      </p:sp>
      <p:sp>
        <p:nvSpPr>
          <p:cNvPr id="4" name="Text Placeholder 3">
            <a:extLst>
              <a:ext uri="{FF2B5EF4-FFF2-40B4-BE49-F238E27FC236}">
                <a16:creationId xmlns:a16="http://schemas.microsoft.com/office/drawing/2014/main" id="{8668A7DB-DBF0-2743-88EA-3C70BB9E3C78}"/>
              </a:ext>
            </a:extLst>
          </p:cNvPr>
          <p:cNvSpPr>
            <a:spLocks noGrp="1"/>
          </p:cNvSpPr>
          <p:nvPr>
            <p:ph type="body" sz="quarter" idx="11" hasCustomPrompt="1"/>
          </p:nvPr>
        </p:nvSpPr>
        <p:spPr>
          <a:xfrm>
            <a:off x="1300175" y="2258083"/>
            <a:ext cx="9266226" cy="2771119"/>
          </a:xfrm>
          <a:prstGeom prst="rect">
            <a:avLst/>
          </a:prstGeom>
        </p:spPr>
        <p:txBody>
          <a:bodyPr/>
          <a:lstStyle>
            <a:lvl1pPr marL="0" indent="0">
              <a:buNone/>
              <a:defRPr sz="6000">
                <a:solidFill>
                  <a:schemeClr val="accent1"/>
                </a:solidFill>
                <a:latin typeface="Arial" panose="020B0604020202020204" pitchFamily="34" charset="0"/>
                <a:cs typeface="Arial" panose="020B0604020202020204" pitchFamily="34" charset="0"/>
              </a:defRPr>
            </a:lvl1pPr>
          </a:lstStyle>
          <a:p>
            <a:pPr lvl="0"/>
            <a:r>
              <a:rPr lang="en-US"/>
              <a:t>Large testimonial, statistic or impactful statement copy right goes here.</a:t>
            </a:r>
          </a:p>
        </p:txBody>
      </p:sp>
      <p:sp>
        <p:nvSpPr>
          <p:cNvPr id="9" name="Text Placeholder 3">
            <a:extLst>
              <a:ext uri="{FF2B5EF4-FFF2-40B4-BE49-F238E27FC236}">
                <a16:creationId xmlns:a16="http://schemas.microsoft.com/office/drawing/2014/main" id="{BB95A803-E73F-FE44-BC1F-16B81F601D9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D460A51E-E047-F74A-8E1E-27929CEE0BE1}"/>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216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9EABE9-E36A-3D4B-AC46-0A8C047A2CBA}"/>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3" name="Google Shape;57;p8">
            <a:extLst>
              <a:ext uri="{FF2B5EF4-FFF2-40B4-BE49-F238E27FC236}">
                <a16:creationId xmlns:a16="http://schemas.microsoft.com/office/drawing/2014/main" id="{6F145848-D6F5-5943-A283-BBD41C9DC08E}"/>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014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E5D73D1-746A-674B-9982-A60047BC4F4B}"/>
              </a:ext>
            </a:extLst>
          </p:cNvPr>
          <p:cNvSpPr>
            <a:spLocks noGrp="1"/>
          </p:cNvSpPr>
          <p:nvPr>
            <p:ph type="pic" sz="quarter" idx="17"/>
          </p:nvPr>
        </p:nvSpPr>
        <p:spPr>
          <a:xfrm>
            <a:off x="0" y="0"/>
            <a:ext cx="12192000" cy="6858000"/>
          </a:xfrm>
          <a:prstGeom prst="rect">
            <a:avLst/>
          </a:prstGeom>
        </p:spPr>
        <p:txBody>
          <a:bodyPr/>
          <a:lstStyle/>
          <a:p>
            <a:endParaRPr lang="en-US"/>
          </a:p>
        </p:txBody>
      </p:sp>
      <p:sp>
        <p:nvSpPr>
          <p:cNvPr id="4" name="Text Placeholder 3">
            <a:extLst>
              <a:ext uri="{FF2B5EF4-FFF2-40B4-BE49-F238E27FC236}">
                <a16:creationId xmlns:a16="http://schemas.microsoft.com/office/drawing/2014/main" id="{F4A1D1B9-0CBA-0B4B-B9E2-DB72FDEB9494}"/>
              </a:ext>
            </a:extLst>
          </p:cNvPr>
          <p:cNvSpPr>
            <a:spLocks noGrp="1"/>
          </p:cNvSpPr>
          <p:nvPr>
            <p:ph type="body" sz="quarter" idx="14" hasCustomPrompt="1"/>
          </p:nvPr>
        </p:nvSpPr>
        <p:spPr>
          <a:xfrm rot="16200000">
            <a:off x="9955726" y="2390789"/>
            <a:ext cx="3998413" cy="474133"/>
          </a:xfrm>
          <a:prstGeom prst="rect">
            <a:avLst/>
          </a:prstGeom>
          <a:solidFill>
            <a:schemeClr val="accent2"/>
          </a:solidFill>
          <a:ln>
            <a:solidFill>
              <a:schemeClr val="accent2"/>
            </a:solidFill>
          </a:ln>
        </p:spPr>
        <p:txBody>
          <a:bodyPr anchor="ctr"/>
          <a:lstStyle>
            <a:lvl1pPr algn="l">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F068919B-4A94-0B4C-BF9F-9708013A9D53}"/>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a:t>
            </a:fld>
            <a:endParaRPr lang="en-US" sz="1100" b="1" i="0">
              <a:solidFill>
                <a:schemeClr val="bg1"/>
              </a:solidFill>
              <a:latin typeface="Arial" panose="020B0604020202020204" pitchFamily="34" charset="0"/>
              <a:cs typeface="Arial" panose="020B0604020202020204" pitchFamily="34" charset="0"/>
            </a:endParaRPr>
          </a:p>
        </p:txBody>
      </p:sp>
      <p:sp>
        <p:nvSpPr>
          <p:cNvPr id="10" name="SmartArt Placeholder 5">
            <a:extLst>
              <a:ext uri="{FF2B5EF4-FFF2-40B4-BE49-F238E27FC236}">
                <a16:creationId xmlns:a16="http://schemas.microsoft.com/office/drawing/2014/main" id="{990F1A20-3FB6-EB4D-92F3-08886A113A5D}"/>
              </a:ext>
            </a:extLst>
          </p:cNvPr>
          <p:cNvSpPr>
            <a:spLocks noGrp="1"/>
          </p:cNvSpPr>
          <p:nvPr>
            <p:ph type="dgm" sz="quarter" idx="20"/>
          </p:nvPr>
        </p:nvSpPr>
        <p:spPr>
          <a:xfrm>
            <a:off x="2383" y="0"/>
            <a:ext cx="169783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1" name="SmartArt Placeholder 5">
            <a:extLst>
              <a:ext uri="{FF2B5EF4-FFF2-40B4-BE49-F238E27FC236}">
                <a16:creationId xmlns:a16="http://schemas.microsoft.com/office/drawing/2014/main" id="{65B73BA1-FB09-7B42-B87D-F5DAC334065D}"/>
              </a:ext>
            </a:extLst>
          </p:cNvPr>
          <p:cNvSpPr>
            <a:spLocks noGrp="1"/>
          </p:cNvSpPr>
          <p:nvPr>
            <p:ph type="dgm" sz="quarter" idx="21"/>
          </p:nvPr>
        </p:nvSpPr>
        <p:spPr>
          <a:xfrm>
            <a:off x="0" y="0"/>
            <a:ext cx="217170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6" name="Text Placeholder 20">
            <a:extLst>
              <a:ext uri="{FF2B5EF4-FFF2-40B4-BE49-F238E27FC236}">
                <a16:creationId xmlns:a16="http://schemas.microsoft.com/office/drawing/2014/main" id="{5D862B80-E691-4E40-9F26-61D0918F0337}"/>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sp>
        <p:nvSpPr>
          <p:cNvPr id="7" name="Text Placeholder 20">
            <a:extLst>
              <a:ext uri="{FF2B5EF4-FFF2-40B4-BE49-F238E27FC236}">
                <a16:creationId xmlns:a16="http://schemas.microsoft.com/office/drawing/2014/main" id="{EDECE9A5-EC99-C54B-9BF4-1BC0B240E9DB}"/>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41902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8C78-9E6E-A249-B4EA-18274B7A4D54}"/>
              </a:ext>
            </a:extLst>
          </p:cNvPr>
          <p:cNvSpPr>
            <a:spLocks noGrp="1"/>
          </p:cNvSpPr>
          <p:nvPr>
            <p:ph type="title"/>
          </p:nvPr>
        </p:nvSpPr>
        <p:spPr>
          <a:xfrm>
            <a:off x="732139" y="814575"/>
            <a:ext cx="10515600" cy="651156"/>
          </a:xfrm>
          <a:prstGeom prst="rect">
            <a:avLst/>
          </a:prstGeom>
        </p:spPr>
        <p:txBody>
          <a:bodyPr/>
          <a:lstStyle>
            <a:lvl1pPr algn="l">
              <a:defRPr/>
            </a:lvl1pPr>
          </a:lstStyle>
          <a:p>
            <a:r>
              <a:rPr lang="en-US"/>
              <a:t>Click to edit Master title style</a:t>
            </a:r>
          </a:p>
        </p:txBody>
      </p:sp>
      <p:sp>
        <p:nvSpPr>
          <p:cNvPr id="4" name="Text Placeholder 3">
            <a:extLst>
              <a:ext uri="{FF2B5EF4-FFF2-40B4-BE49-F238E27FC236}">
                <a16:creationId xmlns:a16="http://schemas.microsoft.com/office/drawing/2014/main" id="{6B1BEA28-43A8-9046-A2D0-71D54EDF413B}"/>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2D291EB0-02BF-F44F-9B13-953AD264FE54}"/>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Center" preserve="1" userDrawn="1">
  <p:cSld name="Closing Slide">
    <p:spTree>
      <p:nvGrpSpPr>
        <p:cNvPr id="1" name="Shape 66"/>
        <p:cNvGrpSpPr/>
        <p:nvPr/>
      </p:nvGrpSpPr>
      <p:grpSpPr>
        <a:xfrm>
          <a:off x="0" y="0"/>
          <a:ext cx="0" cy="0"/>
          <a:chOff x="0" y="0"/>
          <a:chExt cx="0" cy="0"/>
        </a:xfrm>
      </p:grpSpPr>
      <p:sp>
        <p:nvSpPr>
          <p:cNvPr id="23" name="Google Shape;67;p10">
            <a:extLst>
              <a:ext uri="{FF2B5EF4-FFF2-40B4-BE49-F238E27FC236}">
                <a16:creationId xmlns:a16="http://schemas.microsoft.com/office/drawing/2014/main" id="{98400217-2371-B94F-985E-E933F97AC28E}"/>
              </a:ext>
            </a:extLst>
          </p:cNvPr>
          <p:cNvSpPr/>
          <p:nvPr userDrawn="1"/>
        </p:nvSpPr>
        <p:spPr>
          <a:xfrm>
            <a:off x="0" y="0"/>
            <a:ext cx="12190051"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52" name="Title 5">
            <a:extLst>
              <a:ext uri="{FF2B5EF4-FFF2-40B4-BE49-F238E27FC236}">
                <a16:creationId xmlns:a16="http://schemas.microsoft.com/office/drawing/2014/main" id="{5B34211E-0180-8C4C-A821-C10CD453C177}"/>
              </a:ext>
            </a:extLst>
          </p:cNvPr>
          <p:cNvSpPr txBox="1">
            <a:spLocks/>
          </p:cNvSpPr>
          <p:nvPr userDrawn="1"/>
        </p:nvSpPr>
        <p:spPr>
          <a:xfrm>
            <a:off x="1256574" y="1613390"/>
            <a:ext cx="7811226" cy="168498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000" b="0" spc="300">
                <a:solidFill>
                  <a:schemeClr val="bg1"/>
                </a:solidFill>
                <a:latin typeface="Arial" panose="020B0604020202020204" pitchFamily="34" charset="0"/>
              </a:rPr>
              <a:t>WE PROVIDE SOLUTIONS</a:t>
            </a:r>
          </a:p>
          <a:p>
            <a:pPr>
              <a:lnSpc>
                <a:spcPct val="100000"/>
              </a:lnSpc>
            </a:pPr>
            <a:r>
              <a:rPr lang="en-US" sz="4000" b="0" i="1">
                <a:solidFill>
                  <a:schemeClr val="bg1"/>
                </a:solidFill>
                <a:latin typeface="Georgia" panose="02040502050405020303" pitchFamily="18" charset="0"/>
              </a:rPr>
              <a:t>that connect people to prosperity</a:t>
            </a:r>
          </a:p>
        </p:txBody>
      </p:sp>
      <p:sp>
        <p:nvSpPr>
          <p:cNvPr id="54" name="Rectangle 53">
            <a:extLst>
              <a:ext uri="{FF2B5EF4-FFF2-40B4-BE49-F238E27FC236}">
                <a16:creationId xmlns:a16="http://schemas.microsoft.com/office/drawing/2014/main" id="{78E5C448-1798-1545-972D-12C715E40191}"/>
              </a:ext>
            </a:extLst>
          </p:cNvPr>
          <p:cNvSpPr/>
          <p:nvPr userDrawn="1"/>
        </p:nvSpPr>
        <p:spPr>
          <a:xfrm>
            <a:off x="1777201" y="5282054"/>
            <a:ext cx="166962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5" name="Rectangle 54">
            <a:extLst>
              <a:ext uri="{FF2B5EF4-FFF2-40B4-BE49-F238E27FC236}">
                <a16:creationId xmlns:a16="http://schemas.microsoft.com/office/drawing/2014/main" id="{74F6E6CF-5411-F344-96E0-FC86A6BC3A02}"/>
              </a:ext>
            </a:extLst>
          </p:cNvPr>
          <p:cNvSpPr/>
          <p:nvPr userDrawn="1"/>
        </p:nvSpPr>
        <p:spPr>
          <a:xfrm>
            <a:off x="1777201" y="6004375"/>
            <a:ext cx="166962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6" name="Rectangle 55">
            <a:extLst>
              <a:ext uri="{FF2B5EF4-FFF2-40B4-BE49-F238E27FC236}">
                <a16:creationId xmlns:a16="http://schemas.microsoft.com/office/drawing/2014/main" id="{5E511F26-D55D-6347-986C-D39E923DDA16}"/>
              </a:ext>
            </a:extLst>
          </p:cNvPr>
          <p:cNvSpPr/>
          <p:nvPr userDrawn="1"/>
        </p:nvSpPr>
        <p:spPr>
          <a:xfrm>
            <a:off x="4114530" y="5282054"/>
            <a:ext cx="205451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7" name="Rectangle 56">
            <a:extLst>
              <a:ext uri="{FF2B5EF4-FFF2-40B4-BE49-F238E27FC236}">
                <a16:creationId xmlns:a16="http://schemas.microsoft.com/office/drawing/2014/main" id="{4E408958-1024-984F-9AF6-88AB0D7A7FE6}"/>
              </a:ext>
            </a:extLst>
          </p:cNvPr>
          <p:cNvSpPr/>
          <p:nvPr userDrawn="1"/>
        </p:nvSpPr>
        <p:spPr>
          <a:xfrm>
            <a:off x="4272031" y="6004376"/>
            <a:ext cx="1156579"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a:t>
            </a:r>
          </a:p>
        </p:txBody>
      </p:sp>
      <p:sp>
        <p:nvSpPr>
          <p:cNvPr id="58" name="Rectangle 57">
            <a:extLst>
              <a:ext uri="{FF2B5EF4-FFF2-40B4-BE49-F238E27FC236}">
                <a16:creationId xmlns:a16="http://schemas.microsoft.com/office/drawing/2014/main" id="{B9026B04-FC47-F340-BE63-0A5B782CF309}"/>
              </a:ext>
            </a:extLst>
          </p:cNvPr>
          <p:cNvSpPr/>
          <p:nvPr userDrawn="1"/>
        </p:nvSpPr>
        <p:spPr>
          <a:xfrm>
            <a:off x="1163592" y="4622033"/>
            <a:ext cx="1992853" cy="369332"/>
          </a:xfrm>
          <a:prstGeom prst="rect">
            <a:avLst/>
          </a:prstGeom>
        </p:spPr>
        <p:txBody>
          <a:bodyPr wrap="none">
            <a:spAutoFit/>
          </a:bodyPr>
          <a:lstStyle/>
          <a:p>
            <a:r>
              <a:rPr lang="en-US" spc="300">
                <a:solidFill>
                  <a:schemeClr val="accent2"/>
                </a:solidFill>
                <a:latin typeface="Arial" panose="020B0604020202020204" pitchFamily="34" charset="0"/>
                <a:cs typeface="Arial" panose="020B0604020202020204" pitchFamily="34" charset="0"/>
              </a:rPr>
              <a:t>FOLLOW US </a:t>
            </a:r>
          </a:p>
        </p:txBody>
      </p:sp>
      <p:pic>
        <p:nvPicPr>
          <p:cNvPr id="59" name="Picture 58">
            <a:extLst>
              <a:ext uri="{FF2B5EF4-FFF2-40B4-BE49-F238E27FC236}">
                <a16:creationId xmlns:a16="http://schemas.microsoft.com/office/drawing/2014/main" id="{B4D951CB-8D40-1547-9B97-C50E68257AA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261051" y="5220999"/>
            <a:ext cx="354580" cy="354580"/>
          </a:xfrm>
          <a:prstGeom prst="rect">
            <a:avLst/>
          </a:prstGeom>
        </p:spPr>
      </p:pic>
      <p:pic>
        <p:nvPicPr>
          <p:cNvPr id="60" name="Picture 59">
            <a:extLst>
              <a:ext uri="{FF2B5EF4-FFF2-40B4-BE49-F238E27FC236}">
                <a16:creationId xmlns:a16="http://schemas.microsoft.com/office/drawing/2014/main" id="{F6891B78-75F9-BB48-A5EB-086D2DF157E6}"/>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1257405" y="5983966"/>
            <a:ext cx="373439" cy="305541"/>
          </a:xfrm>
          <a:prstGeom prst="rect">
            <a:avLst/>
          </a:prstGeom>
        </p:spPr>
      </p:pic>
      <p:pic>
        <p:nvPicPr>
          <p:cNvPr id="61" name="Picture 60">
            <a:extLst>
              <a:ext uri="{FF2B5EF4-FFF2-40B4-BE49-F238E27FC236}">
                <a16:creationId xmlns:a16="http://schemas.microsoft.com/office/drawing/2014/main" id="{6C38A09C-CBDD-2F4E-B33B-CA2B19A0B062}"/>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796406" y="5171712"/>
            <a:ext cx="191867" cy="383734"/>
          </a:xfrm>
          <a:prstGeom prst="rect">
            <a:avLst/>
          </a:prstGeom>
        </p:spPr>
      </p:pic>
      <p:pic>
        <p:nvPicPr>
          <p:cNvPr id="62" name="Picture 61">
            <a:extLst>
              <a:ext uri="{FF2B5EF4-FFF2-40B4-BE49-F238E27FC236}">
                <a16:creationId xmlns:a16="http://schemas.microsoft.com/office/drawing/2014/main" id="{3B71093B-E359-8644-A050-FF1EF114E596}"/>
              </a:ext>
            </a:extLst>
          </p:cNvPr>
          <p:cNvPicPr>
            <a:picLocks noChangeAspect="1"/>
          </p:cNvPicPr>
          <p:nvPr userDrawn="1"/>
        </p:nvPicPr>
        <p:blipFill>
          <a:blip r:embed="rId5">
            <a:alphaModFix amt="50000"/>
            <a:extLst>
              <a:ext uri="{28A0092B-C50C-407E-A947-70E740481C1C}">
                <a14:useLocalDpi xmlns:a14="http://schemas.microsoft.com/office/drawing/2010/main"/>
              </a:ext>
            </a:extLst>
          </a:blip>
          <a:stretch>
            <a:fillRect/>
          </a:stretch>
        </p:blipFill>
        <p:spPr>
          <a:xfrm>
            <a:off x="3717257" y="5894033"/>
            <a:ext cx="397273" cy="387341"/>
          </a:xfrm>
          <a:prstGeom prst="rect">
            <a:avLst/>
          </a:prstGeom>
        </p:spPr>
      </p:pic>
      <p:sp>
        <p:nvSpPr>
          <p:cNvPr id="63" name="Rectangle 62">
            <a:extLst>
              <a:ext uri="{FF2B5EF4-FFF2-40B4-BE49-F238E27FC236}">
                <a16:creationId xmlns:a16="http://schemas.microsoft.com/office/drawing/2014/main" id="{F9834BAF-9254-9C41-ACE0-C893D735A953}"/>
              </a:ext>
            </a:extLst>
          </p:cNvPr>
          <p:cNvSpPr/>
          <p:nvPr userDrawn="1"/>
        </p:nvSpPr>
        <p:spPr>
          <a:xfrm>
            <a:off x="1163591" y="3128876"/>
            <a:ext cx="7043437" cy="400110"/>
          </a:xfrm>
          <a:prstGeom prst="rect">
            <a:avLst/>
          </a:prstGeom>
        </p:spPr>
        <p:txBody>
          <a:bodyPr wrap="square">
            <a:spAutoFit/>
          </a:bodyPr>
          <a:lstStyle/>
          <a:p>
            <a:r>
              <a:rPr lang="en-US" sz="2000">
                <a:solidFill>
                  <a:schemeClr val="bg1"/>
                </a:solidFill>
                <a:latin typeface="Arial" panose="020B0604020202020204" pitchFamily="34" charset="0"/>
                <a:cs typeface="Arial" panose="020B0604020202020204" pitchFamily="34" charset="0"/>
              </a:rPr>
              <a:t>through innovation, dedication and teamwork.”</a:t>
            </a:r>
          </a:p>
        </p:txBody>
      </p:sp>
      <p:sp>
        <p:nvSpPr>
          <p:cNvPr id="64" name="Title 5">
            <a:extLst>
              <a:ext uri="{FF2B5EF4-FFF2-40B4-BE49-F238E27FC236}">
                <a16:creationId xmlns:a16="http://schemas.microsoft.com/office/drawing/2014/main" id="{131C2F3F-8032-7147-B78C-843D9580EEF6}"/>
              </a:ext>
            </a:extLst>
          </p:cNvPr>
          <p:cNvSpPr txBox="1">
            <a:spLocks/>
          </p:cNvSpPr>
          <p:nvPr userDrawn="1"/>
        </p:nvSpPr>
        <p:spPr>
          <a:xfrm>
            <a:off x="1015274" y="1306484"/>
            <a:ext cx="211817" cy="168498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000" b="0" spc="300">
                <a:solidFill>
                  <a:schemeClr val="bg1"/>
                </a:solidFill>
                <a:latin typeface="Arial" panose="020B0604020202020204" pitchFamily="34" charset="0"/>
              </a:rPr>
              <a:t>“</a:t>
            </a:r>
            <a:endParaRPr lang="en-US" sz="4000" b="0" i="1">
              <a:solidFill>
                <a:schemeClr val="bg1"/>
              </a:solidFill>
              <a:latin typeface="Georgia" panose="02040502050405020303" pitchFamily="18" charset="0"/>
            </a:endParaRPr>
          </a:p>
        </p:txBody>
      </p:sp>
      <p:pic>
        <p:nvPicPr>
          <p:cNvPr id="65" name="Picture 64" descr="A picture containing drawing&#10;&#10;Description automatically generated">
            <a:extLst>
              <a:ext uri="{FF2B5EF4-FFF2-40B4-BE49-F238E27FC236}">
                <a16:creationId xmlns:a16="http://schemas.microsoft.com/office/drawing/2014/main" id="{6402F9B7-5B63-A74E-8CB4-D76E00F6FA0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pic>
        <p:nvPicPr>
          <p:cNvPr id="73" name="Picture 72">
            <a:extLst>
              <a:ext uri="{FF2B5EF4-FFF2-40B4-BE49-F238E27FC236}">
                <a16:creationId xmlns:a16="http://schemas.microsoft.com/office/drawing/2014/main" id="{2036B84E-292A-6047-94AA-DE229FC275E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563" t="27069" r="-61245" b="18270"/>
          <a:stretch/>
        </p:blipFill>
        <p:spPr>
          <a:xfrm>
            <a:off x="6600836" y="291784"/>
            <a:ext cx="10520550" cy="5961888"/>
          </a:xfrm>
          <a:prstGeom prst="flowChartExtract">
            <a:avLst/>
          </a:prstGeom>
          <a:noFill/>
          <a:ln>
            <a:noFill/>
          </a:ln>
          <a:effectLst>
            <a:innerShdw blurRad="170838" dist="106686" dir="13500000">
              <a:prstClr val="black">
                <a:alpha val="25000"/>
              </a:prstClr>
            </a:innerShdw>
          </a:effectLst>
        </p:spPr>
      </p:pic>
      <p:sp>
        <p:nvSpPr>
          <p:cNvPr id="74" name="Rectangle 73">
            <a:extLst>
              <a:ext uri="{FF2B5EF4-FFF2-40B4-BE49-F238E27FC236}">
                <a16:creationId xmlns:a16="http://schemas.microsoft.com/office/drawing/2014/main" id="{63E288D9-3E0F-1D4B-B0C8-3B52C90EE189}"/>
              </a:ext>
            </a:extLst>
          </p:cNvPr>
          <p:cNvSpPr/>
          <p:nvPr userDrawn="1"/>
        </p:nvSpPr>
        <p:spPr>
          <a:xfrm flipH="1">
            <a:off x="11847424" y="160020"/>
            <a:ext cx="344576" cy="6342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3">
            <a:extLst>
              <a:ext uri="{FF2B5EF4-FFF2-40B4-BE49-F238E27FC236}">
                <a16:creationId xmlns:a16="http://schemas.microsoft.com/office/drawing/2014/main" id="{A7EFBE46-84A2-F944-BD0C-1BDAB6BB2209}"/>
              </a:ext>
            </a:extLst>
          </p:cNvPr>
          <p:cNvSpPr>
            <a:spLocks noGrp="1"/>
          </p:cNvSpPr>
          <p:nvPr>
            <p:ph type="body" sz="quarter" idx="14" hasCustomPrompt="1"/>
          </p:nvPr>
        </p:nvSpPr>
        <p:spPr>
          <a:xfrm rot="16200000">
            <a:off x="-1442338" y="2708642"/>
            <a:ext cx="3362709" cy="474133"/>
          </a:xfrm>
          <a:prstGeom prst="rect">
            <a:avLst/>
          </a:prstGeom>
          <a:ln>
            <a:solidFill>
              <a:schemeClr val="accent2"/>
            </a:solidFill>
          </a:ln>
        </p:spPr>
        <p:txBody>
          <a:bodyPr anchor="ctr"/>
          <a:lstStyle>
            <a:lvl1pPr algn="ctr">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MOVING EVERY LIFE FORWARD</a:t>
            </a:r>
          </a:p>
        </p:txBody>
      </p:sp>
      <p:sp>
        <p:nvSpPr>
          <p:cNvPr id="77" name="Text Placeholder 3">
            <a:extLst>
              <a:ext uri="{FF2B5EF4-FFF2-40B4-BE49-F238E27FC236}">
                <a16:creationId xmlns:a16="http://schemas.microsoft.com/office/drawing/2014/main" id="{8B899C7A-63A1-544D-8F61-DA2CBF8085AB}"/>
              </a:ext>
            </a:extLst>
          </p:cNvPr>
          <p:cNvSpPr>
            <a:spLocks noGrp="1"/>
          </p:cNvSpPr>
          <p:nvPr>
            <p:ph type="body" sz="quarter" idx="13" hasCustomPrompt="1"/>
          </p:nvPr>
        </p:nvSpPr>
        <p:spPr>
          <a:xfrm>
            <a:off x="9330267" y="6386077"/>
            <a:ext cx="2631352" cy="474133"/>
          </a:xfrm>
          <a:prstGeom prst="rect">
            <a:avLst/>
          </a:prstGeom>
        </p:spPr>
        <p:txBody>
          <a:bodyPr/>
          <a:lstStyle>
            <a:lvl1pPr algn="r">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COTA.COM</a:t>
            </a:r>
          </a:p>
        </p:txBody>
      </p:sp>
      <p:sp>
        <p:nvSpPr>
          <p:cNvPr id="20" name="TextBox 19">
            <a:extLst>
              <a:ext uri="{FF2B5EF4-FFF2-40B4-BE49-F238E27FC236}">
                <a16:creationId xmlns:a16="http://schemas.microsoft.com/office/drawing/2014/main" id="{3B5DF66C-64C1-694A-8722-48FE55D0A04D}"/>
              </a:ext>
            </a:extLst>
          </p:cNvPr>
          <p:cNvSpPr txBox="1"/>
          <p:nvPr userDrawn="1"/>
        </p:nvSpPr>
        <p:spPr>
          <a:xfrm>
            <a:off x="12218765" y="3270250"/>
            <a:ext cx="3060700" cy="1477328"/>
          </a:xfrm>
          <a:prstGeom prst="rect">
            <a:avLst/>
          </a:prstGeom>
          <a:solidFill>
            <a:srgbClr val="E3336E"/>
          </a:solidFill>
        </p:spPr>
        <p:txBody>
          <a:bodyPr wrap="square" rtlCol="0">
            <a:spAutoFit/>
          </a:bodyPr>
          <a:lstStyle/>
          <a:p>
            <a:pPr algn="ctr"/>
            <a:r>
              <a:rPr lang="en-US">
                <a:solidFill>
                  <a:schemeClr val="bg1"/>
                </a:solidFill>
              </a:rPr>
              <a:t>RIGHT CLICK IMAGE TO CHANGE PICTURE FROM FILE</a:t>
            </a:r>
          </a:p>
          <a:p>
            <a:pPr algn="ctr"/>
            <a:r>
              <a:rPr lang="en-US">
                <a:solidFill>
                  <a:schemeClr val="bg1"/>
                </a:solidFill>
              </a:rPr>
              <a:t>THIS PART OF IMAGE WON’T BE SEEN IN PRESENT MODE</a:t>
            </a:r>
          </a:p>
          <a:p>
            <a:pPr algn="ctr"/>
            <a:r>
              <a:rPr lang="en-US">
                <a:solidFill>
                  <a:schemeClr val="bg1"/>
                </a:solidFill>
              </a:rPr>
              <a:t>ADJUST CROP AS NEEDED</a:t>
            </a:r>
          </a:p>
        </p:txBody>
      </p:sp>
    </p:spTree>
    <p:extLst>
      <p:ext uri="{BB962C8B-B14F-4D97-AF65-F5344CB8AC3E}">
        <p14:creationId xmlns:p14="http://schemas.microsoft.com/office/powerpoint/2010/main" val="93888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84118"/>
      </p:ext>
    </p:extLst>
  </p:cSld>
  <p:clrMap bg1="lt1" tx1="dk1" bg2="lt2" tx2="dk2" accent1="accent1" accent2="accent2" accent3="accent3" accent4="accent4" accent5="accent5" accent6="accent6" hlink="hlink" folHlink="folHlink"/>
  <p:sldLayoutIdLst>
    <p:sldLayoutId id="2147483662" r:id="rId1"/>
    <p:sldLayoutId id="2147483689" r:id="rId2"/>
    <p:sldLayoutId id="2147483700" r:id="rId3"/>
    <p:sldLayoutId id="2147483650" r:id="rId4"/>
    <p:sldLayoutId id="2147483690" r:id="rId5"/>
    <p:sldLayoutId id="2147483686" r:id="rId6"/>
    <p:sldLayoutId id="2147483698" r:id="rId7"/>
    <p:sldLayoutId id="2147483697" r:id="rId8"/>
    <p:sldLayoutId id="2147483688" r:id="rId9"/>
    <p:sldLayoutId id="2147483701" r:id="rId10"/>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www.cota.com/contact"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4C3_8925759E.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hyperlink" Target="http://www.cota.com/contact"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09F844-E7D1-7940-A8BD-21C3BF4ACE53}"/>
              </a:ext>
            </a:extLst>
          </p:cNvPr>
          <p:cNvSpPr>
            <a:spLocks noGrp="1"/>
          </p:cNvSpPr>
          <p:nvPr>
            <p:ph type="body" sz="quarter" idx="13"/>
          </p:nvPr>
        </p:nvSpPr>
        <p:spPr/>
        <p:txBody>
          <a:bodyPr lIns="91440" tIns="45720" rIns="91440" bIns="45720" anchor="t"/>
          <a:lstStyle/>
          <a:p>
            <a:r>
              <a:rPr lang="en-US" dirty="0">
                <a:latin typeface="Arial"/>
                <a:ea typeface="Roboto"/>
                <a:cs typeface="Arial"/>
              </a:rPr>
              <a:t>JUNE 9, 2022</a:t>
            </a:r>
          </a:p>
        </p:txBody>
      </p:sp>
      <p:sp>
        <p:nvSpPr>
          <p:cNvPr id="4" name="Text Placeholder 3">
            <a:extLst>
              <a:ext uri="{FF2B5EF4-FFF2-40B4-BE49-F238E27FC236}">
                <a16:creationId xmlns:a16="http://schemas.microsoft.com/office/drawing/2014/main" id="{C125F66E-C7F4-AE48-85EF-F87B35F223C8}"/>
              </a:ext>
            </a:extLst>
          </p:cNvPr>
          <p:cNvSpPr>
            <a:spLocks noGrp="1"/>
          </p:cNvSpPr>
          <p:nvPr>
            <p:ph type="body" sz="quarter" idx="14"/>
          </p:nvPr>
        </p:nvSpPr>
        <p:spPr/>
        <p:txBody>
          <a:bodyPr/>
          <a:lstStyle/>
          <a:p>
            <a:r>
              <a:rPr lang="en-US"/>
              <a:t>MOVING EVERY LIFE FORWARD </a:t>
            </a:r>
          </a:p>
        </p:txBody>
      </p:sp>
      <p:sp>
        <p:nvSpPr>
          <p:cNvPr id="10" name="Text Placeholder 9">
            <a:extLst>
              <a:ext uri="{FF2B5EF4-FFF2-40B4-BE49-F238E27FC236}">
                <a16:creationId xmlns:a16="http://schemas.microsoft.com/office/drawing/2014/main" id="{C20118FA-6EE8-FADF-B313-794D1DDC6605}"/>
              </a:ext>
            </a:extLst>
          </p:cNvPr>
          <p:cNvSpPr>
            <a:spLocks noGrp="1"/>
          </p:cNvSpPr>
          <p:nvPr>
            <p:ph type="body" sz="quarter" idx="16"/>
          </p:nvPr>
        </p:nvSpPr>
        <p:spPr/>
        <p:txBody>
          <a:bodyPr lIns="91440" tIns="45720" rIns="91440" bIns="45720" anchor="t"/>
          <a:lstStyle/>
          <a:p>
            <a:r>
              <a:rPr lang="en-US">
                <a:solidFill>
                  <a:schemeClr val="accent2"/>
                </a:solidFill>
                <a:latin typeface="Georgia"/>
                <a:ea typeface="Roboto"/>
                <a:cs typeface="Arial"/>
              </a:rPr>
              <a:t>welcome!</a:t>
            </a:r>
            <a:endParaRPr lang="en-US">
              <a:solidFill>
                <a:schemeClr val="accent2"/>
              </a:solidFill>
            </a:endParaRPr>
          </a:p>
        </p:txBody>
      </p:sp>
      <p:sp>
        <p:nvSpPr>
          <p:cNvPr id="12" name="Text Placeholder 11">
            <a:extLst>
              <a:ext uri="{FF2B5EF4-FFF2-40B4-BE49-F238E27FC236}">
                <a16:creationId xmlns:a16="http://schemas.microsoft.com/office/drawing/2014/main" id="{E84FD294-1316-FC81-1DEC-EDE857508359}"/>
              </a:ext>
            </a:extLst>
          </p:cNvPr>
          <p:cNvSpPr>
            <a:spLocks noGrp="1"/>
          </p:cNvSpPr>
          <p:nvPr>
            <p:ph type="body" sz="quarter" idx="15"/>
          </p:nvPr>
        </p:nvSpPr>
        <p:spPr>
          <a:xfrm>
            <a:off x="1119190" y="2771515"/>
            <a:ext cx="6784022" cy="1856167"/>
          </a:xfrm>
        </p:spPr>
        <p:txBody>
          <a:bodyPr lIns="91440" tIns="45720" rIns="91440" bIns="45720" anchor="t"/>
          <a:lstStyle/>
          <a:p>
            <a:r>
              <a:rPr lang="en-US" sz="4800">
                <a:latin typeface="Arial"/>
                <a:ea typeface="Roboto"/>
                <a:cs typeface="Arial"/>
              </a:rPr>
              <a:t>THIS MEETING WILL START SHORTLY</a:t>
            </a:r>
            <a:endParaRPr lang="en-US" sz="4800"/>
          </a:p>
        </p:txBody>
      </p:sp>
    </p:spTree>
    <p:extLst>
      <p:ext uri="{BB962C8B-B14F-4D97-AF65-F5344CB8AC3E}">
        <p14:creationId xmlns:p14="http://schemas.microsoft.com/office/powerpoint/2010/main" val="3153301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C4893572-65A9-DC43-9A44-E31316C80668}"/>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467445" y="381364"/>
            <a:ext cx="4563470" cy="737967"/>
          </a:xfrm>
        </p:spPr>
        <p:txBody>
          <a:bodyPr/>
          <a:lstStyle/>
          <a:p>
            <a:r>
              <a:rPr lang="en-US"/>
              <a:t>How to Apply</a:t>
            </a:r>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525370" y="1143704"/>
            <a:ext cx="4701954" cy="1667227"/>
          </a:xfrm>
        </p:spPr>
        <p:txBody>
          <a:bodyPr lIns="91440" tIns="45720" rIns="91440" bIns="45720" anchor="t"/>
          <a:lstStyle/>
          <a:p>
            <a:r>
              <a:rPr lang="en-US" sz="1800">
                <a:solidFill>
                  <a:schemeClr val="tx1"/>
                </a:solidFill>
                <a:latin typeface="Arial"/>
                <a:ea typeface="Roboto"/>
                <a:cs typeface="Arial"/>
              </a:rPr>
              <a:t>Customers can apply for the discount program at the COTA Customer Experience Center (33 N. High St.). Hours of operation are 8 a.m. to 5 p.m. Monday-Friday. </a:t>
            </a:r>
            <a:endParaRPr lang="en-US" sz="1800">
              <a:solidFill>
                <a:schemeClr val="tx1"/>
              </a:solidFill>
            </a:endParaRPr>
          </a:p>
        </p:txBody>
      </p:sp>
      <p:sp>
        <p:nvSpPr>
          <p:cNvPr id="6" name="Text Placeholder 5">
            <a:extLst>
              <a:ext uri="{FF2B5EF4-FFF2-40B4-BE49-F238E27FC236}">
                <a16:creationId xmlns:a16="http://schemas.microsoft.com/office/drawing/2014/main" id="{EEB42D3C-E62F-CE40-B344-9123F162D757}"/>
              </a:ext>
            </a:extLst>
          </p:cNvPr>
          <p:cNvSpPr>
            <a:spLocks noGrp="1"/>
          </p:cNvSpPr>
          <p:nvPr>
            <p:ph type="body" sz="quarter" idx="16"/>
          </p:nvPr>
        </p:nvSpPr>
        <p:spPr>
          <a:xfrm>
            <a:off x="6580870" y="2835304"/>
            <a:ext cx="4675038" cy="3704734"/>
          </a:xfrm>
        </p:spPr>
        <p:txBody>
          <a:bodyPr/>
          <a:lstStyle/>
          <a:p>
            <a:pPr marL="0" indent="0">
              <a:lnSpc>
                <a:spcPct val="150000"/>
              </a:lnSpc>
              <a:buNone/>
            </a:pPr>
            <a:r>
              <a:rPr lang="en-US" sz="1600"/>
              <a:t>Customers who qualify for COTA’s Income Assistance Program will need to use one of our payment methods included in COTA’s new digital fare payment system to receive the discount. </a:t>
            </a:r>
          </a:p>
          <a:p>
            <a:pPr marL="0" indent="0">
              <a:lnSpc>
                <a:spcPct val="150000"/>
              </a:lnSpc>
              <a:buNone/>
            </a:pPr>
            <a:r>
              <a:rPr lang="en-US" sz="1600"/>
              <a:t>You can set up an account through the Transit app or obtain a COTA Smartcard at the Customer Experience Center.</a:t>
            </a:r>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a:xfrm rot="16200000">
            <a:off x="9955726" y="2315373"/>
            <a:ext cx="3998413" cy="474133"/>
          </a:xfrm>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p:sp>
      <p:sp>
        <p:nvSpPr>
          <p:cNvPr id="11" name="Right Triangle 10">
            <a:extLst>
              <a:ext uri="{FF2B5EF4-FFF2-40B4-BE49-F238E27FC236}">
                <a16:creationId xmlns:a16="http://schemas.microsoft.com/office/drawing/2014/main" id="{A8A43499-9B5C-2041-863B-F2614F31A3BB}"/>
              </a:ext>
            </a:extLst>
          </p:cNvPr>
          <p:cNvSpPr/>
          <p:nvPr/>
        </p:nvSpPr>
        <p:spPr>
          <a:xfrm flipH="1">
            <a:off x="4564766" y="5330255"/>
            <a:ext cx="1527745" cy="152774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7A4156-71ED-DC4F-9087-E02F970689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55216" y="4647081"/>
            <a:ext cx="2086579" cy="2086579"/>
          </a:xfrm>
          <a:prstGeom prst="rect">
            <a:avLst/>
          </a:prstGeom>
        </p:spPr>
      </p:pic>
    </p:spTree>
    <p:extLst>
      <p:ext uri="{BB962C8B-B14F-4D97-AF65-F5344CB8AC3E}">
        <p14:creationId xmlns:p14="http://schemas.microsoft.com/office/powerpoint/2010/main" val="831427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10DA38-0F55-EC45-A2F2-0CDC740AE322}"/>
              </a:ext>
            </a:extLst>
          </p:cNvPr>
          <p:cNvSpPr>
            <a:spLocks noGrp="1"/>
          </p:cNvSpPr>
          <p:nvPr>
            <p:ph type="body" sz="quarter" idx="14"/>
          </p:nvPr>
        </p:nvSpPr>
        <p:spPr/>
        <p:txBody>
          <a:bodyPr/>
          <a:lstStyle/>
          <a:p>
            <a:r>
              <a:rPr lang="en-US"/>
              <a:t> MOVING EVERY LIFE FORWARD |</a:t>
            </a:r>
          </a:p>
        </p:txBody>
      </p:sp>
      <p:sp>
        <p:nvSpPr>
          <p:cNvPr id="3" name="Title 2">
            <a:extLst>
              <a:ext uri="{FF2B5EF4-FFF2-40B4-BE49-F238E27FC236}">
                <a16:creationId xmlns:a16="http://schemas.microsoft.com/office/drawing/2014/main" id="{06CD0E9F-8A8E-4040-BCA4-033DCB36B23C}"/>
              </a:ext>
            </a:extLst>
          </p:cNvPr>
          <p:cNvSpPr>
            <a:spLocks noGrp="1"/>
          </p:cNvSpPr>
          <p:nvPr>
            <p:ph type="title"/>
          </p:nvPr>
        </p:nvSpPr>
        <p:spPr>
          <a:xfrm>
            <a:off x="892356" y="1087634"/>
            <a:ext cx="10740320" cy="737967"/>
          </a:xfrm>
        </p:spPr>
        <p:txBody>
          <a:bodyPr/>
          <a:lstStyle/>
          <a:p>
            <a:r>
              <a:rPr lang="en-US"/>
              <a:t>Important Dates to Remember</a:t>
            </a:r>
          </a:p>
        </p:txBody>
      </p:sp>
      <p:grpSp>
        <p:nvGrpSpPr>
          <p:cNvPr id="6" name="Google Shape;386;ge3d67c3047_1_124"/>
          <p:cNvGrpSpPr/>
          <p:nvPr/>
        </p:nvGrpSpPr>
        <p:grpSpPr>
          <a:xfrm>
            <a:off x="2569622" y="2172503"/>
            <a:ext cx="6838579" cy="3105532"/>
            <a:chOff x="2733602" y="675133"/>
            <a:chExt cx="5037627" cy="1800408"/>
          </a:xfrm>
          <a:solidFill>
            <a:srgbClr val="4298B5"/>
          </a:solidFill>
        </p:grpSpPr>
        <p:sp>
          <p:nvSpPr>
            <p:cNvPr id="7" name="Google Shape;387;ge3d67c3047_1_124"/>
            <p:cNvSpPr/>
            <p:nvPr/>
          </p:nvSpPr>
          <p:spPr>
            <a:xfrm>
              <a:off x="2733602" y="675133"/>
              <a:ext cx="2388900" cy="424200"/>
            </a:xfrm>
            <a:prstGeom prst="chevron">
              <a:avLst>
                <a:gd name="adj" fmla="val 40000"/>
              </a:avLst>
            </a:prstGeom>
            <a:gr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88;ge3d67c3047_1_124"/>
            <p:cNvSpPr/>
            <p:nvPr/>
          </p:nvSpPr>
          <p:spPr>
            <a:xfrm>
              <a:off x="2733602" y="1205341"/>
              <a:ext cx="2333700" cy="1270200"/>
            </a:xfrm>
            <a:prstGeom prst="roundRect">
              <a:avLst>
                <a:gd name="adj" fmla="val 10000"/>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1" algn="ctr">
                <a:lnSpc>
                  <a:spcPct val="115000"/>
                </a:lnSpc>
                <a:spcBef>
                  <a:spcPts val="490"/>
                </a:spcBef>
                <a:buClr>
                  <a:schemeClr val="bg1"/>
                </a:buClr>
                <a:buSzPts val="1800"/>
              </a:pPr>
              <a:r>
                <a:rPr lang="en-US" b="1" dirty="0">
                  <a:solidFill>
                    <a:schemeClr val="bg1"/>
                  </a:solidFill>
                  <a:latin typeface="Arial "/>
                  <a:ea typeface="Calibri"/>
                  <a:cs typeface="Calibri"/>
                  <a:sym typeface="Calibri"/>
                </a:rPr>
                <a:t>Tuesday, June 14</a:t>
              </a:r>
              <a:r>
                <a:rPr lang="en-US" sz="1800" b="1" dirty="0">
                  <a:solidFill>
                    <a:schemeClr val="bg1"/>
                  </a:solidFill>
                  <a:latin typeface="Arial "/>
                  <a:ea typeface="Calibri"/>
                  <a:cs typeface="Calibri"/>
                  <a:sym typeface="Calibri"/>
                </a:rPr>
                <a:t> at </a:t>
              </a:r>
              <a:r>
                <a:rPr lang="en-US" b="1" dirty="0">
                  <a:solidFill>
                    <a:schemeClr val="bg1"/>
                  </a:solidFill>
                  <a:latin typeface="Arial "/>
                  <a:ea typeface="Calibri"/>
                  <a:cs typeface="Calibri"/>
                  <a:sym typeface="Calibri"/>
                </a:rPr>
                <a:t>noon</a:t>
              </a:r>
              <a:endParaRPr lang="en-US" dirty="0">
                <a:solidFill>
                  <a:schemeClr val="bg1"/>
                </a:solidFill>
                <a:latin typeface="Arial "/>
                <a:ea typeface="Calibri"/>
                <a:cs typeface="Calibri"/>
              </a:endParaRPr>
            </a:p>
            <a:p>
              <a:pPr marL="0" lvl="1" algn="ctr">
                <a:lnSpc>
                  <a:spcPct val="114999"/>
                </a:lnSpc>
                <a:spcBef>
                  <a:spcPts val="490"/>
                </a:spcBef>
                <a:buSzPts val="1800"/>
              </a:pPr>
              <a:r>
                <a:rPr lang="en-US" sz="1600" dirty="0">
                  <a:solidFill>
                    <a:schemeClr val="bg1"/>
                  </a:solidFill>
                  <a:latin typeface="Arial "/>
                  <a:cs typeface="Calibri"/>
                  <a:sym typeface="Calibri"/>
                </a:rPr>
                <a:t>Attend</a:t>
              </a:r>
              <a:r>
                <a:rPr lang="en-US" sz="1600" dirty="0">
                  <a:solidFill>
                    <a:schemeClr val="bg1"/>
                  </a:solidFill>
                  <a:latin typeface="Arial "/>
                  <a:cs typeface="Calibri"/>
                </a:rPr>
                <a:t> and participate in the public meetings by joining:</a:t>
              </a:r>
              <a:endParaRPr lang="en-US" dirty="0">
                <a:solidFill>
                  <a:schemeClr val="bg1"/>
                </a:solidFill>
                <a:latin typeface="Arial "/>
                <a:cs typeface="Calibri"/>
              </a:endParaRPr>
            </a:p>
            <a:p>
              <a:pPr marL="1085850" lvl="3" indent="-228600">
                <a:lnSpc>
                  <a:spcPct val="0"/>
                </a:lnSpc>
                <a:spcBef>
                  <a:spcPts val="1500"/>
                </a:spcBef>
                <a:spcAft>
                  <a:spcPts val="400"/>
                </a:spcAft>
                <a:buClr>
                  <a:schemeClr val="bg1"/>
                </a:buClr>
                <a:buSzPts val="1800"/>
                <a:buFont typeface="Calibri"/>
                <a:buChar char="•"/>
              </a:pPr>
              <a:r>
                <a:rPr lang="en-US" sz="1600" dirty="0">
                  <a:solidFill>
                    <a:schemeClr val="bg1"/>
                  </a:solidFill>
                  <a:latin typeface="Arial "/>
                  <a:cs typeface="Calibri"/>
                  <a:sym typeface="Calibri"/>
                </a:rPr>
                <a:t>In Person</a:t>
              </a:r>
              <a:endParaRPr lang="en-US" sz="1600" dirty="0">
                <a:solidFill>
                  <a:schemeClr val="bg1"/>
                </a:solidFill>
                <a:latin typeface="Arial "/>
                <a:cs typeface="Calibri"/>
              </a:endParaRPr>
            </a:p>
            <a:p>
              <a:pPr marL="1085850" lvl="3" indent="-228600">
                <a:lnSpc>
                  <a:spcPct val="0"/>
                </a:lnSpc>
                <a:spcBef>
                  <a:spcPts val="1500"/>
                </a:spcBef>
                <a:spcAft>
                  <a:spcPts val="400"/>
                </a:spcAft>
                <a:buClr>
                  <a:schemeClr val="bg1"/>
                </a:buClr>
                <a:buSzPts val="1800"/>
                <a:buFont typeface="Calibri"/>
                <a:buChar char="•"/>
              </a:pPr>
              <a:r>
                <a:rPr lang="en-US" sz="1600" dirty="0">
                  <a:solidFill>
                    <a:schemeClr val="bg1"/>
                  </a:solidFill>
                  <a:latin typeface="Arial "/>
                  <a:cs typeface="Calibri"/>
                  <a:sym typeface="Calibri"/>
                </a:rPr>
                <a:t>Virtually</a:t>
              </a:r>
              <a:endParaRPr lang="en-US" sz="1600" dirty="0">
                <a:solidFill>
                  <a:schemeClr val="bg1"/>
                </a:solidFill>
                <a:latin typeface="Arial "/>
                <a:cs typeface="Calibri"/>
              </a:endParaRPr>
            </a:p>
            <a:p>
              <a:pPr marL="1085850" lvl="3" indent="-228600">
                <a:lnSpc>
                  <a:spcPct val="0"/>
                </a:lnSpc>
                <a:spcBef>
                  <a:spcPts val="1500"/>
                </a:spcBef>
                <a:spcAft>
                  <a:spcPts val="400"/>
                </a:spcAft>
                <a:buClr>
                  <a:schemeClr val="bg1"/>
                </a:buClr>
                <a:buSzPts val="1800"/>
                <a:buFont typeface="Calibri"/>
                <a:buChar char="•"/>
              </a:pPr>
              <a:r>
                <a:rPr lang="en-US" sz="1600" dirty="0">
                  <a:solidFill>
                    <a:schemeClr val="bg1"/>
                  </a:solidFill>
                  <a:latin typeface="Arial "/>
                  <a:cs typeface="Calibri"/>
                  <a:sym typeface="Calibri"/>
                </a:rPr>
                <a:t>Phone</a:t>
              </a:r>
              <a:endParaRPr sz="1600" dirty="0">
                <a:solidFill>
                  <a:schemeClr val="bg1"/>
                </a:solidFill>
                <a:latin typeface="Arial "/>
              </a:endParaRPr>
            </a:p>
          </p:txBody>
        </p:sp>
        <p:sp>
          <p:nvSpPr>
            <p:cNvPr id="9" name="Google Shape;389;ge3d67c3047_1_124"/>
            <p:cNvSpPr/>
            <p:nvPr/>
          </p:nvSpPr>
          <p:spPr>
            <a:xfrm>
              <a:off x="5382329" y="675133"/>
              <a:ext cx="2388900" cy="424200"/>
            </a:xfrm>
            <a:prstGeom prst="chevron">
              <a:avLst>
                <a:gd name="adj" fmla="val 40000"/>
              </a:avLst>
            </a:prstGeom>
            <a:gr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0;ge3d67c3047_1_124"/>
            <p:cNvSpPr/>
            <p:nvPr/>
          </p:nvSpPr>
          <p:spPr>
            <a:xfrm>
              <a:off x="5382313" y="1205341"/>
              <a:ext cx="2333700" cy="1270200"/>
            </a:xfrm>
            <a:prstGeom prst="roundRect">
              <a:avLst>
                <a:gd name="adj" fmla="val 10000"/>
              </a:avLst>
            </a:pr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marL="0" lvl="1" algn="ctr">
                <a:spcBef>
                  <a:spcPts val="1300"/>
                </a:spcBef>
              </a:pPr>
              <a:r>
                <a:rPr lang="en-US" b="1" dirty="0">
                  <a:solidFill>
                    <a:schemeClr val="bg1"/>
                  </a:solidFill>
                  <a:latin typeface="Arial"/>
                  <a:ea typeface="+mn-lt"/>
                  <a:cs typeface="Arial"/>
                  <a:sym typeface="Calibri"/>
                </a:rPr>
                <a:t>COTA</a:t>
              </a:r>
              <a:r>
                <a:rPr lang="en-US" dirty="0">
                  <a:solidFill>
                    <a:schemeClr val="bg1"/>
                  </a:solidFill>
                  <a:latin typeface="Arial"/>
                  <a:ea typeface="+mn-lt"/>
                  <a:cs typeface="Arial"/>
                  <a:sym typeface="Calibri"/>
                </a:rPr>
                <a:t> </a:t>
              </a:r>
              <a:r>
                <a:rPr lang="en-US" b="1" dirty="0">
                  <a:solidFill>
                    <a:schemeClr val="bg1"/>
                  </a:solidFill>
                  <a:latin typeface="Arial"/>
                  <a:ea typeface="+mn-lt"/>
                  <a:cs typeface="Arial"/>
                  <a:sym typeface="Calibri"/>
                </a:rPr>
                <a:t>Board of Trustees Meeting</a:t>
              </a:r>
              <a:r>
                <a:rPr lang="en-US" b="1" dirty="0">
                  <a:solidFill>
                    <a:schemeClr val="bg1"/>
                  </a:solidFill>
                  <a:latin typeface="Arial"/>
                  <a:ea typeface="+mn-lt"/>
                  <a:cs typeface="Arial"/>
                </a:rPr>
                <a:t> </a:t>
              </a:r>
              <a:endParaRPr lang="en-US" dirty="0">
                <a:solidFill>
                  <a:schemeClr val="bg1"/>
                </a:solidFill>
                <a:ea typeface="+mn-lt"/>
                <a:cs typeface="+mn-lt"/>
              </a:endParaRPr>
            </a:p>
            <a:p>
              <a:pPr marL="0" lvl="1" algn="ctr">
                <a:lnSpc>
                  <a:spcPct val="114999"/>
                </a:lnSpc>
                <a:spcBef>
                  <a:spcPts val="490"/>
                </a:spcBef>
              </a:pPr>
              <a:r>
                <a:rPr lang="en-US" sz="1600" dirty="0">
                  <a:solidFill>
                    <a:schemeClr val="bg1"/>
                  </a:solidFill>
                  <a:latin typeface="Arial"/>
                  <a:ea typeface="Calibri"/>
                  <a:cs typeface="Arial"/>
                  <a:sym typeface="Calibri"/>
                </a:rPr>
                <a:t>Wednesday, July 27 at 9 a.m.</a:t>
              </a:r>
              <a:endParaRPr lang="en-US" sz="1600" dirty="0">
                <a:solidFill>
                  <a:schemeClr val="bg1"/>
                </a:solidFill>
                <a:latin typeface="Arial"/>
                <a:ea typeface="+mn-lt"/>
                <a:cs typeface="Arial"/>
              </a:endParaRPr>
            </a:p>
            <a:p>
              <a:pPr marL="0" lvl="1" algn="ctr">
                <a:lnSpc>
                  <a:spcPct val="0"/>
                </a:lnSpc>
                <a:spcBef>
                  <a:spcPts val="1500"/>
                </a:spcBef>
                <a:buSzPts val="1800"/>
              </a:pPr>
              <a:endParaRPr lang="en-US" b="1" dirty="0">
                <a:solidFill>
                  <a:schemeClr val="bg1"/>
                </a:solidFill>
                <a:latin typeface="Arial "/>
                <a:ea typeface="Calibri"/>
                <a:cs typeface="Calibri"/>
              </a:endParaRPr>
            </a:p>
          </p:txBody>
        </p:sp>
      </p:grpSp>
      <p:sp>
        <p:nvSpPr>
          <p:cNvPr id="13" name="Google Shape;394;ge3d67c3047_1_124"/>
          <p:cNvSpPr txBox="1"/>
          <p:nvPr/>
        </p:nvSpPr>
        <p:spPr>
          <a:xfrm>
            <a:off x="2898969" y="2241947"/>
            <a:ext cx="2579400" cy="535501"/>
          </a:xfrm>
          <a:prstGeom prst="rect">
            <a:avLst/>
          </a:prstGeom>
          <a:noFill/>
          <a:ln>
            <a:noFill/>
          </a:ln>
        </p:spPr>
        <p:txBody>
          <a:bodyPr spcFirstLastPara="1" wrap="square" lIns="91425" tIns="91425" rIns="91425" bIns="91425" anchor="t" anchorCtr="0">
            <a:spAutoFit/>
          </a:bodyPr>
          <a:lstStyle/>
          <a:p>
            <a:pPr marL="0" lvl="0" indent="0" algn="ctr" rtl="0">
              <a:lnSpc>
                <a:spcPct val="114000"/>
              </a:lnSpc>
              <a:spcBef>
                <a:spcPts val="0"/>
              </a:spcBef>
              <a:spcAft>
                <a:spcPts val="0"/>
              </a:spcAft>
              <a:buNone/>
            </a:pPr>
            <a:r>
              <a:rPr lang="en-US" sz="2000" b="1">
                <a:solidFill>
                  <a:schemeClr val="lt1"/>
                </a:solidFill>
                <a:latin typeface="Arial "/>
                <a:ea typeface="Calibri"/>
                <a:cs typeface="Calibri"/>
                <a:sym typeface="Calibri"/>
              </a:rPr>
              <a:t>Next meeting</a:t>
            </a:r>
            <a:endParaRPr lang="en-US" sz="2000" strike="sngStrike">
              <a:solidFill>
                <a:schemeClr val="lt1"/>
              </a:solidFill>
              <a:latin typeface="Arial "/>
            </a:endParaRPr>
          </a:p>
        </p:txBody>
      </p:sp>
      <p:sp>
        <p:nvSpPr>
          <p:cNvPr id="14" name="Google Shape;395;ge3d67c3047_1_124"/>
          <p:cNvSpPr txBox="1"/>
          <p:nvPr/>
        </p:nvSpPr>
        <p:spPr>
          <a:xfrm>
            <a:off x="6389077" y="2241947"/>
            <a:ext cx="2833400" cy="535501"/>
          </a:xfrm>
          <a:prstGeom prst="rect">
            <a:avLst/>
          </a:prstGeom>
          <a:noFill/>
          <a:ln>
            <a:noFill/>
          </a:ln>
        </p:spPr>
        <p:txBody>
          <a:bodyPr spcFirstLastPara="1" wrap="square" lIns="91425" tIns="91425" rIns="91425" bIns="91425" anchor="t" anchorCtr="0">
            <a:spAutoFit/>
          </a:bodyPr>
          <a:lstStyle/>
          <a:p>
            <a:pPr algn="ctr">
              <a:lnSpc>
                <a:spcPct val="113999"/>
              </a:lnSpc>
            </a:pPr>
            <a:r>
              <a:rPr lang="en-US" sz="2000" b="1" dirty="0">
                <a:solidFill>
                  <a:schemeClr val="lt1"/>
                </a:solidFill>
                <a:latin typeface="Arial "/>
                <a:cs typeface="Calibri"/>
                <a:sym typeface="Calibri"/>
              </a:rPr>
              <a:t>Final approval</a:t>
            </a:r>
            <a:endParaRPr lang="en-US" dirty="0"/>
          </a:p>
        </p:txBody>
      </p:sp>
    </p:spTree>
    <p:extLst>
      <p:ext uri="{BB962C8B-B14F-4D97-AF65-F5344CB8AC3E}">
        <p14:creationId xmlns:p14="http://schemas.microsoft.com/office/powerpoint/2010/main" val="1153016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FD5-0B2D-B5C9-7359-5BB4AA92A1E1}"/>
              </a:ext>
            </a:extLst>
          </p:cNvPr>
          <p:cNvSpPr>
            <a:spLocks noGrp="1"/>
          </p:cNvSpPr>
          <p:nvPr>
            <p:ph type="title"/>
          </p:nvPr>
        </p:nvSpPr>
        <p:spPr/>
        <p:txBody>
          <a:bodyPr lIns="91440" tIns="45720" rIns="91440" bIns="45720" anchor="t"/>
          <a:lstStyle/>
          <a:p>
            <a:r>
              <a:rPr lang="en-US" i="1">
                <a:latin typeface="Georgia"/>
                <a:cs typeface="Arial"/>
              </a:rPr>
              <a:t>Q&amp;A Chat</a:t>
            </a:r>
            <a:endParaRPr lang="en-US" i="1">
              <a:latin typeface="Georgia"/>
            </a:endParaRPr>
          </a:p>
        </p:txBody>
      </p:sp>
      <p:sp>
        <p:nvSpPr>
          <p:cNvPr id="3" name="Text Placeholder 2">
            <a:extLst>
              <a:ext uri="{FF2B5EF4-FFF2-40B4-BE49-F238E27FC236}">
                <a16:creationId xmlns:a16="http://schemas.microsoft.com/office/drawing/2014/main" id="{91E0095A-8946-C4EE-52FD-7F50D87DB1B8}"/>
              </a:ext>
            </a:extLst>
          </p:cNvPr>
          <p:cNvSpPr>
            <a:spLocks noGrp="1"/>
          </p:cNvSpPr>
          <p:nvPr>
            <p:ph type="body" sz="quarter" idx="14"/>
          </p:nvPr>
        </p:nvSpPr>
        <p:spPr/>
        <p:txBody>
          <a:bodyPr/>
          <a:lstStyle/>
          <a:p>
            <a:endParaRPr lang="en-US"/>
          </a:p>
        </p:txBody>
      </p:sp>
      <p:sp>
        <p:nvSpPr>
          <p:cNvPr id="6" name="TextBox 5">
            <a:extLst>
              <a:ext uri="{FF2B5EF4-FFF2-40B4-BE49-F238E27FC236}">
                <a16:creationId xmlns:a16="http://schemas.microsoft.com/office/drawing/2014/main" id="{9F0F1094-9DD3-742F-161B-F510019CEFC4}"/>
              </a:ext>
            </a:extLst>
          </p:cNvPr>
          <p:cNvSpPr txBox="1"/>
          <p:nvPr/>
        </p:nvSpPr>
        <p:spPr>
          <a:xfrm>
            <a:off x="730656" y="1676400"/>
            <a:ext cx="8990519"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a:solidFill>
                  <a:srgbClr val="3D97B4"/>
                </a:solidFill>
                <a:latin typeface="Arial "/>
                <a:cs typeface="Segoe UI"/>
              </a:rPr>
              <a:t>Have a question about the Income Assistance Pilot Program?</a:t>
            </a:r>
            <a:r>
              <a:rPr lang="en-US">
                <a:solidFill>
                  <a:srgbClr val="3D97B4"/>
                </a:solidFill>
                <a:latin typeface="Arial "/>
                <a:cs typeface="Segoe UI"/>
              </a:rPr>
              <a:t>​</a:t>
            </a:r>
            <a:endParaRPr lang="en-US">
              <a:solidFill>
                <a:srgbClr val="3D97B4"/>
              </a:solidFill>
              <a:latin typeface="Arial "/>
              <a:ea typeface="Open Sans"/>
              <a:cs typeface="Segoe UI"/>
            </a:endParaRPr>
          </a:p>
          <a:p>
            <a:pPr>
              <a:lnSpc>
                <a:spcPct val="150000"/>
              </a:lnSpc>
              <a:buChar char="•"/>
            </a:pPr>
            <a:r>
              <a:rPr lang="en-US">
                <a:solidFill>
                  <a:srgbClr val="002060"/>
                </a:solidFill>
                <a:latin typeface="Arial "/>
                <a:cs typeface="Arial"/>
              </a:rPr>
              <a:t> If joining via WebEx, submit comments via the chat box. ​</a:t>
            </a:r>
            <a:endParaRPr lang="en-US">
              <a:solidFill>
                <a:srgbClr val="002060"/>
              </a:solidFill>
              <a:latin typeface="Arial "/>
              <a:ea typeface="Open Sans"/>
              <a:cs typeface="Arial"/>
            </a:endParaRPr>
          </a:p>
          <a:p>
            <a:pPr>
              <a:lnSpc>
                <a:spcPct val="150000"/>
              </a:lnSpc>
              <a:buChar char="•"/>
            </a:pPr>
            <a:r>
              <a:rPr lang="en-US">
                <a:solidFill>
                  <a:srgbClr val="002060"/>
                </a:solidFill>
                <a:latin typeface="Arial "/>
                <a:cs typeface="Arial"/>
              </a:rPr>
              <a:t> If joining via phone, please wait to unmute yourself until directed by the moderator. ​</a:t>
            </a:r>
            <a:endParaRPr lang="en-US">
              <a:solidFill>
                <a:srgbClr val="002060"/>
              </a:solidFill>
              <a:latin typeface="Arial "/>
              <a:ea typeface="Open Sans"/>
              <a:cs typeface="Arial"/>
            </a:endParaRPr>
          </a:p>
          <a:p>
            <a:pPr>
              <a:lnSpc>
                <a:spcPct val="150000"/>
              </a:lnSpc>
              <a:buChar char="•"/>
            </a:pPr>
            <a:r>
              <a:rPr lang="en-US">
                <a:solidFill>
                  <a:srgbClr val="002060"/>
                </a:solidFill>
                <a:latin typeface="Arial "/>
                <a:cs typeface="Arial"/>
              </a:rPr>
              <a:t> If joining via Facebook Live, please comment your questions​ in the livestream. ​</a:t>
            </a:r>
            <a:endParaRPr lang="en-US">
              <a:solidFill>
                <a:srgbClr val="002060"/>
              </a:solidFill>
              <a:latin typeface="Arial "/>
              <a:ea typeface="Open Sans"/>
              <a:cs typeface="Arial"/>
            </a:endParaRPr>
          </a:p>
          <a:p>
            <a:pPr>
              <a:lnSpc>
                <a:spcPct val="150000"/>
              </a:lnSpc>
              <a:buChar char="•"/>
            </a:pPr>
            <a:r>
              <a:rPr lang="en-US">
                <a:solidFill>
                  <a:srgbClr val="002060"/>
                </a:solidFill>
                <a:latin typeface="Arial "/>
                <a:cs typeface="Arial"/>
              </a:rPr>
              <a:t> Visit </a:t>
            </a:r>
            <a:r>
              <a:rPr lang="en-US" u="sng">
                <a:solidFill>
                  <a:srgbClr val="002060"/>
                </a:solidFill>
                <a:latin typeface="Arial "/>
                <a:cs typeface="Arial"/>
                <a:hlinkClick r:id="rId2">
                  <a:extLst>
                    <a:ext uri="{A12FA001-AC4F-418D-AE19-62706E023703}">
                      <ahyp:hlinkClr xmlns:ahyp="http://schemas.microsoft.com/office/drawing/2018/hyperlinkcolor" val="tx"/>
                    </a:ext>
                  </a:extLst>
                </a:hlinkClick>
              </a:rPr>
              <a:t>cota.com/contact</a:t>
            </a:r>
            <a:r>
              <a:rPr lang="en-US">
                <a:solidFill>
                  <a:srgbClr val="002060"/>
                </a:solidFill>
                <a:latin typeface="Arial "/>
                <a:cs typeface="Arial"/>
              </a:rPr>
              <a:t> to learn more about this program.</a:t>
            </a:r>
            <a:endParaRPr lang="en-US">
              <a:solidFill>
                <a:srgbClr val="002060"/>
              </a:solidFill>
              <a:latin typeface="Arial "/>
              <a:ea typeface="Open Sans"/>
              <a:cs typeface="Arial"/>
            </a:endParaRPr>
          </a:p>
        </p:txBody>
      </p:sp>
    </p:spTree>
    <p:extLst>
      <p:ext uri="{BB962C8B-B14F-4D97-AF65-F5344CB8AC3E}">
        <p14:creationId xmlns:p14="http://schemas.microsoft.com/office/powerpoint/2010/main" val="3780317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100B9DC4-D53E-7F7C-DFC3-62CBBACDBC6D}"/>
              </a:ext>
            </a:extLst>
          </p:cNvPr>
          <p:cNvPicPr>
            <a:picLocks noGrp="1" noChangeAspect="1"/>
          </p:cNvPicPr>
          <p:nvPr>
            <p:ph type="pic" sz="quarter" idx="17"/>
          </p:nvPr>
        </p:nvPicPr>
        <p:blipFill rotWithShape="1">
          <a:blip r:embed="rId2"/>
          <a:srcRect t="7813" b="7813"/>
          <a:stretch/>
        </p:blipFill>
        <p:spPr/>
      </p:pic>
      <p:sp>
        <p:nvSpPr>
          <p:cNvPr id="3" name="Text Placeholder 2">
            <a:extLst>
              <a:ext uri="{FF2B5EF4-FFF2-40B4-BE49-F238E27FC236}">
                <a16:creationId xmlns:a16="http://schemas.microsoft.com/office/drawing/2014/main" id="{22F2E43D-C244-8EAC-820B-21211B46C796}"/>
              </a:ext>
            </a:extLst>
          </p:cNvPr>
          <p:cNvSpPr>
            <a:spLocks noGrp="1"/>
          </p:cNvSpPr>
          <p:nvPr>
            <p:ph type="body" sz="quarter" idx="14"/>
          </p:nvPr>
        </p:nvSpPr>
        <p:spPr/>
        <p:txBody>
          <a:bodyPr/>
          <a:lstStyle/>
          <a:p>
            <a:endParaRPr lang="en-US"/>
          </a:p>
        </p:txBody>
      </p:sp>
      <p:sp>
        <p:nvSpPr>
          <p:cNvPr id="4" name="SmartArt Placeholder 3">
            <a:extLst>
              <a:ext uri="{FF2B5EF4-FFF2-40B4-BE49-F238E27FC236}">
                <a16:creationId xmlns:a16="http://schemas.microsoft.com/office/drawing/2014/main" id="{9A750548-BEA9-055B-1522-60E5D0F0C277}"/>
              </a:ext>
            </a:extLst>
          </p:cNvPr>
          <p:cNvSpPr>
            <a:spLocks noGrp="1"/>
          </p:cNvSpPr>
          <p:nvPr>
            <p:ph type="dgm" sz="quarter" idx="20"/>
          </p:nvPr>
        </p:nvSpPr>
        <p:spPr/>
      </p:sp>
      <p:sp>
        <p:nvSpPr>
          <p:cNvPr id="5" name="SmartArt Placeholder 4">
            <a:extLst>
              <a:ext uri="{FF2B5EF4-FFF2-40B4-BE49-F238E27FC236}">
                <a16:creationId xmlns:a16="http://schemas.microsoft.com/office/drawing/2014/main" id="{C3280021-187E-D8F0-D464-B8D902B1A40B}"/>
              </a:ext>
            </a:extLst>
          </p:cNvPr>
          <p:cNvSpPr>
            <a:spLocks noGrp="1"/>
          </p:cNvSpPr>
          <p:nvPr>
            <p:ph type="dgm" sz="quarter" idx="21"/>
          </p:nvPr>
        </p:nvSpPr>
        <p:spPr/>
      </p:sp>
      <p:sp>
        <p:nvSpPr>
          <p:cNvPr id="6" name="Text Placeholder 5">
            <a:extLst>
              <a:ext uri="{FF2B5EF4-FFF2-40B4-BE49-F238E27FC236}">
                <a16:creationId xmlns:a16="http://schemas.microsoft.com/office/drawing/2014/main" id="{118B17E9-6D75-C1C4-F49F-1825CEFC90C9}"/>
              </a:ext>
            </a:extLst>
          </p:cNvPr>
          <p:cNvSpPr>
            <a:spLocks noGrp="1"/>
          </p:cNvSpPr>
          <p:nvPr>
            <p:ph type="body" sz="quarter" idx="15"/>
          </p:nvPr>
        </p:nvSpPr>
        <p:spPr>
          <a:xfrm>
            <a:off x="3572721" y="382834"/>
            <a:ext cx="7953069" cy="571900"/>
          </a:xfrm>
        </p:spPr>
        <p:txBody>
          <a:bodyPr lIns="91440" tIns="45720" rIns="91440" bIns="45720" anchor="t"/>
          <a:lstStyle/>
          <a:p>
            <a:pPr>
              <a:lnSpc>
                <a:spcPct val="90000"/>
              </a:lnSpc>
            </a:pPr>
            <a:r>
              <a:rPr lang="en-US" sz="4000">
                <a:latin typeface="Arial"/>
                <a:ea typeface="Roboto"/>
                <a:cs typeface="Arial"/>
              </a:rPr>
              <a:t>Proposed Service Changes</a:t>
            </a:r>
            <a:endParaRPr lang="en-US" sz="4000"/>
          </a:p>
        </p:txBody>
      </p:sp>
      <p:sp>
        <p:nvSpPr>
          <p:cNvPr id="7" name="Text Placeholder 6">
            <a:extLst>
              <a:ext uri="{FF2B5EF4-FFF2-40B4-BE49-F238E27FC236}">
                <a16:creationId xmlns:a16="http://schemas.microsoft.com/office/drawing/2014/main" id="{ACC6FD10-D4F3-507E-349F-A0FA4C7B357D}"/>
              </a:ext>
            </a:extLst>
          </p:cNvPr>
          <p:cNvSpPr>
            <a:spLocks noGrp="1"/>
          </p:cNvSpPr>
          <p:nvPr>
            <p:ph type="body" sz="quarter" idx="16"/>
          </p:nvPr>
        </p:nvSpPr>
        <p:spPr>
          <a:xfrm>
            <a:off x="1043530" y="259385"/>
            <a:ext cx="2527199" cy="817289"/>
          </a:xfrm>
        </p:spPr>
        <p:txBody>
          <a:bodyPr lIns="91440" tIns="45720" rIns="91440" bIns="45720" anchor="t"/>
          <a:lstStyle/>
          <a:p>
            <a:r>
              <a:rPr lang="en-US" sz="5000">
                <a:latin typeface="Georgia"/>
                <a:ea typeface="Roboto"/>
                <a:cs typeface="Arial"/>
              </a:rPr>
              <a:t>up next:</a:t>
            </a:r>
            <a:endParaRPr lang="en-US" sz="5000" i="0">
              <a:latin typeface="Georgia"/>
              <a:ea typeface="Roboto"/>
              <a:cs typeface="Arial"/>
            </a:endParaRPr>
          </a:p>
          <a:p>
            <a:endParaRPr lang="en-US"/>
          </a:p>
        </p:txBody>
      </p:sp>
    </p:spTree>
    <p:extLst>
      <p:ext uri="{BB962C8B-B14F-4D97-AF65-F5344CB8AC3E}">
        <p14:creationId xmlns:p14="http://schemas.microsoft.com/office/powerpoint/2010/main" val="96776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martArt Placeholder 7">
            <a:extLst>
              <a:ext uri="{FF2B5EF4-FFF2-40B4-BE49-F238E27FC236}">
                <a16:creationId xmlns:a16="http://schemas.microsoft.com/office/drawing/2014/main" id="{608A6331-9927-D249-9A4D-7C06D7D4C412}"/>
              </a:ext>
            </a:extLst>
          </p:cNvPr>
          <p:cNvSpPr>
            <a:spLocks noGrp="1"/>
          </p:cNvSpPr>
          <p:nvPr>
            <p:ph type="dgm" sz="quarter" idx="17"/>
          </p:nvPr>
        </p:nvSpPr>
        <p:spPr/>
      </p:sp>
      <p:pic>
        <p:nvPicPr>
          <p:cNvPr id="10" name="Picture Placeholder 9" descr="A picture containing person, subway&#10;&#10;Description automatically generated">
            <a:extLst>
              <a:ext uri="{FF2B5EF4-FFF2-40B4-BE49-F238E27FC236}">
                <a16:creationId xmlns:a16="http://schemas.microsoft.com/office/drawing/2014/main" id="{3DDA13F8-599C-3143-A8D5-4BE31152D294}"/>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t="1406" b="1406"/>
          <a:stretch/>
        </p:blipFill>
        <p:spPr>
          <a:prstGeom prst="rect">
            <a:avLst/>
          </a:prstGeom>
        </p:spPr>
      </p:pic>
      <p:sp>
        <p:nvSpPr>
          <p:cNvPr id="3" name="SmartArt Placeholder 2">
            <a:extLst>
              <a:ext uri="{FF2B5EF4-FFF2-40B4-BE49-F238E27FC236}">
                <a16:creationId xmlns:a16="http://schemas.microsoft.com/office/drawing/2014/main" id="{AE4EA39B-0FD0-8B4C-B1EC-924C3CE5053A}"/>
              </a:ext>
            </a:extLst>
          </p:cNvPr>
          <p:cNvSpPr>
            <a:spLocks noGrp="1"/>
          </p:cNvSpPr>
          <p:nvPr>
            <p:ph type="dgm" sz="quarter" idx="19"/>
          </p:nvPr>
        </p:nvSpPr>
        <p:spPr/>
      </p:sp>
      <p:sp>
        <p:nvSpPr>
          <p:cNvPr id="4" name="Title 3">
            <a:extLst>
              <a:ext uri="{FF2B5EF4-FFF2-40B4-BE49-F238E27FC236}">
                <a16:creationId xmlns:a16="http://schemas.microsoft.com/office/drawing/2014/main" id="{661587C5-5648-4E41-927B-4E2E35B260F9}"/>
              </a:ext>
            </a:extLst>
          </p:cNvPr>
          <p:cNvSpPr>
            <a:spLocks noGrp="1"/>
          </p:cNvSpPr>
          <p:nvPr>
            <p:ph type="title"/>
          </p:nvPr>
        </p:nvSpPr>
        <p:spPr>
          <a:xfrm>
            <a:off x="892356" y="1087634"/>
            <a:ext cx="4488661" cy="1266472"/>
          </a:xfrm>
        </p:spPr>
        <p:txBody>
          <a:bodyPr/>
          <a:lstStyle/>
          <a:p>
            <a:r>
              <a:rPr lang="en-US"/>
              <a:t>COVID-19</a:t>
            </a:r>
            <a:br>
              <a:rPr lang="en-US"/>
            </a:br>
            <a:r>
              <a:rPr lang="en-US"/>
              <a:t>Policy Updates</a:t>
            </a:r>
          </a:p>
        </p:txBody>
      </p:sp>
      <p:sp>
        <p:nvSpPr>
          <p:cNvPr id="5" name="Text Placeholder 4">
            <a:extLst>
              <a:ext uri="{FF2B5EF4-FFF2-40B4-BE49-F238E27FC236}">
                <a16:creationId xmlns:a16="http://schemas.microsoft.com/office/drawing/2014/main" id="{6213F6D2-8AB6-3F48-837F-C836D1B13E6C}"/>
              </a:ext>
            </a:extLst>
          </p:cNvPr>
          <p:cNvSpPr>
            <a:spLocks noGrp="1"/>
          </p:cNvSpPr>
          <p:nvPr>
            <p:ph type="body" sz="quarter" idx="15"/>
          </p:nvPr>
        </p:nvSpPr>
        <p:spPr>
          <a:xfrm>
            <a:off x="891961" y="2451957"/>
            <a:ext cx="4566258" cy="1667227"/>
          </a:xfrm>
        </p:spPr>
        <p:txBody>
          <a:bodyPr/>
          <a:lstStyle/>
          <a:p>
            <a:r>
              <a:rPr lang="en-US" b="1"/>
              <a:t>How is COTA keeping customers and employees safe? </a:t>
            </a:r>
            <a:r>
              <a:rPr lang="en-US"/>
              <a:t>COTA will continue to provide the following measures to keep customers and employees safe:</a:t>
            </a:r>
          </a:p>
        </p:txBody>
      </p:sp>
      <p:sp>
        <p:nvSpPr>
          <p:cNvPr id="6" name="Text Placeholder 5">
            <a:extLst>
              <a:ext uri="{FF2B5EF4-FFF2-40B4-BE49-F238E27FC236}">
                <a16:creationId xmlns:a16="http://schemas.microsoft.com/office/drawing/2014/main" id="{51EEF9D7-40DA-B046-B485-A1AFB5355B67}"/>
              </a:ext>
            </a:extLst>
          </p:cNvPr>
          <p:cNvSpPr>
            <a:spLocks noGrp="1"/>
          </p:cNvSpPr>
          <p:nvPr>
            <p:ph type="body" sz="quarter" idx="16"/>
          </p:nvPr>
        </p:nvSpPr>
        <p:spPr>
          <a:xfrm>
            <a:off x="891567" y="3759836"/>
            <a:ext cx="4489450" cy="1531937"/>
          </a:xfrm>
        </p:spPr>
        <p:txBody>
          <a:bodyPr/>
          <a:lstStyle/>
          <a:p>
            <a:r>
              <a:rPr lang="en-US"/>
              <a:t>Cleaning and sanitization on all transit vehicles and at high-ridership stops</a:t>
            </a:r>
          </a:p>
          <a:p>
            <a:r>
              <a:rPr lang="en-US"/>
              <a:t>Installed operator barriers on fixed-route fleet</a:t>
            </a:r>
          </a:p>
          <a:p>
            <a:r>
              <a:rPr lang="en-US"/>
              <a:t>Proper ventilation</a:t>
            </a:r>
          </a:p>
          <a:p>
            <a:r>
              <a:rPr lang="en-US"/>
              <a:t>Hand sanitizer</a:t>
            </a:r>
          </a:p>
          <a:p>
            <a:r>
              <a:rPr lang="en-US" b="1"/>
              <a:t>Mask policy was lifted on April 19</a:t>
            </a:r>
          </a:p>
          <a:p>
            <a:endParaRPr lang="en-US"/>
          </a:p>
        </p:txBody>
      </p:sp>
      <p:sp>
        <p:nvSpPr>
          <p:cNvPr id="7" name="Text Placeholder 6">
            <a:extLst>
              <a:ext uri="{FF2B5EF4-FFF2-40B4-BE49-F238E27FC236}">
                <a16:creationId xmlns:a16="http://schemas.microsoft.com/office/drawing/2014/main" id="{74272173-C46F-B142-A869-2B6ADA4EC857}"/>
              </a:ext>
            </a:extLst>
          </p:cNvPr>
          <p:cNvSpPr>
            <a:spLocks noGrp="1"/>
          </p:cNvSpPr>
          <p:nvPr>
            <p:ph type="body" sz="quarter" idx="14"/>
          </p:nvPr>
        </p:nvSpPr>
        <p:spPr/>
        <p:txBody>
          <a:bodyPr/>
          <a:lstStyle/>
          <a:p>
            <a:r>
              <a:rPr lang="en-US"/>
              <a:t> MOVING EVERY LIFE FORWARD |</a:t>
            </a:r>
          </a:p>
        </p:txBody>
      </p:sp>
      <p:pic>
        <p:nvPicPr>
          <p:cNvPr id="11" name="SmartArt Placeholder 10">
            <a:extLst>
              <a:ext uri="{FF2B5EF4-FFF2-40B4-BE49-F238E27FC236}">
                <a16:creationId xmlns:a16="http://schemas.microsoft.com/office/drawing/2014/main" id="{8096DE88-F0F0-AC4A-8E63-8293B0FD99C5}"/>
              </a:ext>
            </a:extLst>
          </p:cNvPr>
          <p:cNvPicPr>
            <a:picLocks noGrp="1" noChangeAspect="1"/>
          </p:cNvPicPr>
          <p:nvPr>
            <p:ph type="dgm" sz="quarter" idx="18"/>
          </p:nvPr>
        </p:nvPicPr>
        <p:blipFill>
          <a:blip r:embed="rId3" cstate="email">
            <a:extLst>
              <a:ext uri="{28A0092B-C50C-407E-A947-70E740481C1C}">
                <a14:useLocalDpi xmlns:a14="http://schemas.microsoft.com/office/drawing/2010/main"/>
              </a:ext>
            </a:extLst>
          </a:blip>
          <a:stretch>
            <a:fillRect/>
          </a:stretch>
        </p:blipFill>
        <p:spPr>
          <a:xfrm>
            <a:off x="3731319" y="1023599"/>
            <a:ext cx="645810" cy="625212"/>
          </a:xfrm>
          <a:prstGeom prst="rect">
            <a:avLst/>
          </a:prstGeom>
          <a:solidFill>
            <a:schemeClr val="bg1">
              <a:alpha val="50000"/>
            </a:schemeClr>
          </a:solidFill>
        </p:spPr>
      </p:pic>
    </p:spTree>
    <p:extLst>
      <p:ext uri="{BB962C8B-B14F-4D97-AF65-F5344CB8AC3E}">
        <p14:creationId xmlns:p14="http://schemas.microsoft.com/office/powerpoint/2010/main" val="2225476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6250" r="43838"/>
          <a:stretch/>
        </p:blipFill>
        <p:spPr>
          <a:xfrm>
            <a:off x="0" y="0"/>
            <a:ext cx="5135572" cy="6858000"/>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608241" y="279171"/>
            <a:ext cx="4488661" cy="1381899"/>
          </a:xfrm>
          <a:solidFill>
            <a:schemeClr val="bg1"/>
          </a:solidFill>
        </p:spPr>
        <p:txBody>
          <a:bodyPr lIns="91440" tIns="45720" rIns="91440" bIns="45720" anchor="t"/>
          <a:lstStyle/>
          <a:p>
            <a:r>
              <a:rPr lang="en-US">
                <a:latin typeface="Arial"/>
                <a:cs typeface="Arial"/>
              </a:rPr>
              <a:t>Workforce Challenges</a:t>
            </a:r>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673290" y="1734016"/>
            <a:ext cx="4377938" cy="4557249"/>
          </a:xfrm>
        </p:spPr>
        <p:txBody>
          <a:bodyPr lIns="91440" tIns="45720" rIns="91440" bIns="45720" anchor="t"/>
          <a:lstStyle/>
          <a:p>
            <a:r>
              <a:rPr lang="en-US" dirty="0">
                <a:latin typeface="Arial"/>
                <a:ea typeface="Roboto"/>
                <a:cs typeface="Arial"/>
              </a:rPr>
              <a:t>Like most organizations, COTA is impacted by the nationwide worker shortage. COTA continues to recruit and hire new transit operators, but those new hires are not enough to offset retirements and other departures.</a:t>
            </a:r>
            <a:endParaRPr lang="en-US" dirty="0"/>
          </a:p>
          <a:p>
            <a:r>
              <a:rPr lang="en-US" b="1" dirty="0">
                <a:latin typeface="Arial"/>
                <a:ea typeface="Roboto"/>
                <a:cs typeface="Arial"/>
              </a:rPr>
              <a:t>COTA will continue to adjust transit schedules due to unprecedented workforce challenges.</a:t>
            </a:r>
            <a:endParaRPr lang="en-US" dirty="0">
              <a:latin typeface="Arial"/>
              <a:ea typeface="Roboto"/>
              <a:cs typeface="Arial"/>
            </a:endParaRPr>
          </a:p>
          <a:p>
            <a:r>
              <a:rPr lang="en-US" dirty="0">
                <a:latin typeface="Arial"/>
                <a:ea typeface="Roboto"/>
                <a:cs typeface="Arial"/>
              </a:rPr>
              <a:t>The adjustments will be made to improve service reliability and help minimize adverse service impacts to our customers and staff.</a:t>
            </a:r>
          </a:p>
          <a:p>
            <a:endParaRPr lang="en-US" dirty="0"/>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p:sp>
    </p:spTree>
    <p:extLst>
      <p:ext uri="{BB962C8B-B14F-4D97-AF65-F5344CB8AC3E}">
        <p14:creationId xmlns:p14="http://schemas.microsoft.com/office/powerpoint/2010/main" val="110154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130" r="25130"/>
          <a:stretch/>
        </p:blipFill>
        <p:spPr>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608241" y="756504"/>
            <a:ext cx="4666116" cy="737967"/>
          </a:xfrm>
          <a:solidFill>
            <a:schemeClr val="bg1"/>
          </a:solidFill>
        </p:spPr>
        <p:txBody>
          <a:bodyPr/>
          <a:lstStyle/>
          <a:p>
            <a:r>
              <a:rPr lang="en-US"/>
              <a:t>COTA is HIRING!</a:t>
            </a:r>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608241" y="1524951"/>
            <a:ext cx="5028425" cy="3795250"/>
          </a:xfrm>
        </p:spPr>
        <p:txBody>
          <a:bodyPr lIns="91440" tIns="45720" rIns="91440" bIns="45720" anchor="t"/>
          <a:lstStyle/>
          <a:p>
            <a:r>
              <a:rPr lang="en-US" dirty="0">
                <a:latin typeface="Arial"/>
                <a:ea typeface="Roboto"/>
                <a:cs typeface="Arial"/>
              </a:rPr>
              <a:t>COTA is actively recruiting, hiring and training new operators. Anyone interested in a rewarding career at COTA can learn more and apply at </a:t>
            </a:r>
            <a:r>
              <a:rPr lang="en-US" b="1" dirty="0">
                <a:latin typeface="Arial"/>
                <a:ea typeface="Roboto"/>
                <a:cs typeface="Arial"/>
              </a:rPr>
              <a:t>COTA.com/careers</a:t>
            </a:r>
            <a:r>
              <a:rPr lang="en-US" dirty="0">
                <a:latin typeface="Arial"/>
                <a:ea typeface="Roboto"/>
                <a:cs typeface="Arial"/>
              </a:rPr>
              <a:t>.</a:t>
            </a:r>
            <a:endParaRPr lang="en-US" dirty="0"/>
          </a:p>
          <a:p>
            <a:pPr marL="285750" indent="-285750">
              <a:buChar char="•"/>
            </a:pPr>
            <a:r>
              <a:rPr lang="en-US" dirty="0">
                <a:latin typeface="Arial"/>
                <a:ea typeface="Roboto"/>
                <a:cs typeface="Arial"/>
              </a:rPr>
              <a:t>COTA's starting wage for operators in training has been increased to $17.50/hour.</a:t>
            </a:r>
            <a:endParaRPr lang="en-US" dirty="0"/>
          </a:p>
          <a:p>
            <a:pPr marL="285750" indent="-285750">
              <a:buChar char="•"/>
            </a:pPr>
            <a:r>
              <a:rPr lang="en-US" dirty="0">
                <a:latin typeface="Arial"/>
                <a:ea typeface="Roboto"/>
                <a:cs typeface="Arial"/>
              </a:rPr>
              <a:t>Upon completion of training, operators' wage increases to $21.10/hour.</a:t>
            </a:r>
            <a:endParaRPr lang="en-US" dirty="0"/>
          </a:p>
          <a:p>
            <a:pPr marL="285750" indent="-285750">
              <a:buChar char="•"/>
            </a:pPr>
            <a:r>
              <a:rPr lang="en-US" dirty="0">
                <a:latin typeface="Arial"/>
                <a:ea typeface="Roboto"/>
                <a:cs typeface="Arial"/>
              </a:rPr>
              <a:t>Operators can make more than $33/hour in 5 years</a:t>
            </a:r>
            <a:endParaRPr lang="en-US" dirty="0"/>
          </a:p>
          <a:p>
            <a:pPr marL="285750" indent="-285750">
              <a:buChar char="•"/>
            </a:pPr>
            <a:r>
              <a:rPr lang="en-US" dirty="0">
                <a:latin typeface="Arial"/>
                <a:ea typeface="Roboto"/>
                <a:cs typeface="Arial"/>
              </a:rPr>
              <a:t>COTA is in the top 5% among peer agencies for wage &amp; benefits</a:t>
            </a:r>
            <a:endParaRPr lang="en-US" dirty="0"/>
          </a:p>
          <a:p>
            <a:pPr marL="285750" indent="-285750">
              <a:buChar char="•"/>
            </a:pPr>
            <a:endParaRPr lang="en-US" dirty="0"/>
          </a:p>
          <a:p>
            <a:endParaRPr lang="en-US" dirty="0"/>
          </a:p>
          <a:p>
            <a:endParaRPr lang="en-US" dirty="0"/>
          </a:p>
        </p:txBody>
      </p:sp>
      <p:sp>
        <p:nvSpPr>
          <p:cNvPr id="6" name="Text Placeholder 5">
            <a:extLst>
              <a:ext uri="{FF2B5EF4-FFF2-40B4-BE49-F238E27FC236}">
                <a16:creationId xmlns:a16="http://schemas.microsoft.com/office/drawing/2014/main" id="{EEB42D3C-E62F-CE40-B344-9123F162D757}"/>
              </a:ext>
            </a:extLst>
          </p:cNvPr>
          <p:cNvSpPr>
            <a:spLocks noGrp="1"/>
          </p:cNvSpPr>
          <p:nvPr>
            <p:ph type="body" sz="quarter" idx="16"/>
          </p:nvPr>
        </p:nvSpPr>
        <p:spPr>
          <a:xfrm>
            <a:off x="6604772" y="5626826"/>
            <a:ext cx="5109210" cy="1020839"/>
          </a:xfrm>
        </p:spPr>
        <p:txBody>
          <a:bodyPr lIns="91440" tIns="45720" rIns="91440" bIns="45720" anchor="t"/>
          <a:lstStyle/>
          <a:p>
            <a:pPr marL="0" indent="0">
              <a:buNone/>
            </a:pPr>
            <a:r>
              <a:rPr lang="en-US" spc="300">
                <a:solidFill>
                  <a:schemeClr val="accent1"/>
                </a:solidFill>
                <a:latin typeface="Arial"/>
                <a:ea typeface="Roboto"/>
                <a:cs typeface="Arial"/>
              </a:rPr>
              <a:t>SERVICE REQUESTS</a:t>
            </a:r>
          </a:p>
          <a:p>
            <a:pPr marL="0" indent="0">
              <a:buNone/>
            </a:pPr>
            <a:r>
              <a:rPr lang="en-US">
                <a:latin typeface="Arial"/>
                <a:ea typeface="Roboto"/>
                <a:cs typeface="Arial"/>
              </a:rPr>
              <a:t>COTA will continue to document requests for service and work to restore service hours. </a:t>
            </a:r>
            <a:endParaRPr lang="en-US"/>
          </a:p>
          <a:p>
            <a:pPr marL="0" indent="0">
              <a:buNone/>
            </a:pPr>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p:sp>
    </p:spTree>
    <p:extLst>
      <p:ext uri="{BB962C8B-B14F-4D97-AF65-F5344CB8AC3E}">
        <p14:creationId xmlns:p14="http://schemas.microsoft.com/office/powerpoint/2010/main" val="225487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a:extLst>
              <a:ext uri="{FF2B5EF4-FFF2-40B4-BE49-F238E27FC236}">
                <a16:creationId xmlns:a16="http://schemas.microsoft.com/office/drawing/2014/main" id="{F9D5ABD4-557B-E443-B53C-A4ECEA883E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 t="9287" r="-112" b="6225"/>
          <a:stretch/>
        </p:blipFill>
        <p:spPr>
          <a:xfrm>
            <a:off x="13958" y="0"/>
            <a:ext cx="12189617" cy="6858000"/>
          </a:xfrm>
          <a:prstGeom prst="rect">
            <a:avLst/>
          </a:prstGeom>
        </p:spPr>
      </p:pic>
      <p:sp>
        <p:nvSpPr>
          <p:cNvPr id="11"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2382" y="0"/>
            <a:ext cx="7993753" cy="6858000"/>
          </a:xfrm>
        </p:spPr>
      </p:sp>
      <p:sp>
        <p:nvSpPr>
          <p:cNvPr id="12" name="SmartArt Placeholder 4">
            <a:extLst>
              <a:ext uri="{FF2B5EF4-FFF2-40B4-BE49-F238E27FC236}">
                <a16:creationId xmlns:a16="http://schemas.microsoft.com/office/drawing/2014/main" id="{A8D20905-AE23-EF4A-A6BE-579DF1C6FFEF}"/>
              </a:ext>
            </a:extLst>
          </p:cNvPr>
          <p:cNvSpPr>
            <a:spLocks noGrp="1"/>
          </p:cNvSpPr>
          <p:nvPr>
            <p:ph type="dgm" sz="quarter" idx="21"/>
          </p:nvPr>
        </p:nvSpPr>
        <p:spPr>
          <a:xfrm>
            <a:off x="-2382" y="0"/>
            <a:ext cx="7025752" cy="6858000"/>
          </a:xfrm>
        </p:spPr>
      </p:sp>
      <p:sp>
        <p:nvSpPr>
          <p:cNvPr id="3" name="Text Placeholder 2">
            <a:extLst>
              <a:ext uri="{FF2B5EF4-FFF2-40B4-BE49-F238E27FC236}">
                <a16:creationId xmlns:a16="http://schemas.microsoft.com/office/drawing/2014/main" id="{7570A634-DD9D-4348-B5B2-895A134718B2}"/>
              </a:ext>
            </a:extLst>
          </p:cNvPr>
          <p:cNvSpPr>
            <a:spLocks noGrp="1"/>
          </p:cNvSpPr>
          <p:nvPr>
            <p:ph type="body" sz="quarter" idx="14"/>
          </p:nvPr>
        </p:nvSpPr>
        <p:spPr/>
        <p:txBody>
          <a:bodyPr lIns="91440" tIns="45720" rIns="91440" bIns="45720" anchor="ctr"/>
          <a:lstStyle/>
          <a:p>
            <a:r>
              <a:rPr lang="en-US">
                <a:latin typeface="Arial"/>
                <a:ea typeface="Roboto"/>
                <a:cs typeface="Arial"/>
              </a:rPr>
              <a:t> MOVING EVERY LIFE FORWARD |</a:t>
            </a:r>
          </a:p>
        </p:txBody>
      </p:sp>
      <p:sp>
        <p:nvSpPr>
          <p:cNvPr id="6" name="Text Placeholder 5">
            <a:extLst>
              <a:ext uri="{FF2B5EF4-FFF2-40B4-BE49-F238E27FC236}">
                <a16:creationId xmlns:a16="http://schemas.microsoft.com/office/drawing/2014/main" id="{3C9155F0-B326-324E-AF70-1211C3DC16FC}"/>
              </a:ext>
            </a:extLst>
          </p:cNvPr>
          <p:cNvSpPr>
            <a:spLocks noGrp="1"/>
          </p:cNvSpPr>
          <p:nvPr>
            <p:ph type="body" sz="quarter" idx="15"/>
          </p:nvPr>
        </p:nvSpPr>
        <p:spPr>
          <a:xfrm>
            <a:off x="969962" y="2712082"/>
            <a:ext cx="6196010" cy="1080668"/>
          </a:xfrm>
        </p:spPr>
        <p:txBody>
          <a:bodyPr/>
          <a:lstStyle/>
          <a:p>
            <a:pPr lvl="0">
              <a:lnSpc>
                <a:spcPct val="90000"/>
              </a:lnSpc>
            </a:pPr>
            <a:endParaRPr lang="en-US" i="1" spc="0">
              <a:solidFill>
                <a:srgbClr val="FFFFFF"/>
              </a:solidFill>
              <a:latin typeface="Georgia" panose="02040502050405020303" pitchFamily="18" charset="0"/>
            </a:endParaRPr>
          </a:p>
          <a:p>
            <a:r>
              <a:rPr lang="en-US"/>
              <a:t> </a:t>
            </a:r>
          </a:p>
        </p:txBody>
      </p:sp>
      <p:sp>
        <p:nvSpPr>
          <p:cNvPr id="7" name="Text Placeholder 6">
            <a:extLst>
              <a:ext uri="{FF2B5EF4-FFF2-40B4-BE49-F238E27FC236}">
                <a16:creationId xmlns:a16="http://schemas.microsoft.com/office/drawing/2014/main" id="{CFC948C5-F2AF-C146-B492-4E7DCE478ADC}"/>
              </a:ext>
            </a:extLst>
          </p:cNvPr>
          <p:cNvSpPr>
            <a:spLocks noGrp="1"/>
          </p:cNvSpPr>
          <p:nvPr>
            <p:ph type="body" sz="quarter" idx="16"/>
          </p:nvPr>
        </p:nvSpPr>
        <p:spPr>
          <a:xfrm>
            <a:off x="969962" y="1635883"/>
            <a:ext cx="5910262" cy="483773"/>
          </a:xfrm>
        </p:spPr>
        <p:txBody>
          <a:bodyPr/>
          <a:lstStyle/>
          <a:p>
            <a:r>
              <a:rPr lang="en-US">
                <a:solidFill>
                  <a:srgbClr val="FFFFFF"/>
                </a:solidFill>
              </a:rPr>
              <a:t>service</a:t>
            </a:r>
          </a:p>
          <a:p>
            <a:r>
              <a:rPr lang="en-US" i="0" spc="300">
                <a:solidFill>
                  <a:srgbClr val="FFFFFF"/>
                </a:solidFill>
                <a:latin typeface="Arial" panose="020B0604020202020204" pitchFamily="34" charset="0"/>
              </a:rPr>
              <a:t>CHANGES</a:t>
            </a:r>
            <a:endParaRPr lang="en-US"/>
          </a:p>
        </p:txBody>
      </p:sp>
      <p:sp>
        <p:nvSpPr>
          <p:cNvPr id="10" name="Google Shape;57;p8">
            <a:extLst>
              <a:ext uri="{FF2B5EF4-FFF2-40B4-BE49-F238E27FC236}">
                <a16:creationId xmlns:a16="http://schemas.microsoft.com/office/drawing/2014/main" id="{E17ADA39-E04F-1A4D-A0F8-9BB0E1F35D9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17</a:t>
            </a:fld>
            <a:endParaRPr lang="en-US" sz="1100" b="1" i="0">
              <a:solidFill>
                <a:schemeClr val="bg1"/>
              </a:solidFill>
              <a:latin typeface="Arial" panose="020B0604020202020204" pitchFamily="34" charset="0"/>
              <a:cs typeface="Arial" panose="020B0604020202020204" pitchFamily="34" charset="0"/>
            </a:endParaRPr>
          </a:p>
        </p:txBody>
      </p:sp>
      <p:sp>
        <p:nvSpPr>
          <p:cNvPr id="14" name="Google Shape;115;p15">
            <a:extLst>
              <a:ext uri="{FF2B5EF4-FFF2-40B4-BE49-F238E27FC236}">
                <a16:creationId xmlns:a16="http://schemas.microsoft.com/office/drawing/2014/main" id="{D290CE25-1FCD-7E45-AB2A-BDCB9364F360}"/>
              </a:ext>
            </a:extLst>
          </p:cNvPr>
          <p:cNvSpPr txBox="1"/>
          <p:nvPr/>
        </p:nvSpPr>
        <p:spPr>
          <a:xfrm>
            <a:off x="969961" y="3657283"/>
            <a:ext cx="5769218" cy="834312"/>
          </a:xfrm>
          <a:prstGeom prst="rect">
            <a:avLst/>
          </a:prstGeom>
          <a:noFill/>
          <a:ln>
            <a:noFill/>
          </a:ln>
        </p:spPr>
        <p:txBody>
          <a:bodyPr spcFirstLastPara="1" wrap="square" lIns="64283" tIns="32133" rIns="64283" bIns="32133" anchor="t" anchorCtr="0">
            <a:noAutofit/>
          </a:bodyPr>
          <a:lstStyle/>
          <a:p>
            <a:pPr>
              <a:buClr>
                <a:srgbClr val="000000"/>
              </a:buClr>
              <a:buSzPts val="5600"/>
            </a:pPr>
            <a:r>
              <a:rPr lang="en-US" sz="2400">
                <a:solidFill>
                  <a:schemeClr val="bg1"/>
                </a:solidFill>
                <a:latin typeface="Arial"/>
                <a:ea typeface="Arial"/>
                <a:cs typeface="Arial"/>
                <a:sym typeface="Arial"/>
              </a:rPr>
              <a:t>The following service adjustments are </a:t>
            </a:r>
            <a:r>
              <a:rPr lang="en-US" sz="2400" b="1">
                <a:solidFill>
                  <a:srgbClr val="00B050"/>
                </a:solidFill>
                <a:latin typeface="Arial"/>
                <a:ea typeface="Arial"/>
                <a:cs typeface="Arial"/>
                <a:sym typeface="Arial"/>
              </a:rPr>
              <a:t>proposed</a:t>
            </a:r>
            <a:r>
              <a:rPr lang="en-US" sz="2400">
                <a:solidFill>
                  <a:schemeClr val="bg1"/>
                </a:solidFill>
                <a:latin typeface="Arial"/>
                <a:ea typeface="Arial"/>
                <a:cs typeface="Arial"/>
                <a:sym typeface="Arial"/>
              </a:rPr>
              <a:t> to begin on Monday, September 5, 2022. </a:t>
            </a:r>
            <a:endParaRPr lang="en-US" sz="2400">
              <a:solidFill>
                <a:schemeClr val="bg1"/>
              </a:solidFill>
              <a:latin typeface="Arial" panose="020B0604020202020204" pitchFamily="34" charset="0"/>
              <a:ea typeface="Arial"/>
              <a:cs typeface="Arial" panose="020B0604020202020204" pitchFamily="34" charset="0"/>
              <a:sym typeface="Arial"/>
            </a:endParaRPr>
          </a:p>
          <a:p>
            <a:pPr>
              <a:buClr>
                <a:srgbClr val="000000"/>
              </a:buClr>
              <a:buSzPts val="5600"/>
            </a:pPr>
            <a:endParaRPr lang="en-US" sz="2400">
              <a:solidFill>
                <a:schemeClr val="bg1"/>
              </a:solidFill>
              <a:latin typeface="Arial" panose="020B0604020202020204" pitchFamily="34" charset="0"/>
              <a:ea typeface="Arial"/>
              <a:cs typeface="Arial" panose="020B0604020202020204" pitchFamily="34" charset="0"/>
              <a:sym typeface="Arial"/>
            </a:endParaRPr>
          </a:p>
          <a:p>
            <a:pPr>
              <a:buClr>
                <a:srgbClr val="000000"/>
              </a:buClr>
              <a:buSzPts val="5600"/>
            </a:pPr>
            <a:r>
              <a:rPr lang="en-US" sz="2400" i="1">
                <a:solidFill>
                  <a:schemeClr val="bg1"/>
                </a:solidFill>
                <a:latin typeface="Arial"/>
                <a:ea typeface="Arial"/>
                <a:cs typeface="Arial"/>
                <a:sym typeface="Arial"/>
              </a:rPr>
              <a:t>No final decisions have been made for the September 2022 service change.</a:t>
            </a:r>
            <a:endParaRPr lang="en-US" sz="2400" i="1">
              <a:solidFill>
                <a:schemeClr val="bg1"/>
              </a:solidFill>
              <a:latin typeface="Arial"/>
              <a:ea typeface="Arial"/>
              <a:cs typeface="Arial"/>
            </a:endParaRPr>
          </a:p>
          <a:p>
            <a:pPr>
              <a:buClr>
                <a:srgbClr val="000000"/>
              </a:buClr>
              <a:buSzPts val="5600"/>
            </a:pPr>
            <a:endParaRPr lang="en-US" sz="2400">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99778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graphicFrame>
        <p:nvGraphicFramePr>
          <p:cNvPr id="6"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1396518556"/>
              </p:ext>
            </p:extLst>
          </p:nvPr>
        </p:nvGraphicFramePr>
        <p:xfrm>
          <a:off x="732139" y="1120678"/>
          <a:ext cx="5338150" cy="5061117"/>
        </p:xfrm>
        <a:graphic>
          <a:graphicData uri="http://schemas.openxmlformats.org/drawingml/2006/table">
            <a:tbl>
              <a:tblPr firstRow="1" bandRow="1">
                <a:tableStyleId>{5C22544A-7EE6-4342-B048-85BDC9FD1C3A}</a:tableStyleId>
              </a:tblPr>
              <a:tblGrid>
                <a:gridCol w="1232848">
                  <a:extLst>
                    <a:ext uri="{9D8B030D-6E8A-4147-A177-3AD203B41FA5}">
                      <a16:colId xmlns:a16="http://schemas.microsoft.com/office/drawing/2014/main" val="1360787184"/>
                    </a:ext>
                  </a:extLst>
                </a:gridCol>
                <a:gridCol w="2038602">
                  <a:extLst>
                    <a:ext uri="{9D8B030D-6E8A-4147-A177-3AD203B41FA5}">
                      <a16:colId xmlns:a16="http://schemas.microsoft.com/office/drawing/2014/main" val="601143285"/>
                    </a:ext>
                  </a:extLst>
                </a:gridCol>
                <a:gridCol w="2066700">
                  <a:extLst>
                    <a:ext uri="{9D8B030D-6E8A-4147-A177-3AD203B41FA5}">
                      <a16:colId xmlns:a16="http://schemas.microsoft.com/office/drawing/2014/main" val="3075969240"/>
                    </a:ext>
                  </a:extLst>
                </a:gridCol>
              </a:tblGrid>
              <a:tr h="453973">
                <a:tc>
                  <a:txBody>
                    <a:bodyPr/>
                    <a:lstStyle/>
                    <a:p>
                      <a:pPr algn="ctr"/>
                      <a:r>
                        <a:rPr lang="en-US" sz="1600" b="0" spc="300">
                          <a:latin typeface="Arial" panose="020B0604020202020204" pitchFamily="34" charset="0"/>
                          <a:cs typeface="Arial" panose="020B0604020202020204" pitchFamily="34" charset="0"/>
                        </a:rPr>
                        <a:t>LINES </a:t>
                      </a:r>
                    </a:p>
                  </a:txBody>
                  <a:tcPr anchor="ctr">
                    <a:solidFill>
                      <a:schemeClr val="accent2"/>
                    </a:solidFill>
                  </a:tcPr>
                </a:tc>
                <a:tc>
                  <a:txBody>
                    <a:bodyPr/>
                    <a:lstStyle/>
                    <a:p>
                      <a:pPr algn="ctr"/>
                      <a:r>
                        <a:rPr lang="en-US" sz="1600" b="0" spc="300">
                          <a:latin typeface="Arial" panose="020B0604020202020204" pitchFamily="34" charset="0"/>
                          <a:cs typeface="Arial" panose="020B0604020202020204" pitchFamily="34" charset="0"/>
                        </a:rPr>
                        <a:t>LINE</a:t>
                      </a:r>
                      <a:r>
                        <a:rPr lang="en-US" sz="1600" b="0" spc="300" baseline="0">
                          <a:latin typeface="Arial" panose="020B0604020202020204" pitchFamily="34" charset="0"/>
                          <a:cs typeface="Arial" panose="020B0604020202020204" pitchFamily="34" charset="0"/>
                        </a:rPr>
                        <a:t> NAME</a:t>
                      </a:r>
                      <a:endParaRPr lang="en-US" sz="1600" b="0" spc="300">
                        <a:latin typeface="Arial" panose="020B0604020202020204" pitchFamily="34" charset="0"/>
                        <a:cs typeface="Arial" panose="020B0604020202020204" pitchFamily="34" charset="0"/>
                      </a:endParaRPr>
                    </a:p>
                  </a:txBody>
                  <a:tcPr anchor="ctr">
                    <a:solidFill>
                      <a:schemeClr val="accent2"/>
                    </a:solidFill>
                  </a:tcPr>
                </a:tc>
                <a:tc>
                  <a:txBody>
                    <a:bodyPr/>
                    <a:lstStyle/>
                    <a:p>
                      <a:pPr algn="ctr"/>
                      <a:r>
                        <a:rPr lang="en-US" sz="1600" b="0" spc="300">
                          <a:latin typeface="Arial" panose="020B0604020202020204" pitchFamily="34" charset="0"/>
                          <a:cs typeface="Arial" panose="020B0604020202020204" pitchFamily="34" charset="0"/>
                        </a:rPr>
                        <a:t>CHANGES</a:t>
                      </a:r>
                    </a:p>
                  </a:txBody>
                  <a:tcPr>
                    <a:solidFill>
                      <a:schemeClr val="accent2"/>
                    </a:solidFill>
                  </a:tcPr>
                </a:tc>
                <a:extLst>
                  <a:ext uri="{0D108BD9-81ED-4DB2-BD59-A6C34878D82A}">
                    <a16:rowId xmlns:a16="http://schemas.microsoft.com/office/drawing/2014/main" val="988504254"/>
                  </a:ext>
                </a:extLst>
              </a:tr>
              <a:tr h="453973">
                <a:tc>
                  <a:txBody>
                    <a:bodyPr/>
                    <a:lstStyle/>
                    <a:p>
                      <a:pPr algn="ctr"/>
                      <a:r>
                        <a:rPr lang="en-US" sz="1300" spc="300">
                          <a:latin typeface="Arial" panose="020B0604020202020204" pitchFamily="34" charset="0"/>
                          <a:cs typeface="Arial" panose="020B0604020202020204" pitchFamily="34" charset="0"/>
                        </a:rPr>
                        <a:t>1</a:t>
                      </a:r>
                    </a:p>
                  </a:txBody>
                  <a:tcPr anchor="ctr">
                    <a:solidFill>
                      <a:schemeClr val="bg2"/>
                    </a:solidFill>
                  </a:tcPr>
                </a:tc>
                <a:tc>
                  <a:txBody>
                    <a:bodyPr/>
                    <a:lstStyle/>
                    <a:p>
                      <a:pPr algn="ctr"/>
                      <a:r>
                        <a:rPr lang="en-US" sz="1300" spc="0">
                          <a:latin typeface="Arial" panose="020B0604020202020204" pitchFamily="34" charset="0"/>
                          <a:cs typeface="Arial" panose="020B0604020202020204" pitchFamily="34" charset="0"/>
                        </a:rPr>
                        <a:t>Kenny</a:t>
                      </a:r>
                      <a:r>
                        <a:rPr lang="en-US" sz="1300" spc="0" baseline="0">
                          <a:latin typeface="Arial" panose="020B0604020202020204" pitchFamily="34" charset="0"/>
                          <a:cs typeface="Arial" panose="020B0604020202020204" pitchFamily="34" charset="0"/>
                        </a:rPr>
                        <a:t> / Livingston</a:t>
                      </a:r>
                      <a:endParaRPr lang="en-US" sz="1300" spc="30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panose="020B0604020202020204" pitchFamily="34" charset="0"/>
                          <a:cs typeface="Arial" panose="020B0604020202020204" pitchFamily="34" charset="0"/>
                        </a:rPr>
                        <a:t>Frequency</a:t>
                      </a:r>
                      <a:r>
                        <a:rPr lang="en-US" sz="1300" spc="0" baseline="0">
                          <a:latin typeface="Arial" panose="020B0604020202020204" pitchFamily="34" charset="0"/>
                          <a:cs typeface="Arial" panose="020B0604020202020204" pitchFamily="34" charset="0"/>
                        </a:rPr>
                        <a:t> reduction</a:t>
                      </a:r>
                      <a:endParaRPr lang="en-US" sz="1300" spc="30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2747361944"/>
                  </a:ext>
                </a:extLst>
              </a:tr>
              <a:tr h="453973">
                <a:tc>
                  <a:txBody>
                    <a:bodyPr/>
                    <a:lstStyle/>
                    <a:p>
                      <a:pPr algn="ctr"/>
                      <a:r>
                        <a:rPr lang="en-US" sz="1300" spc="300">
                          <a:latin typeface="Arial" panose="020B0604020202020204" pitchFamily="34" charset="0"/>
                          <a:cs typeface="Arial" panose="020B0604020202020204" pitchFamily="34" charset="0"/>
                        </a:rPr>
                        <a:t>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baseline="0">
                          <a:latin typeface="Arial" panose="020B0604020202020204" pitchFamily="34" charset="0"/>
                          <a:cs typeface="Arial" panose="020B0604020202020204" pitchFamily="34" charset="0"/>
                        </a:rPr>
                        <a:t>N High / E Main</a:t>
                      </a:r>
                      <a:endParaRPr lang="en-US" sz="1300" spc="30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panose="020B0604020202020204" pitchFamily="34" charset="0"/>
                          <a:cs typeface="Arial" panose="020B0604020202020204" pitchFamily="34" charset="0"/>
                        </a:rPr>
                        <a:t>Frequency</a:t>
                      </a:r>
                      <a:r>
                        <a:rPr lang="en-US" sz="1300" spc="0" baseline="0">
                          <a:latin typeface="Arial" panose="020B0604020202020204" pitchFamily="34" charset="0"/>
                          <a:cs typeface="Arial" panose="020B0604020202020204" pitchFamily="34" charset="0"/>
                        </a:rPr>
                        <a:t> reduction</a:t>
                      </a:r>
                      <a:endParaRPr lang="en-US" sz="1300" spc="30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87938294"/>
                  </a:ext>
                </a:extLst>
              </a:tr>
              <a:tr h="453973">
                <a:tc>
                  <a:txBody>
                    <a:bodyPr/>
                    <a:lstStyle/>
                    <a:p>
                      <a:pPr algn="ctr"/>
                      <a:r>
                        <a:rPr lang="en-US" sz="1300" spc="300">
                          <a:latin typeface="Arial" panose="020B0604020202020204" pitchFamily="34" charset="0"/>
                          <a:cs typeface="Arial" panose="020B0604020202020204" pitchFamily="34" charset="0"/>
                        </a:rPr>
                        <a:t>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panose="020B0604020202020204" pitchFamily="34" charset="0"/>
                          <a:cs typeface="Arial" panose="020B0604020202020204" pitchFamily="34" charset="0"/>
                        </a:rPr>
                        <a:t>Northwest</a:t>
                      </a:r>
                      <a:r>
                        <a:rPr lang="en-US" sz="1300" spc="0" baseline="0">
                          <a:latin typeface="Arial" panose="020B0604020202020204" pitchFamily="34" charset="0"/>
                          <a:cs typeface="Arial" panose="020B0604020202020204" pitchFamily="34" charset="0"/>
                        </a:rPr>
                        <a:t> / Harrisburg</a:t>
                      </a:r>
                      <a:endParaRPr lang="en-US" sz="1300" spc="30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tx1"/>
                          </a:solidFill>
                          <a:latin typeface="Arial "/>
                          <a:cs typeface="Arial"/>
                        </a:rPr>
                        <a:t>Frequency</a:t>
                      </a:r>
                      <a:r>
                        <a:rPr lang="en-US" sz="1300" baseline="0">
                          <a:solidFill>
                            <a:schemeClr val="tx1"/>
                          </a:solidFill>
                          <a:latin typeface="Arial "/>
                          <a:cs typeface="Arial"/>
                        </a:rPr>
                        <a:t> reduction</a:t>
                      </a:r>
                      <a:endParaRPr lang="en-US" sz="130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1478971972"/>
                  </a:ext>
                </a:extLst>
              </a:tr>
              <a:tr h="453973">
                <a:tc>
                  <a:txBody>
                    <a:bodyPr/>
                    <a:lstStyle/>
                    <a:p>
                      <a:pPr algn="ctr"/>
                      <a:r>
                        <a:rPr lang="en-US" sz="1300" spc="300">
                          <a:latin typeface="Arial" panose="020B0604020202020204" pitchFamily="34" charset="0"/>
                          <a:cs typeface="Arial" panose="020B0604020202020204" pitchFamily="34" charset="0"/>
                        </a:rPr>
                        <a:t>4</a:t>
                      </a:r>
                    </a:p>
                  </a:txBody>
                  <a:tcPr anchor="ctr">
                    <a:solidFill>
                      <a:schemeClr val="bg2"/>
                    </a:solidFill>
                  </a:tcPr>
                </a:tc>
                <a:tc>
                  <a:txBody>
                    <a:bodyPr/>
                    <a:lstStyle/>
                    <a:p>
                      <a:pPr algn="ctr"/>
                      <a:r>
                        <a:rPr lang="en-US" sz="1300" spc="0">
                          <a:latin typeface="Arial" panose="020B0604020202020204" pitchFamily="34" charset="0"/>
                          <a:cs typeface="Arial" panose="020B0604020202020204" pitchFamily="34" charset="0"/>
                        </a:rPr>
                        <a:t>Indianola</a:t>
                      </a:r>
                      <a:r>
                        <a:rPr lang="en-US" sz="1300" spc="0" baseline="0">
                          <a:latin typeface="Arial" panose="020B0604020202020204" pitchFamily="34" charset="0"/>
                          <a:cs typeface="Arial" panose="020B0604020202020204" pitchFamily="34" charset="0"/>
                        </a:rPr>
                        <a:t> / Lockbourne</a:t>
                      </a:r>
                      <a:endParaRPr lang="en-US" sz="1300" spc="30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panose="020B0604020202020204" pitchFamily="34" charset="0"/>
                          <a:cs typeface="Arial" panose="020B0604020202020204" pitchFamily="34" charset="0"/>
                        </a:rPr>
                        <a:t>Frequency</a:t>
                      </a:r>
                      <a:r>
                        <a:rPr lang="en-US" sz="1300" spc="0" baseline="0">
                          <a:latin typeface="Arial" panose="020B0604020202020204" pitchFamily="34" charset="0"/>
                          <a:cs typeface="Arial" panose="020B0604020202020204" pitchFamily="34" charset="0"/>
                        </a:rPr>
                        <a:t> reduction and route change</a:t>
                      </a:r>
                      <a:endParaRPr lang="en-US" sz="1300" spc="30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2144830755"/>
                  </a:ext>
                </a:extLst>
              </a:tr>
              <a:tr h="453973">
                <a:tc>
                  <a:txBody>
                    <a:bodyPr/>
                    <a:lstStyle/>
                    <a:p>
                      <a:pPr algn="ctr"/>
                      <a:r>
                        <a:rPr lang="en-US" sz="1300" spc="300">
                          <a:latin typeface="Arial" panose="020B0604020202020204" pitchFamily="34" charset="0"/>
                          <a:cs typeface="Arial" panose="020B0604020202020204" pitchFamily="34" charset="0"/>
                        </a:rPr>
                        <a:t>6</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panose="020B0604020202020204" pitchFamily="34" charset="0"/>
                          <a:cs typeface="Arial" panose="020B0604020202020204" pitchFamily="34" charset="0"/>
                        </a:rPr>
                        <a:t>Cleveland / Sullivant</a:t>
                      </a:r>
                      <a:endParaRPr lang="en-US" sz="1300" spc="30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dirty="0">
                          <a:latin typeface="Arial" panose="020B0604020202020204" pitchFamily="34" charset="0"/>
                          <a:cs typeface="Arial" panose="020B0604020202020204" pitchFamily="34" charset="0"/>
                        </a:rPr>
                        <a:t>Route</a:t>
                      </a:r>
                      <a:r>
                        <a:rPr lang="en-US" sz="1300" spc="0" baseline="0" dirty="0">
                          <a:latin typeface="Arial" panose="020B0604020202020204" pitchFamily="34" charset="0"/>
                          <a:cs typeface="Arial" panose="020B0604020202020204" pitchFamily="34" charset="0"/>
                        </a:rPr>
                        <a:t> change</a:t>
                      </a:r>
                      <a:endParaRPr lang="en-US" sz="1300" spc="300" dirty="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3914551986"/>
                  </a:ext>
                </a:extLst>
              </a:tr>
              <a:tr h="453973">
                <a:tc>
                  <a:txBody>
                    <a:bodyPr/>
                    <a:lstStyle/>
                    <a:p>
                      <a:pPr algn="ctr"/>
                      <a:r>
                        <a:rPr lang="en-US" sz="1300" spc="300">
                          <a:latin typeface="Arial" panose="020B0604020202020204" pitchFamily="34" charset="0"/>
                          <a:cs typeface="Arial" panose="020B0604020202020204" pitchFamily="34" charset="0"/>
                        </a:rPr>
                        <a:t>8</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panose="020B0604020202020204" pitchFamily="34" charset="0"/>
                          <a:cs typeface="Arial" panose="020B0604020202020204" pitchFamily="34" charset="0"/>
                        </a:rPr>
                        <a:t>Karl</a:t>
                      </a:r>
                      <a:r>
                        <a:rPr lang="en-US" sz="1300" spc="0" baseline="0">
                          <a:latin typeface="Arial" panose="020B0604020202020204" pitchFamily="34" charset="0"/>
                          <a:cs typeface="Arial" panose="020B0604020202020204" pitchFamily="34" charset="0"/>
                        </a:rPr>
                        <a:t> / S High / Parsons</a:t>
                      </a:r>
                      <a:endParaRPr lang="en-US" sz="1300" spc="30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panose="020B0604020202020204" pitchFamily="34" charset="0"/>
                          <a:cs typeface="Arial" panose="020B0604020202020204" pitchFamily="34" charset="0"/>
                        </a:rPr>
                        <a:t>Frequency</a:t>
                      </a:r>
                      <a:r>
                        <a:rPr lang="en-US" sz="1300" spc="0" baseline="0">
                          <a:latin typeface="Arial" panose="020B0604020202020204" pitchFamily="34" charset="0"/>
                          <a:cs typeface="Arial" panose="020B0604020202020204" pitchFamily="34" charset="0"/>
                        </a:rPr>
                        <a:t> reduction</a:t>
                      </a:r>
                      <a:endParaRPr lang="en-US" sz="1300" spc="300">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784502465"/>
                  </a:ext>
                </a:extLst>
              </a:tr>
              <a:tr h="453973">
                <a:tc>
                  <a:txBody>
                    <a:bodyPr/>
                    <a:lstStyle/>
                    <a:p>
                      <a:pPr algn="ctr"/>
                      <a:r>
                        <a:rPr lang="en-US" sz="1300" spc="300">
                          <a:latin typeface="Arial" panose="020B0604020202020204" pitchFamily="34" charset="0"/>
                          <a:cs typeface="Arial" panose="020B0604020202020204" pitchFamily="34" charset="0"/>
                        </a:rPr>
                        <a:t>10</a:t>
                      </a:r>
                    </a:p>
                  </a:txBody>
                  <a:tcPr anchor="ctr">
                    <a:solidFill>
                      <a:schemeClr val="bg2"/>
                    </a:solidFill>
                  </a:tcPr>
                </a:tc>
                <a:tc>
                  <a:txBody>
                    <a:bodyPr/>
                    <a:lstStyle/>
                    <a:p>
                      <a:pPr algn="ctr"/>
                      <a:r>
                        <a:rPr lang="en-US" sz="1300" spc="0">
                          <a:latin typeface="Arial" panose="020B0604020202020204" pitchFamily="34" charset="0"/>
                          <a:cs typeface="Arial" panose="020B0604020202020204" pitchFamily="34" charset="0"/>
                        </a:rPr>
                        <a:t>E Broad / W Broad</a:t>
                      </a:r>
                      <a:r>
                        <a:rPr lang="en-US" sz="1300" spc="0" baseline="0">
                          <a:latin typeface="Arial" panose="020B0604020202020204" pitchFamily="34" charset="0"/>
                          <a:cs typeface="Arial" panose="020B0604020202020204" pitchFamily="34" charset="0"/>
                        </a:rPr>
                        <a:t> </a:t>
                      </a:r>
                      <a:endParaRPr lang="en-US" sz="1300" spc="30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tx1"/>
                          </a:solidFill>
                          <a:latin typeface="Arial "/>
                          <a:cs typeface="Arial"/>
                        </a:rPr>
                        <a:t>Frequency reduction</a:t>
                      </a:r>
                    </a:p>
                  </a:txBody>
                  <a:tcPr anchor="ctr">
                    <a:solidFill>
                      <a:schemeClr val="bg2"/>
                    </a:solidFill>
                  </a:tcPr>
                </a:tc>
                <a:extLst>
                  <a:ext uri="{0D108BD9-81ED-4DB2-BD59-A6C34878D82A}">
                    <a16:rowId xmlns:a16="http://schemas.microsoft.com/office/drawing/2014/main" val="574204244"/>
                  </a:ext>
                </a:extLst>
              </a:tr>
              <a:tr h="453973">
                <a:tc>
                  <a:txBody>
                    <a:bodyPr/>
                    <a:lstStyle/>
                    <a:p>
                      <a:pPr algn="ctr"/>
                      <a:r>
                        <a:rPr lang="en-US" sz="1300" spc="300">
                          <a:latin typeface="Arial" panose="020B0604020202020204" pitchFamily="34" charset="0"/>
                          <a:cs typeface="Arial" panose="020B0604020202020204" pitchFamily="34" charset="0"/>
                        </a:rPr>
                        <a:t>11</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err="1">
                          <a:latin typeface="Arial" panose="020B0604020202020204" pitchFamily="34" charset="0"/>
                          <a:cs typeface="Arial" panose="020B0604020202020204" pitchFamily="34" charset="0"/>
                        </a:rPr>
                        <a:t>Bryden</a:t>
                      </a:r>
                      <a:r>
                        <a:rPr lang="en-US" sz="1300" spc="0">
                          <a:latin typeface="Arial" panose="020B0604020202020204" pitchFamily="34" charset="0"/>
                          <a:cs typeface="Arial" panose="020B0604020202020204" pitchFamily="34" charset="0"/>
                        </a:rPr>
                        <a:t> / Maize</a:t>
                      </a:r>
                      <a:endParaRPr lang="en-US" sz="1300" spc="30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tx1"/>
                          </a:solidFill>
                          <a:latin typeface="Arial "/>
                          <a:cs typeface="Arial"/>
                        </a:rPr>
                        <a:t>Frequency reduction and route change</a:t>
                      </a:r>
                    </a:p>
                  </a:txBody>
                  <a:tcPr anchor="ctr">
                    <a:solidFill>
                      <a:schemeClr val="bg2"/>
                    </a:solidFill>
                  </a:tcPr>
                </a:tc>
                <a:extLst>
                  <a:ext uri="{0D108BD9-81ED-4DB2-BD59-A6C34878D82A}">
                    <a16:rowId xmlns:a16="http://schemas.microsoft.com/office/drawing/2014/main" val="1375297157"/>
                  </a:ext>
                </a:extLst>
              </a:tr>
              <a:tr h="453973">
                <a:tc>
                  <a:txBody>
                    <a:bodyPr/>
                    <a:lstStyle/>
                    <a:p>
                      <a:pPr algn="ctr"/>
                      <a:r>
                        <a:rPr lang="en-US" sz="1300" spc="300">
                          <a:latin typeface="Arial" panose="020B0604020202020204" pitchFamily="34" charset="0"/>
                          <a:cs typeface="Arial" panose="020B0604020202020204" pitchFamily="34" charset="0"/>
                        </a:rPr>
                        <a:t>22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dirty="0">
                          <a:latin typeface="Arial" panose="020B0604020202020204" pitchFamily="34" charset="0"/>
                          <a:cs typeface="Arial" panose="020B0604020202020204" pitchFamily="34" charset="0"/>
                        </a:rPr>
                        <a:t>OSU-</a:t>
                      </a:r>
                      <a:r>
                        <a:rPr lang="en-US" sz="1300" spc="0" baseline="0" dirty="0">
                          <a:latin typeface="Arial" panose="020B0604020202020204" pitchFamily="34" charset="0"/>
                          <a:cs typeface="Arial" panose="020B0604020202020204" pitchFamily="34" charset="0"/>
                        </a:rPr>
                        <a:t>Rickenbacker</a:t>
                      </a:r>
                      <a:endParaRPr lang="en-US" sz="1300" spc="300" dirty="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
                          <a:cs typeface="Arial"/>
                        </a:rPr>
                        <a:t>Frequency reduction</a:t>
                      </a:r>
                    </a:p>
                  </a:txBody>
                  <a:tcPr anchor="ctr">
                    <a:solidFill>
                      <a:schemeClr val="bg2"/>
                    </a:solidFill>
                  </a:tcPr>
                </a:tc>
                <a:extLst>
                  <a:ext uri="{0D108BD9-81ED-4DB2-BD59-A6C34878D82A}">
                    <a16:rowId xmlns:a16="http://schemas.microsoft.com/office/drawing/2014/main" val="1152755403"/>
                  </a:ext>
                </a:extLst>
              </a:tr>
              <a:tr h="453973">
                <a:tc>
                  <a:txBody>
                    <a:bodyPr/>
                    <a:lstStyle/>
                    <a:p>
                      <a:pPr algn="ctr"/>
                      <a:r>
                        <a:rPr lang="en-US" sz="1300" spc="300" dirty="0">
                          <a:latin typeface="Arial" panose="020B0604020202020204" pitchFamily="34" charset="0"/>
                          <a:cs typeface="Arial" panose="020B0604020202020204" pitchFamily="34" charset="0"/>
                        </a:rPr>
                        <a:t>23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dirty="0">
                          <a:latin typeface="Arial" panose="020B0604020202020204" pitchFamily="34" charset="0"/>
                          <a:cs typeface="Arial" panose="020B0604020202020204" pitchFamily="34" charset="0"/>
                        </a:rPr>
                        <a:t>James</a:t>
                      </a:r>
                      <a:r>
                        <a:rPr lang="en-US" sz="1300" spc="0" baseline="0" dirty="0">
                          <a:latin typeface="Arial" panose="020B0604020202020204" pitchFamily="34" charset="0"/>
                          <a:cs typeface="Arial" panose="020B0604020202020204" pitchFamily="34" charset="0"/>
                        </a:rPr>
                        <a:t>-</a:t>
                      </a:r>
                      <a:r>
                        <a:rPr lang="en-US" sz="1300" spc="0" baseline="0" dirty="0" err="1">
                          <a:latin typeface="Arial" panose="020B0604020202020204" pitchFamily="34" charset="0"/>
                          <a:cs typeface="Arial" panose="020B0604020202020204" pitchFamily="34" charset="0"/>
                        </a:rPr>
                        <a:t>Stelzer</a:t>
                      </a:r>
                      <a:endParaRPr lang="en-US" sz="1300" spc="300" dirty="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
                          <a:cs typeface="Arial"/>
                        </a:rPr>
                        <a:t>Frequency</a:t>
                      </a:r>
                      <a:r>
                        <a:rPr lang="en-US" sz="1300" baseline="0" dirty="0">
                          <a:solidFill>
                            <a:schemeClr val="tx1"/>
                          </a:solidFill>
                          <a:latin typeface="Arial "/>
                          <a:cs typeface="Arial"/>
                        </a:rPr>
                        <a:t> reduction</a:t>
                      </a:r>
                      <a:endParaRPr lang="en-US" sz="1300" dirty="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2316286383"/>
                  </a:ext>
                </a:extLst>
              </a:tr>
            </a:tbl>
          </a:graphicData>
        </a:graphic>
      </p:graphicFrame>
      <p:graphicFrame>
        <p:nvGraphicFramePr>
          <p:cNvPr id="8"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1607542003"/>
              </p:ext>
            </p:extLst>
          </p:nvPr>
        </p:nvGraphicFramePr>
        <p:xfrm>
          <a:off x="6328293" y="1120678"/>
          <a:ext cx="5338150" cy="5074565"/>
        </p:xfrm>
        <a:graphic>
          <a:graphicData uri="http://schemas.openxmlformats.org/drawingml/2006/table">
            <a:tbl>
              <a:tblPr firstRow="1" bandRow="1">
                <a:tableStyleId>{5C22544A-7EE6-4342-B048-85BDC9FD1C3A}</a:tableStyleId>
              </a:tblPr>
              <a:tblGrid>
                <a:gridCol w="1232848">
                  <a:extLst>
                    <a:ext uri="{9D8B030D-6E8A-4147-A177-3AD203B41FA5}">
                      <a16:colId xmlns:a16="http://schemas.microsoft.com/office/drawing/2014/main" val="1360787184"/>
                    </a:ext>
                  </a:extLst>
                </a:gridCol>
                <a:gridCol w="2116259">
                  <a:extLst>
                    <a:ext uri="{9D8B030D-6E8A-4147-A177-3AD203B41FA5}">
                      <a16:colId xmlns:a16="http://schemas.microsoft.com/office/drawing/2014/main" val="601143285"/>
                    </a:ext>
                  </a:extLst>
                </a:gridCol>
                <a:gridCol w="1989043">
                  <a:extLst>
                    <a:ext uri="{9D8B030D-6E8A-4147-A177-3AD203B41FA5}">
                      <a16:colId xmlns:a16="http://schemas.microsoft.com/office/drawing/2014/main" val="3075969240"/>
                    </a:ext>
                  </a:extLst>
                </a:gridCol>
              </a:tblGrid>
              <a:tr h="437514">
                <a:tc>
                  <a:txBody>
                    <a:bodyPr/>
                    <a:lstStyle/>
                    <a:p>
                      <a:pPr algn="ctr"/>
                      <a:r>
                        <a:rPr lang="en-US" sz="1600" b="0" spc="300" dirty="0">
                          <a:latin typeface="Arial"/>
                          <a:cs typeface="Arial"/>
                        </a:rPr>
                        <a:t>LINES </a:t>
                      </a:r>
                      <a:endParaRPr lang="en-US" sz="1600" b="0" spc="300" dirty="0">
                        <a:latin typeface="Arial" panose="020B0604020202020204" pitchFamily="34" charset="0"/>
                        <a:cs typeface="Arial" panose="020B0604020202020204" pitchFamily="34" charset="0"/>
                      </a:endParaRPr>
                    </a:p>
                  </a:txBody>
                  <a:tcPr anchor="ctr">
                    <a:solidFill>
                      <a:schemeClr val="accent2"/>
                    </a:solidFill>
                  </a:tcPr>
                </a:tc>
                <a:tc>
                  <a:txBody>
                    <a:bodyPr/>
                    <a:lstStyle/>
                    <a:p>
                      <a:pPr algn="ctr"/>
                      <a:r>
                        <a:rPr lang="en-US" sz="1600" b="0" spc="300" dirty="0">
                          <a:latin typeface="Arial"/>
                          <a:cs typeface="Arial"/>
                        </a:rPr>
                        <a:t>LINE</a:t>
                      </a:r>
                      <a:r>
                        <a:rPr lang="en-US" sz="1600" b="0" spc="300" baseline="0" dirty="0">
                          <a:latin typeface="Arial"/>
                          <a:cs typeface="Arial"/>
                        </a:rPr>
                        <a:t> NAME</a:t>
                      </a:r>
                      <a:endParaRPr lang="en-US" sz="1600" b="0" spc="300" dirty="0">
                        <a:latin typeface="Arial"/>
                        <a:cs typeface="Arial"/>
                      </a:endParaRPr>
                    </a:p>
                  </a:txBody>
                  <a:tcPr anchor="ctr">
                    <a:solidFill>
                      <a:schemeClr val="accent2"/>
                    </a:solidFill>
                  </a:tcPr>
                </a:tc>
                <a:tc>
                  <a:txBody>
                    <a:bodyPr/>
                    <a:lstStyle/>
                    <a:p>
                      <a:pPr algn="ctr"/>
                      <a:r>
                        <a:rPr lang="en-US" sz="1600" b="0" spc="300" dirty="0">
                          <a:latin typeface="Arial"/>
                          <a:cs typeface="Arial"/>
                        </a:rPr>
                        <a:t>CHANGES</a:t>
                      </a:r>
                    </a:p>
                  </a:txBody>
                  <a:tcPr>
                    <a:solidFill>
                      <a:schemeClr val="accent2"/>
                    </a:solidFill>
                  </a:tcPr>
                </a:tc>
                <a:extLst>
                  <a:ext uri="{0D108BD9-81ED-4DB2-BD59-A6C34878D82A}">
                    <a16:rowId xmlns:a16="http://schemas.microsoft.com/office/drawing/2014/main" val="988504254"/>
                  </a:ext>
                </a:extLst>
              </a:tr>
              <a:tr h="459951">
                <a:tc>
                  <a:txBody>
                    <a:bodyPr/>
                    <a:lstStyle/>
                    <a:p>
                      <a:pPr algn="ctr"/>
                      <a:r>
                        <a:rPr lang="en-US" sz="1300" spc="300" dirty="0">
                          <a:latin typeface="Arial"/>
                          <a:cs typeface="Arial"/>
                        </a:rPr>
                        <a:t>24</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dirty="0">
                          <a:latin typeface="Arial"/>
                          <a:cs typeface="Arial"/>
                        </a:rPr>
                        <a:t>Hamilton</a:t>
                      </a:r>
                      <a:endParaRPr lang="en-US" sz="1300" spc="300" dirty="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
                          <a:cs typeface="Arial"/>
                        </a:rPr>
                        <a:t>Route</a:t>
                      </a:r>
                      <a:r>
                        <a:rPr lang="en-US" sz="1300" baseline="0" dirty="0">
                          <a:solidFill>
                            <a:schemeClr val="tx1"/>
                          </a:solidFill>
                          <a:latin typeface="Arial "/>
                          <a:cs typeface="Arial"/>
                        </a:rPr>
                        <a:t> name change</a:t>
                      </a:r>
                      <a:endParaRPr lang="en-US" sz="1300" dirty="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1315955775"/>
                  </a:ext>
                </a:extLst>
              </a:tr>
              <a:tr h="448733">
                <a:tc>
                  <a:txBody>
                    <a:bodyPr/>
                    <a:lstStyle/>
                    <a:p>
                      <a:pPr algn="ctr"/>
                      <a:r>
                        <a:rPr lang="en-US" sz="1300" spc="300" dirty="0">
                          <a:latin typeface="Arial"/>
                          <a:cs typeface="Arial"/>
                        </a:rPr>
                        <a:t>31</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dirty="0">
                          <a:latin typeface="Arial"/>
                          <a:cs typeface="Arial"/>
                        </a:rPr>
                        <a:t>Hudson</a:t>
                      </a:r>
                      <a:endParaRPr lang="en-US" sz="1300" spc="300" dirty="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
                          <a:cs typeface="Arial"/>
                        </a:rPr>
                        <a:t>Frequency reduction</a:t>
                      </a:r>
                    </a:p>
                  </a:txBody>
                  <a:tcPr anchor="ctr">
                    <a:solidFill>
                      <a:schemeClr val="bg2"/>
                    </a:solidFill>
                  </a:tcPr>
                </a:tc>
                <a:extLst>
                  <a:ext uri="{0D108BD9-81ED-4DB2-BD59-A6C34878D82A}">
                    <a16:rowId xmlns:a16="http://schemas.microsoft.com/office/drawing/2014/main" val="2749260979"/>
                  </a:ext>
                </a:extLst>
              </a:tr>
              <a:tr h="459951">
                <a:tc>
                  <a:txBody>
                    <a:bodyPr/>
                    <a:lstStyle/>
                    <a:p>
                      <a:pPr algn="ctr"/>
                      <a:r>
                        <a:rPr lang="en-US" sz="1300" spc="300" dirty="0">
                          <a:latin typeface="Arial"/>
                          <a:cs typeface="Arial"/>
                        </a:rPr>
                        <a:t>34</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dirty="0">
                          <a:latin typeface="Arial"/>
                          <a:cs typeface="Arial"/>
                        </a:rPr>
                        <a:t>Morse</a:t>
                      </a:r>
                      <a:endParaRPr lang="en-US" sz="1300" spc="300" dirty="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
                          <a:cs typeface="Arial"/>
                        </a:rPr>
                        <a:t>Frequency</a:t>
                      </a:r>
                      <a:r>
                        <a:rPr lang="en-US" sz="1300" baseline="0" dirty="0">
                          <a:solidFill>
                            <a:schemeClr val="tx1"/>
                          </a:solidFill>
                          <a:latin typeface="Arial "/>
                          <a:cs typeface="Arial"/>
                        </a:rPr>
                        <a:t> reduction</a:t>
                      </a:r>
                      <a:endParaRPr lang="en-US" sz="1300" dirty="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2615001311"/>
                  </a:ext>
                </a:extLst>
              </a:tr>
              <a:tr h="459951">
                <a:tc>
                  <a:txBody>
                    <a:bodyPr/>
                    <a:lstStyle/>
                    <a:p>
                      <a:pPr algn="ctr"/>
                      <a:r>
                        <a:rPr lang="en-US" sz="1300" spc="300" dirty="0">
                          <a:latin typeface="Arial"/>
                          <a:cs typeface="Arial"/>
                        </a:rPr>
                        <a:t>102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dirty="0">
                          <a:latin typeface="Arial"/>
                          <a:cs typeface="Arial"/>
                        </a:rPr>
                        <a:t>Polaris Pkwy / N</a:t>
                      </a:r>
                      <a:r>
                        <a:rPr lang="en-US" sz="1300" spc="0" baseline="0" dirty="0">
                          <a:latin typeface="Arial"/>
                          <a:cs typeface="Arial"/>
                        </a:rPr>
                        <a:t> High</a:t>
                      </a:r>
                      <a:endParaRPr lang="en-US" sz="1300" spc="300" dirty="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
                          <a:cs typeface="Arial"/>
                        </a:rPr>
                        <a:t>Frequency reduction</a:t>
                      </a:r>
                    </a:p>
                  </a:txBody>
                  <a:tcPr anchor="ctr">
                    <a:solidFill>
                      <a:schemeClr val="bg2"/>
                    </a:solidFill>
                  </a:tcPr>
                </a:tc>
                <a:extLst>
                  <a:ext uri="{0D108BD9-81ED-4DB2-BD59-A6C34878D82A}">
                    <a16:rowId xmlns:a16="http://schemas.microsoft.com/office/drawing/2014/main" val="481986417"/>
                  </a:ext>
                </a:extLst>
              </a:tr>
              <a:tr h="504824">
                <a:tc gridSpan="2">
                  <a:txBody>
                    <a:bodyPr/>
                    <a:lstStyle/>
                    <a:p>
                      <a:pPr algn="l"/>
                      <a:r>
                        <a:rPr lang="en-US" sz="1300" spc="300" dirty="0">
                          <a:latin typeface="Arial"/>
                          <a:cs typeface="Arial"/>
                        </a:rPr>
                        <a:t>    CMAX</a:t>
                      </a:r>
                    </a:p>
                  </a:txBody>
                  <a:tcPr anchor="ctr">
                    <a:solidFill>
                      <a:schemeClr val="bg2"/>
                    </a:solidFill>
                  </a:tcPr>
                </a:tc>
                <a:tc hMerge="1">
                  <a:txBody>
                    <a:bodyPr/>
                    <a:lstStyle/>
                    <a:p>
                      <a:pPr algn="ctr"/>
                      <a:endParaRPr lang="en-US" sz="130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
                          <a:cs typeface="Arial"/>
                        </a:rPr>
                        <a:t>Frequency reduction</a:t>
                      </a:r>
                    </a:p>
                  </a:txBody>
                  <a:tcPr anchor="ctr">
                    <a:solidFill>
                      <a:schemeClr val="bg2"/>
                    </a:solidFill>
                  </a:tcPr>
                </a:tc>
                <a:extLst>
                  <a:ext uri="{0D108BD9-81ED-4DB2-BD59-A6C34878D82A}">
                    <a16:rowId xmlns:a16="http://schemas.microsoft.com/office/drawing/2014/main" val="602231625"/>
                  </a:ext>
                </a:extLst>
              </a:tr>
              <a:tr h="493606">
                <a:tc gridSpan="2">
                  <a:txBody>
                    <a:bodyPr/>
                    <a:lstStyle/>
                    <a:p>
                      <a:pPr algn="l"/>
                      <a:r>
                        <a:rPr lang="en-US" sz="1300" spc="300" dirty="0">
                          <a:latin typeface="Arial"/>
                          <a:cs typeface="Arial"/>
                        </a:rPr>
                        <a:t>    Zoo Bus</a:t>
                      </a:r>
                    </a:p>
                  </a:txBody>
                  <a:tcPr anchor="ctr">
                    <a:solidFill>
                      <a:schemeClr val="bg2"/>
                    </a:solidFill>
                  </a:tcPr>
                </a:tc>
                <a:tc hMerge="1">
                  <a:txBody>
                    <a:bodyPr/>
                    <a:lstStyle/>
                    <a:p>
                      <a:endParaRPr lang="en-US"/>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
                          <a:cs typeface="Arial"/>
                        </a:rPr>
                        <a:t>Seasonal</a:t>
                      </a:r>
                      <a:r>
                        <a:rPr lang="en-US" sz="1300" baseline="0" dirty="0">
                          <a:solidFill>
                            <a:schemeClr val="tx1"/>
                          </a:solidFill>
                          <a:latin typeface="Arial "/>
                          <a:cs typeface="Arial"/>
                        </a:rPr>
                        <a:t> service will end on October 31</a:t>
                      </a:r>
                      <a:endParaRPr lang="en-US" sz="1300" dirty="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9069329"/>
                  </a:ext>
                </a:extLst>
              </a:tr>
              <a:tr h="750829">
                <a:tc gridSpan="2">
                  <a:txBody>
                    <a:bodyPr/>
                    <a:lstStyle/>
                    <a:p>
                      <a:pPr marL="0" marR="0" lvl="0" indent="0" algn="l" rtl="0" eaLnBrk="1" fontAlgn="auto" latinLnBrk="0" hangingPunct="1">
                        <a:lnSpc>
                          <a:spcPct val="100000"/>
                        </a:lnSpc>
                        <a:spcBef>
                          <a:spcPts val="0"/>
                        </a:spcBef>
                        <a:spcAft>
                          <a:spcPts val="0"/>
                        </a:spcAft>
                        <a:buClrTx/>
                        <a:buSzTx/>
                        <a:buFontTx/>
                        <a:buNone/>
                      </a:pPr>
                      <a:r>
                        <a:rPr lang="en-US" sz="1300" spc="300" dirty="0">
                          <a:latin typeface="Arial"/>
                          <a:cs typeface="Arial"/>
                        </a:rPr>
                        <a:t>    </a:t>
                      </a:r>
                      <a:r>
                        <a:rPr lang="en-US" sz="1300" spc="300" dirty="0" err="1">
                          <a:latin typeface="Arial"/>
                          <a:cs typeface="Arial"/>
                        </a:rPr>
                        <a:t>AirConnect</a:t>
                      </a:r>
                      <a:endParaRPr lang="en-US" sz="1300" spc="300" dirty="0">
                        <a:latin typeface="Arial"/>
                        <a:cs typeface="Arial"/>
                      </a:endParaRPr>
                    </a:p>
                  </a:txBody>
                  <a:tcPr anchor="ctr">
                    <a:solidFill>
                      <a:schemeClr val="bg2"/>
                    </a:solidFill>
                  </a:tcPr>
                </a:tc>
                <a:tc hMerge="1">
                  <a:txBody>
                    <a:bodyPr/>
                    <a:lstStyle/>
                    <a:p>
                      <a:endParaRPr lang="en-US"/>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
                          <a:cs typeface="Arial"/>
                        </a:rPr>
                        <a:t>Partial service </a:t>
                      </a:r>
                      <a:r>
                        <a:rPr lang="en-US" sz="1300" baseline="0" dirty="0">
                          <a:solidFill>
                            <a:schemeClr val="tx1"/>
                          </a:solidFill>
                          <a:latin typeface="Arial "/>
                          <a:cs typeface="Arial"/>
                        </a:rPr>
                        <a:t>will end on August 30</a:t>
                      </a:r>
                      <a:endParaRPr lang="en-US" sz="1300" dirty="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550563056"/>
                  </a:ext>
                </a:extLst>
              </a:tr>
              <a:tr h="1059206">
                <a:tc gridSpan="2">
                  <a:txBody>
                    <a:bodyPr/>
                    <a:lstStyle/>
                    <a:p>
                      <a:pPr marL="0" marR="0" lvl="0" indent="0" algn="l" rtl="0" eaLnBrk="1" fontAlgn="auto" latinLnBrk="0" hangingPunct="1">
                        <a:lnSpc>
                          <a:spcPct val="100000"/>
                        </a:lnSpc>
                        <a:spcBef>
                          <a:spcPts val="0"/>
                        </a:spcBef>
                        <a:spcAft>
                          <a:spcPts val="0"/>
                        </a:spcAft>
                        <a:buClrTx/>
                        <a:buSzTx/>
                        <a:buFontTx/>
                        <a:buNone/>
                      </a:pPr>
                      <a:r>
                        <a:rPr lang="en-US" sz="1300" spc="300" dirty="0">
                          <a:latin typeface="Arial"/>
                          <a:cs typeface="Arial"/>
                        </a:rPr>
                        <a:t>    Al</a:t>
                      </a:r>
                      <a:r>
                        <a:rPr lang="en-US" sz="1300" spc="300" baseline="0" dirty="0">
                          <a:latin typeface="Arial"/>
                          <a:cs typeface="Arial"/>
                        </a:rPr>
                        <a:t>l Rush Hour Lines</a:t>
                      </a:r>
                    </a:p>
                    <a:p>
                      <a:pPr marL="0" marR="0" lvl="0" indent="0" algn="l" rtl="0" eaLnBrk="1" fontAlgn="auto" latinLnBrk="0" hangingPunct="1">
                        <a:lnSpc>
                          <a:spcPct val="100000"/>
                        </a:lnSpc>
                        <a:spcBef>
                          <a:spcPts val="0"/>
                        </a:spcBef>
                        <a:spcAft>
                          <a:spcPts val="0"/>
                        </a:spcAft>
                        <a:buClrTx/>
                        <a:buSzTx/>
                        <a:buFontTx/>
                        <a:buNone/>
                      </a:pPr>
                      <a:r>
                        <a:rPr lang="en-US" sz="1300" spc="300" baseline="0" dirty="0">
                          <a:latin typeface="Arial"/>
                          <a:cs typeface="Arial"/>
                        </a:rPr>
                        <a:t>    </a:t>
                      </a:r>
                      <a:r>
                        <a:rPr lang="en-US" sz="1300" spc="0" dirty="0">
                          <a:latin typeface="Arial"/>
                          <a:cs typeface="Arial"/>
                        </a:rPr>
                        <a:t>41, 42, 43,</a:t>
                      </a:r>
                      <a:r>
                        <a:rPr lang="en-US" sz="1300" spc="0" baseline="0" dirty="0">
                          <a:latin typeface="Arial"/>
                          <a:cs typeface="Arial"/>
                        </a:rPr>
                        <a:t> 44, 45, 46, 51, </a:t>
                      </a:r>
                    </a:p>
                    <a:p>
                      <a:pPr marL="0" marR="0" lvl="0" indent="0" algn="l" rtl="0" eaLnBrk="1" fontAlgn="auto" latinLnBrk="0" hangingPunct="1">
                        <a:lnSpc>
                          <a:spcPct val="100000"/>
                        </a:lnSpc>
                        <a:spcBef>
                          <a:spcPts val="0"/>
                        </a:spcBef>
                        <a:spcAft>
                          <a:spcPts val="0"/>
                        </a:spcAft>
                        <a:buClrTx/>
                        <a:buSzTx/>
                        <a:buFontTx/>
                        <a:buNone/>
                      </a:pPr>
                      <a:r>
                        <a:rPr lang="en-US" sz="1300" spc="0" baseline="0" dirty="0">
                          <a:latin typeface="Arial"/>
                          <a:cs typeface="Arial"/>
                        </a:rPr>
                        <a:t>       52, 61, 71, 72, 73, 74, 75</a:t>
                      </a:r>
                      <a:endParaRPr lang="en-US" sz="1300" spc="300" dirty="0">
                        <a:latin typeface="Arial"/>
                        <a:cs typeface="Arial"/>
                      </a:endParaRPr>
                    </a:p>
                  </a:txBody>
                  <a:tcPr anchor="ctr">
                    <a:solidFill>
                      <a:schemeClr val="bg2"/>
                    </a:solidFill>
                  </a:tcPr>
                </a:tc>
                <a:tc hMerge="1">
                  <a:txBody>
                    <a:bodyPr/>
                    <a:lstStyle/>
                    <a:p>
                      <a:endParaRPr lang="en-US"/>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baseline="0" dirty="0">
                          <a:solidFill>
                            <a:schemeClr val="tx1"/>
                          </a:solidFill>
                          <a:latin typeface="Arial "/>
                          <a:cs typeface="Arial"/>
                        </a:rPr>
                        <a:t>No change </a:t>
                      </a:r>
                      <a:endParaRPr lang="en-US" sz="1300" dirty="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175884564"/>
                  </a:ext>
                </a:extLst>
              </a:tr>
            </a:tbl>
          </a:graphicData>
        </a:graphic>
      </p:graphicFrame>
      <p:sp>
        <p:nvSpPr>
          <p:cNvPr id="4" name="Title 3"/>
          <p:cNvSpPr>
            <a:spLocks noGrp="1"/>
          </p:cNvSpPr>
          <p:nvPr>
            <p:ph type="title"/>
          </p:nvPr>
        </p:nvSpPr>
        <p:spPr>
          <a:xfrm>
            <a:off x="732139" y="303071"/>
            <a:ext cx="10515600" cy="651156"/>
          </a:xfrm>
        </p:spPr>
        <p:txBody>
          <a:bodyPr/>
          <a:lstStyle/>
          <a:p>
            <a:r>
              <a:rPr lang="en-US"/>
              <a:t>Summary of Changes </a:t>
            </a:r>
          </a:p>
        </p:txBody>
      </p:sp>
      <p:sp>
        <p:nvSpPr>
          <p:cNvPr id="9" name="Text Placeholder 3"/>
          <p:cNvSpPr txBox="1">
            <a:spLocks/>
          </p:cNvSpPr>
          <p:nvPr/>
        </p:nvSpPr>
        <p:spPr>
          <a:xfrm>
            <a:off x="732139" y="6348247"/>
            <a:ext cx="10934304" cy="360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accent2"/>
                </a:solidFill>
                <a:latin typeface="Arial"/>
                <a:ea typeface="Roboto"/>
                <a:cs typeface="Arial"/>
              </a:rPr>
              <a:t>Disclaimer</a:t>
            </a:r>
            <a:r>
              <a:rPr lang="en-US" sz="1400">
                <a:solidFill>
                  <a:schemeClr val="accent2"/>
                </a:solidFill>
                <a:latin typeface="Arial"/>
                <a:ea typeface="Roboto"/>
                <a:cs typeface="Arial"/>
              </a:rPr>
              <a:t>: Lines may be added or removed as on-time performance information becomes available.</a:t>
            </a:r>
            <a:endParaRPr lang="en-US" sz="14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0933534"/>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81" y="493182"/>
            <a:ext cx="10515600" cy="651156"/>
          </a:xfrm>
        </p:spPr>
        <p:txBody>
          <a:bodyPr/>
          <a:lstStyle/>
          <a:p>
            <a:r>
              <a:rPr lang="en-US"/>
              <a:t>Frequency Reductions –  </a:t>
            </a:r>
            <a:r>
              <a:rPr lang="en-US" sz="4800" b="0" i="1">
                <a:solidFill>
                  <a:schemeClr val="accent3"/>
                </a:solidFill>
                <a:latin typeface="Sentinel Semibold" pitchFamily="50" charset="0"/>
              </a:rPr>
              <a:t>frequent</a:t>
            </a:r>
          </a:p>
        </p:txBody>
      </p:sp>
      <p:sp>
        <p:nvSpPr>
          <p:cNvPr id="3" name="Text Placeholder 2"/>
          <p:cNvSpPr>
            <a:spLocks noGrp="1"/>
          </p:cNvSpPr>
          <p:nvPr>
            <p:ph type="body" sz="quarter" idx="14"/>
          </p:nvPr>
        </p:nvSpPr>
        <p:spPr/>
        <p:txBody>
          <a:bodyPr/>
          <a:lstStyle/>
          <a:p>
            <a:endParaRPr lang="en-US"/>
          </a:p>
        </p:txBody>
      </p:sp>
      <p:graphicFrame>
        <p:nvGraphicFramePr>
          <p:cNvPr id="4"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2649749278"/>
              </p:ext>
            </p:extLst>
          </p:nvPr>
        </p:nvGraphicFramePr>
        <p:xfrm>
          <a:off x="828881" y="1447656"/>
          <a:ext cx="10931835" cy="4651167"/>
        </p:xfrm>
        <a:graphic>
          <a:graphicData uri="http://schemas.openxmlformats.org/drawingml/2006/table">
            <a:tbl>
              <a:tblPr firstRow="1" bandRow="1">
                <a:tableStyleId>{5C22544A-7EE6-4342-B048-85BDC9FD1C3A}</a:tableStyleId>
              </a:tblPr>
              <a:tblGrid>
                <a:gridCol w="1816708">
                  <a:extLst>
                    <a:ext uri="{9D8B030D-6E8A-4147-A177-3AD203B41FA5}">
                      <a16:colId xmlns:a16="http://schemas.microsoft.com/office/drawing/2014/main" val="1360787184"/>
                    </a:ext>
                  </a:extLst>
                </a:gridCol>
                <a:gridCol w="2072445">
                  <a:extLst>
                    <a:ext uri="{9D8B030D-6E8A-4147-A177-3AD203B41FA5}">
                      <a16:colId xmlns:a16="http://schemas.microsoft.com/office/drawing/2014/main" val="601143285"/>
                    </a:ext>
                  </a:extLst>
                </a:gridCol>
                <a:gridCol w="3429312">
                  <a:extLst>
                    <a:ext uri="{9D8B030D-6E8A-4147-A177-3AD203B41FA5}">
                      <a16:colId xmlns:a16="http://schemas.microsoft.com/office/drawing/2014/main" val="3075969240"/>
                    </a:ext>
                  </a:extLst>
                </a:gridCol>
                <a:gridCol w="3613370">
                  <a:extLst>
                    <a:ext uri="{9D8B030D-6E8A-4147-A177-3AD203B41FA5}">
                      <a16:colId xmlns:a16="http://schemas.microsoft.com/office/drawing/2014/main" val="2671875575"/>
                    </a:ext>
                  </a:extLst>
                </a:gridCol>
              </a:tblGrid>
              <a:tr h="369207">
                <a:tc>
                  <a:txBody>
                    <a:bodyPr/>
                    <a:lstStyle/>
                    <a:p>
                      <a:pPr algn="ctr"/>
                      <a:r>
                        <a:rPr lang="en-US" sz="1400" b="0" spc="300">
                          <a:latin typeface="Arial"/>
                          <a:cs typeface="Arial"/>
                        </a:rPr>
                        <a:t>LINES </a:t>
                      </a:r>
                      <a:endParaRPr lang="en-US" sz="1400" b="0" spc="300">
                        <a:latin typeface="Arial" panose="020B0604020202020204" pitchFamily="34" charset="0"/>
                        <a:cs typeface="Arial" panose="020B0604020202020204" pitchFamily="34" charset="0"/>
                      </a:endParaRPr>
                    </a:p>
                  </a:txBody>
                  <a:tcPr>
                    <a:solidFill>
                      <a:schemeClr val="accent1"/>
                    </a:solidFill>
                  </a:tcPr>
                </a:tc>
                <a:tc>
                  <a:txBody>
                    <a:bodyPr/>
                    <a:lstStyle/>
                    <a:p>
                      <a:pPr algn="ctr"/>
                      <a:r>
                        <a:rPr lang="en-US" sz="1400" b="0" spc="300">
                          <a:latin typeface="Arial"/>
                          <a:cs typeface="Arial"/>
                        </a:rPr>
                        <a:t>LINE</a:t>
                      </a:r>
                      <a:r>
                        <a:rPr lang="en-US" sz="1400" b="0" spc="300" baseline="0">
                          <a:latin typeface="Arial"/>
                          <a:cs typeface="Arial"/>
                        </a:rPr>
                        <a:t> NAME</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CURRENT</a:t>
                      </a:r>
                      <a:r>
                        <a:rPr lang="en-US" sz="1400" b="0" spc="300" baseline="0">
                          <a:latin typeface="Arial"/>
                          <a:cs typeface="Arial"/>
                        </a:rPr>
                        <a:t> FREQUENCY</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PROPOSED CHANGES</a:t>
                      </a:r>
                    </a:p>
                  </a:txBody>
                  <a:tcPr>
                    <a:solidFill>
                      <a:schemeClr val="accent1"/>
                    </a:solidFill>
                  </a:tcPr>
                </a:tc>
                <a:extLst>
                  <a:ext uri="{0D108BD9-81ED-4DB2-BD59-A6C34878D82A}">
                    <a16:rowId xmlns:a16="http://schemas.microsoft.com/office/drawing/2014/main" val="988504254"/>
                  </a:ext>
                </a:extLst>
              </a:tr>
              <a:tr h="714130">
                <a:tc>
                  <a:txBody>
                    <a:bodyPr/>
                    <a:lstStyle/>
                    <a:p>
                      <a:pPr algn="ctr"/>
                      <a:r>
                        <a:rPr lang="en-US" sz="1100" spc="300">
                          <a:latin typeface="Arial"/>
                          <a:cs typeface="Arial"/>
                        </a:rPr>
                        <a:t>1</a:t>
                      </a:r>
                    </a:p>
                  </a:txBody>
                  <a:tcPr anchor="ctr">
                    <a:solidFill>
                      <a:schemeClr val="bg2"/>
                    </a:solidFill>
                  </a:tcPr>
                </a:tc>
                <a:tc>
                  <a:txBody>
                    <a:bodyPr/>
                    <a:lstStyle/>
                    <a:p>
                      <a:pPr algn="ctr"/>
                      <a:r>
                        <a:rPr lang="en-US" sz="1100" spc="0">
                          <a:latin typeface="Arial"/>
                          <a:cs typeface="Arial"/>
                        </a:rPr>
                        <a:t>Kenny</a:t>
                      </a:r>
                      <a:r>
                        <a:rPr lang="en-US" sz="1100" spc="0" baseline="0">
                          <a:latin typeface="Arial"/>
                          <a:cs typeface="Arial"/>
                        </a:rPr>
                        <a:t> / Livingston</a:t>
                      </a:r>
                      <a:endParaRPr lang="en-US" sz="1100" spc="300">
                        <a:latin typeface="Arial"/>
                        <a:cs typeface="Arial"/>
                      </a:endParaRPr>
                    </a:p>
                  </a:txBody>
                  <a:tcPr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a:effectLst/>
                          <a:latin typeface="Arial"/>
                          <a:cs typeface="Arial"/>
                        </a:rPr>
                        <a:t>15</a:t>
                      </a:r>
                      <a:r>
                        <a:rPr lang="en-US" sz="1100">
                          <a:effectLst/>
                          <a:latin typeface="Arial"/>
                          <a:cs typeface="Arial"/>
                        </a:rPr>
                        <a:t> minutes between Reynoldsburg</a:t>
                      </a:r>
                      <a:r>
                        <a:rPr lang="en-US" sz="1100" baseline="0">
                          <a:effectLst/>
                          <a:latin typeface="Arial"/>
                          <a:cs typeface="Arial"/>
                        </a:rPr>
                        <a:t> and Riverside Hospital </a:t>
                      </a:r>
                      <a:r>
                        <a:rPr lang="en-US" sz="1100">
                          <a:effectLst/>
                          <a:latin typeface="Arial"/>
                          <a:cs typeface="Arial"/>
                        </a:rPr>
                        <a:t>&amp; </a:t>
                      </a:r>
                      <a:r>
                        <a:rPr lang="en-US" sz="1100" b="1">
                          <a:effectLst/>
                          <a:latin typeface="Arial"/>
                          <a:cs typeface="Arial"/>
                        </a:rPr>
                        <a:t>30</a:t>
                      </a:r>
                      <a:r>
                        <a:rPr lang="en-US" sz="1100">
                          <a:effectLst/>
                          <a:latin typeface="Arial"/>
                          <a:cs typeface="Arial"/>
                        </a:rPr>
                        <a:t> minutes between Riverside Hospital and Carriage</a:t>
                      </a:r>
                      <a:r>
                        <a:rPr lang="en-US" sz="1100" baseline="0">
                          <a:effectLst/>
                          <a:latin typeface="Arial"/>
                          <a:cs typeface="Arial"/>
                        </a:rPr>
                        <a:t> Place </a:t>
                      </a:r>
                      <a:r>
                        <a:rPr lang="en-US" sz="1100">
                          <a:effectLst/>
                          <a:latin typeface="Arial"/>
                          <a:cs typeface="Arial"/>
                        </a:rPr>
                        <a:t>seven</a:t>
                      </a:r>
                      <a:r>
                        <a:rPr lang="en-US" sz="1100" baseline="0">
                          <a:effectLst/>
                          <a:latin typeface="Arial"/>
                          <a:cs typeface="Arial"/>
                        </a:rPr>
                        <a:t> days a week</a:t>
                      </a:r>
                      <a:endParaRPr lang="en-US" sz="1100">
                        <a:effectLst/>
                        <a:latin typeface="Arial"/>
                        <a:cs typeface="Arial"/>
                      </a:endParaRPr>
                    </a:p>
                  </a:txBody>
                  <a:tcPr marL="68580" marR="68580" anchor="ctr">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1">
                          <a:effectLst/>
                          <a:latin typeface="Arial"/>
                          <a:cs typeface="Arial"/>
                        </a:rPr>
                        <a:t>20</a:t>
                      </a:r>
                      <a:r>
                        <a:rPr lang="en-US" sz="1100">
                          <a:effectLst/>
                          <a:latin typeface="Arial"/>
                          <a:cs typeface="Arial"/>
                        </a:rPr>
                        <a:t> minutes between Reynoldsburg</a:t>
                      </a:r>
                      <a:r>
                        <a:rPr lang="en-US" sz="1100" baseline="0">
                          <a:effectLst/>
                          <a:latin typeface="Arial"/>
                          <a:cs typeface="Arial"/>
                        </a:rPr>
                        <a:t> and Riverside Hospital </a:t>
                      </a:r>
                      <a:r>
                        <a:rPr lang="en-US" sz="1100">
                          <a:effectLst/>
                          <a:latin typeface="Arial"/>
                          <a:cs typeface="Arial"/>
                        </a:rPr>
                        <a:t>&amp; </a:t>
                      </a:r>
                      <a:r>
                        <a:rPr lang="en-US" sz="1100" b="1">
                          <a:effectLst/>
                          <a:latin typeface="Arial"/>
                          <a:cs typeface="Arial"/>
                        </a:rPr>
                        <a:t>40</a:t>
                      </a:r>
                      <a:r>
                        <a:rPr lang="en-US" sz="1100">
                          <a:effectLst/>
                          <a:latin typeface="Arial"/>
                          <a:cs typeface="Arial"/>
                        </a:rPr>
                        <a:t> minutes between Riverside Hospital and Carriage</a:t>
                      </a:r>
                      <a:r>
                        <a:rPr lang="en-US" sz="1100" baseline="0">
                          <a:effectLst/>
                          <a:latin typeface="Arial"/>
                          <a:cs typeface="Arial"/>
                        </a:rPr>
                        <a:t> Place </a:t>
                      </a:r>
                      <a:r>
                        <a:rPr lang="en-US" sz="1100">
                          <a:effectLst/>
                          <a:latin typeface="Arial"/>
                          <a:cs typeface="Arial"/>
                        </a:rPr>
                        <a:t>on Sundays only</a:t>
                      </a:r>
                    </a:p>
                  </a:txBody>
                  <a:tcPr marL="68580" marR="68580" anchor="ctr">
                    <a:solidFill>
                      <a:schemeClr val="bg2"/>
                    </a:solidFill>
                  </a:tcPr>
                </a:tc>
                <a:extLst>
                  <a:ext uri="{0D108BD9-81ED-4DB2-BD59-A6C34878D82A}">
                    <a16:rowId xmlns:a16="http://schemas.microsoft.com/office/drawing/2014/main" val="4196701341"/>
                  </a:ext>
                </a:extLst>
              </a:tr>
              <a:tr h="714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a:latin typeface="Arial"/>
                          <a:cs typeface="Arial"/>
                        </a:rPr>
                        <a:t>E Main</a:t>
                      </a:r>
                      <a:r>
                        <a:rPr lang="en-US" sz="1100" spc="0" baseline="0">
                          <a:latin typeface="Arial"/>
                          <a:cs typeface="Arial"/>
                        </a:rPr>
                        <a:t> / N High</a:t>
                      </a:r>
                      <a:endParaRPr lang="en-US" sz="1100" spc="300">
                        <a:latin typeface="Arial"/>
                        <a:cs typeface="Arial"/>
                      </a:endParaRPr>
                    </a:p>
                  </a:txBody>
                  <a:tcPr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a:effectLst/>
                          <a:latin typeface="Arial"/>
                          <a:cs typeface="Arial"/>
                        </a:rPr>
                        <a:t>15</a:t>
                      </a:r>
                      <a:r>
                        <a:rPr lang="en-US" sz="1100">
                          <a:effectLst/>
                          <a:latin typeface="Arial"/>
                          <a:cs typeface="Arial"/>
                        </a:rPr>
                        <a:t> minutes between Westview Turnaround</a:t>
                      </a:r>
                      <a:r>
                        <a:rPr lang="en-US" sz="1100" baseline="0">
                          <a:effectLst/>
                          <a:latin typeface="Arial"/>
                          <a:cs typeface="Arial"/>
                        </a:rPr>
                        <a:t> and Great Eastern </a:t>
                      </a:r>
                      <a:r>
                        <a:rPr lang="en-US" sz="1100">
                          <a:effectLst/>
                          <a:latin typeface="Arial"/>
                          <a:cs typeface="Arial"/>
                        </a:rPr>
                        <a:t>&amp; </a:t>
                      </a:r>
                      <a:r>
                        <a:rPr lang="en-US" sz="1100" b="1">
                          <a:effectLst/>
                          <a:latin typeface="Arial"/>
                          <a:cs typeface="Arial"/>
                        </a:rPr>
                        <a:t>30</a:t>
                      </a:r>
                      <a:r>
                        <a:rPr lang="en-US" sz="1100">
                          <a:effectLst/>
                          <a:latin typeface="Arial"/>
                          <a:cs typeface="Arial"/>
                        </a:rPr>
                        <a:t> minutes between Great </a:t>
                      </a:r>
                      <a:r>
                        <a:rPr lang="en-US" sz="1100" baseline="0">
                          <a:effectLst/>
                          <a:latin typeface="Arial"/>
                          <a:cs typeface="Arial"/>
                        </a:rPr>
                        <a:t>Eastern </a:t>
                      </a:r>
                      <a:r>
                        <a:rPr lang="en-US" sz="1100">
                          <a:effectLst/>
                          <a:latin typeface="Arial"/>
                          <a:cs typeface="Arial"/>
                        </a:rPr>
                        <a:t>and Main</a:t>
                      </a:r>
                      <a:r>
                        <a:rPr lang="en-US" sz="1100" baseline="0">
                          <a:effectLst/>
                          <a:latin typeface="Arial"/>
                          <a:cs typeface="Arial"/>
                        </a:rPr>
                        <a:t> &amp; Hanson </a:t>
                      </a:r>
                      <a:r>
                        <a:rPr lang="en-US" sz="1100">
                          <a:effectLst/>
                          <a:latin typeface="Arial"/>
                          <a:cs typeface="Arial"/>
                        </a:rPr>
                        <a:t>seven</a:t>
                      </a:r>
                      <a:r>
                        <a:rPr lang="en-US" sz="1100" baseline="0">
                          <a:effectLst/>
                          <a:latin typeface="Arial"/>
                          <a:cs typeface="Arial"/>
                        </a:rPr>
                        <a:t> days a week</a:t>
                      </a:r>
                      <a:endParaRPr lang="en-US" sz="1100">
                        <a:effectLst/>
                        <a:latin typeface="Arial"/>
                        <a:cs typeface="Arial"/>
                      </a:endParaRPr>
                    </a:p>
                  </a:txBody>
                  <a:tcPr marL="68580" marR="68580"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a:effectLst/>
                          <a:latin typeface="Arial"/>
                          <a:cs typeface="Arial"/>
                        </a:rPr>
                        <a:t>20</a:t>
                      </a:r>
                      <a:r>
                        <a:rPr lang="en-US" sz="1100">
                          <a:effectLst/>
                          <a:latin typeface="Arial"/>
                          <a:cs typeface="Arial"/>
                        </a:rPr>
                        <a:t> minutes between Westview Turnaround</a:t>
                      </a:r>
                      <a:r>
                        <a:rPr lang="en-US" sz="1100" baseline="0">
                          <a:effectLst/>
                          <a:latin typeface="Arial"/>
                          <a:cs typeface="Arial"/>
                        </a:rPr>
                        <a:t> and Great Eastern </a:t>
                      </a:r>
                      <a:r>
                        <a:rPr lang="en-US" sz="1100">
                          <a:effectLst/>
                          <a:latin typeface="Arial"/>
                          <a:cs typeface="Arial"/>
                        </a:rPr>
                        <a:t>&amp; </a:t>
                      </a:r>
                      <a:r>
                        <a:rPr lang="en-US" sz="1100" b="1">
                          <a:effectLst/>
                          <a:latin typeface="Arial"/>
                          <a:cs typeface="Arial"/>
                        </a:rPr>
                        <a:t>40</a:t>
                      </a:r>
                      <a:r>
                        <a:rPr lang="en-US" sz="1100">
                          <a:effectLst/>
                          <a:latin typeface="Arial"/>
                          <a:cs typeface="Arial"/>
                        </a:rPr>
                        <a:t> minutes between Great </a:t>
                      </a:r>
                      <a:r>
                        <a:rPr lang="en-US" sz="1100" baseline="0">
                          <a:effectLst/>
                          <a:latin typeface="Arial"/>
                          <a:cs typeface="Arial"/>
                        </a:rPr>
                        <a:t>Eastern</a:t>
                      </a:r>
                      <a:r>
                        <a:rPr lang="en-US" sz="1100">
                          <a:effectLst/>
                          <a:latin typeface="Arial"/>
                          <a:cs typeface="Arial"/>
                        </a:rPr>
                        <a:t> and Main</a:t>
                      </a:r>
                      <a:r>
                        <a:rPr lang="en-US" sz="1100" baseline="0">
                          <a:effectLst/>
                          <a:latin typeface="Arial"/>
                          <a:cs typeface="Arial"/>
                        </a:rPr>
                        <a:t> &amp; Hanson on </a:t>
                      </a:r>
                      <a:r>
                        <a:rPr lang="en-US" sz="1100">
                          <a:effectLst/>
                          <a:latin typeface="Arial"/>
                          <a:cs typeface="Arial"/>
                        </a:rPr>
                        <a:t>Sundays only</a:t>
                      </a:r>
                    </a:p>
                  </a:txBody>
                  <a:tcPr marL="68580" marR="68580" anchor="ctr">
                    <a:solidFill>
                      <a:schemeClr val="bg2"/>
                    </a:solidFill>
                  </a:tcPr>
                </a:tc>
                <a:extLst>
                  <a:ext uri="{0D108BD9-81ED-4DB2-BD59-A6C34878D82A}">
                    <a16:rowId xmlns:a16="http://schemas.microsoft.com/office/drawing/2014/main" val="3972111003"/>
                  </a:ext>
                </a:extLst>
              </a:tr>
              <a:tr h="714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8</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a:latin typeface="Arial"/>
                          <a:cs typeface="Arial"/>
                        </a:rPr>
                        <a:t>Karl / S High </a:t>
                      </a:r>
                      <a:r>
                        <a:rPr lang="en-US" sz="1100" spc="0" baseline="0">
                          <a:latin typeface="Arial"/>
                          <a:cs typeface="Arial"/>
                        </a:rPr>
                        <a:t>/ Parsons</a:t>
                      </a:r>
                      <a:endParaRPr lang="en-US" sz="1100" spc="300">
                        <a:latin typeface="Arial"/>
                        <a:cs typeface="Arial"/>
                      </a:endParaRPr>
                    </a:p>
                  </a:txBody>
                  <a:tcPr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a:effectLst/>
                          <a:latin typeface="Arial"/>
                          <a:cs typeface="Arial"/>
                        </a:rPr>
                        <a:t>15</a:t>
                      </a:r>
                      <a:r>
                        <a:rPr lang="en-US" sz="1100">
                          <a:effectLst/>
                          <a:latin typeface="Arial"/>
                          <a:cs typeface="Arial"/>
                        </a:rPr>
                        <a:t> minutes between Boardwalk &amp; Shapter</a:t>
                      </a:r>
                      <a:r>
                        <a:rPr lang="en-US" sz="1100" baseline="0">
                          <a:effectLst/>
                          <a:latin typeface="Arial"/>
                          <a:cs typeface="Arial"/>
                        </a:rPr>
                        <a:t> and downtown </a:t>
                      </a:r>
                      <a:r>
                        <a:rPr lang="en-US" sz="1100">
                          <a:effectLst/>
                          <a:latin typeface="Arial"/>
                          <a:cs typeface="Arial"/>
                        </a:rPr>
                        <a:t>&amp; </a:t>
                      </a:r>
                      <a:r>
                        <a:rPr lang="en-US" sz="1100" b="1">
                          <a:effectLst/>
                          <a:latin typeface="Arial"/>
                          <a:cs typeface="Arial"/>
                        </a:rPr>
                        <a:t>30</a:t>
                      </a:r>
                      <a:r>
                        <a:rPr lang="en-US" sz="1100">
                          <a:effectLst/>
                          <a:latin typeface="Arial"/>
                          <a:cs typeface="Arial"/>
                        </a:rPr>
                        <a:t> minutes south of downtown seven days a week</a:t>
                      </a:r>
                    </a:p>
                  </a:txBody>
                  <a:tcPr marL="68580" marR="68580" anchor="ctr">
                    <a:solidFill>
                      <a:schemeClr val="bg2"/>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1">
                          <a:effectLst/>
                          <a:latin typeface="Arial"/>
                          <a:cs typeface="Arial"/>
                        </a:rPr>
                        <a:t>20</a:t>
                      </a:r>
                      <a:r>
                        <a:rPr lang="en-US" sz="1100">
                          <a:effectLst/>
                          <a:latin typeface="Arial"/>
                          <a:cs typeface="Arial"/>
                        </a:rPr>
                        <a:t> minutes between Boardwalk &amp; Shapter</a:t>
                      </a:r>
                      <a:r>
                        <a:rPr lang="en-US" sz="1100" baseline="0">
                          <a:effectLst/>
                          <a:latin typeface="Arial"/>
                          <a:cs typeface="Arial"/>
                        </a:rPr>
                        <a:t> and downtown </a:t>
                      </a:r>
                      <a:r>
                        <a:rPr lang="en-US" sz="1100">
                          <a:effectLst/>
                          <a:latin typeface="Arial"/>
                          <a:cs typeface="Arial"/>
                        </a:rPr>
                        <a:t>&amp; </a:t>
                      </a:r>
                      <a:r>
                        <a:rPr lang="en-US" sz="1100" b="1">
                          <a:effectLst/>
                          <a:latin typeface="Arial"/>
                          <a:cs typeface="Arial"/>
                        </a:rPr>
                        <a:t>40</a:t>
                      </a:r>
                      <a:r>
                        <a:rPr lang="en-US" sz="1100">
                          <a:effectLst/>
                          <a:latin typeface="Arial"/>
                          <a:cs typeface="Arial"/>
                        </a:rPr>
                        <a:t> minutes south of downtown on</a:t>
                      </a:r>
                    </a:p>
                    <a:p>
                      <a:pPr marL="0" marR="0" lvl="0" indent="0" algn="l" defTabSz="914400" rtl="0" eaLnBrk="1" fontAlgn="t" latinLnBrk="0" hangingPunct="1">
                        <a:lnSpc>
                          <a:spcPct val="100000"/>
                        </a:lnSpc>
                        <a:spcBef>
                          <a:spcPts val="0"/>
                        </a:spcBef>
                        <a:spcAft>
                          <a:spcPts val="0"/>
                        </a:spcAft>
                        <a:buClrTx/>
                        <a:buSzTx/>
                        <a:buFontTx/>
                        <a:buNone/>
                        <a:tabLst/>
                        <a:defRPr/>
                      </a:pPr>
                      <a:r>
                        <a:rPr lang="en-US" sz="1100">
                          <a:effectLst/>
                          <a:latin typeface="Arial"/>
                          <a:cs typeface="Arial"/>
                        </a:rPr>
                        <a:t>Sundays only</a:t>
                      </a:r>
                    </a:p>
                  </a:txBody>
                  <a:tcPr marL="68580" marR="68580" anchor="ctr">
                    <a:solidFill>
                      <a:schemeClr val="bg2"/>
                    </a:solidFill>
                  </a:tcPr>
                </a:tc>
                <a:extLst>
                  <a:ext uri="{0D108BD9-81ED-4DB2-BD59-A6C34878D82A}">
                    <a16:rowId xmlns:a16="http://schemas.microsoft.com/office/drawing/2014/main" val="3590752733"/>
                  </a:ext>
                </a:extLst>
              </a:tr>
              <a:tr h="714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10</a:t>
                      </a:r>
                    </a:p>
                  </a:txBody>
                  <a:tcPr anchor="ctr">
                    <a:solidFill>
                      <a:schemeClr val="bg2"/>
                    </a:solidFill>
                  </a:tcPr>
                </a:tc>
                <a:tc>
                  <a:txBody>
                    <a:bodyPr/>
                    <a:lstStyle/>
                    <a:p>
                      <a:pPr algn="ctr"/>
                      <a:r>
                        <a:rPr lang="en-US" sz="1100" spc="0">
                          <a:latin typeface="Arial"/>
                          <a:cs typeface="Arial"/>
                        </a:rPr>
                        <a:t>E Broad</a:t>
                      </a:r>
                      <a:r>
                        <a:rPr lang="en-US" sz="1100" spc="0" baseline="0">
                          <a:latin typeface="Arial"/>
                          <a:cs typeface="Arial"/>
                        </a:rPr>
                        <a:t> / W Broad</a:t>
                      </a:r>
                      <a:endParaRPr lang="en-US" sz="1100" spc="300">
                        <a:latin typeface="Arial"/>
                        <a:cs typeface="Arial"/>
                      </a:endParaRPr>
                    </a:p>
                  </a:txBody>
                  <a:tcPr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a:effectLst/>
                          <a:latin typeface="Arial"/>
                          <a:cs typeface="Arial"/>
                        </a:rPr>
                        <a:t>15</a:t>
                      </a:r>
                      <a:r>
                        <a:rPr lang="en-US" sz="1100">
                          <a:effectLst/>
                          <a:latin typeface="Arial"/>
                          <a:cs typeface="Arial"/>
                        </a:rPr>
                        <a:t> minutes between </a:t>
                      </a:r>
                      <a:r>
                        <a:rPr lang="en-US" sz="1100" err="1">
                          <a:effectLst/>
                          <a:latin typeface="Arial"/>
                          <a:cs typeface="Arial"/>
                        </a:rPr>
                        <a:t>Westwoods</a:t>
                      </a:r>
                      <a:r>
                        <a:rPr lang="en-US" sz="1100" baseline="0">
                          <a:effectLst/>
                          <a:latin typeface="Arial"/>
                          <a:cs typeface="Arial"/>
                        </a:rPr>
                        <a:t> and Mt Carmel East Hospital </a:t>
                      </a:r>
                      <a:r>
                        <a:rPr lang="en-US" sz="1100">
                          <a:effectLst/>
                          <a:latin typeface="Arial"/>
                          <a:cs typeface="Arial"/>
                        </a:rPr>
                        <a:t>&amp; </a:t>
                      </a:r>
                      <a:r>
                        <a:rPr lang="en-US" sz="1100" b="1">
                          <a:effectLst/>
                          <a:latin typeface="Arial"/>
                          <a:cs typeface="Arial"/>
                        </a:rPr>
                        <a:t>30</a:t>
                      </a:r>
                      <a:r>
                        <a:rPr lang="en-US" sz="1100">
                          <a:effectLst/>
                          <a:latin typeface="Arial"/>
                          <a:cs typeface="Arial"/>
                        </a:rPr>
                        <a:t> minutes between Mt</a:t>
                      </a:r>
                      <a:r>
                        <a:rPr lang="en-US" sz="1100" baseline="0">
                          <a:effectLst/>
                          <a:latin typeface="Arial"/>
                          <a:cs typeface="Arial"/>
                        </a:rPr>
                        <a:t> Carmel</a:t>
                      </a:r>
                      <a:r>
                        <a:rPr lang="en-US" sz="1100">
                          <a:effectLst/>
                          <a:latin typeface="Arial"/>
                          <a:cs typeface="Arial"/>
                        </a:rPr>
                        <a:t> and Limited</a:t>
                      </a:r>
                      <a:r>
                        <a:rPr lang="en-US" sz="1100" baseline="0">
                          <a:effectLst/>
                          <a:latin typeface="Arial"/>
                          <a:cs typeface="Arial"/>
                        </a:rPr>
                        <a:t> Brands </a:t>
                      </a:r>
                      <a:r>
                        <a:rPr lang="en-US" sz="1100">
                          <a:effectLst/>
                          <a:latin typeface="Arial"/>
                          <a:cs typeface="Arial"/>
                        </a:rPr>
                        <a:t>seven</a:t>
                      </a:r>
                      <a:r>
                        <a:rPr lang="en-US" sz="1100" baseline="0">
                          <a:effectLst/>
                          <a:latin typeface="Arial"/>
                          <a:cs typeface="Arial"/>
                        </a:rPr>
                        <a:t> days a week</a:t>
                      </a:r>
                      <a:endParaRPr lang="en-US" sz="1100">
                        <a:effectLst/>
                        <a:latin typeface="Arial"/>
                        <a:cs typeface="Arial"/>
                      </a:endParaRPr>
                    </a:p>
                  </a:txBody>
                  <a:tcPr marL="68580" marR="68580"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a:effectLst/>
                          <a:latin typeface="Arial"/>
                          <a:cs typeface="Arial"/>
                        </a:rPr>
                        <a:t>20</a:t>
                      </a:r>
                      <a:r>
                        <a:rPr lang="en-US" sz="1100">
                          <a:effectLst/>
                          <a:latin typeface="Arial"/>
                          <a:cs typeface="Arial"/>
                        </a:rPr>
                        <a:t> minutes between </a:t>
                      </a:r>
                      <a:r>
                        <a:rPr lang="en-US" sz="1100" err="1">
                          <a:effectLst/>
                          <a:latin typeface="Arial"/>
                          <a:cs typeface="Arial"/>
                        </a:rPr>
                        <a:t>Westwoods</a:t>
                      </a:r>
                      <a:r>
                        <a:rPr lang="en-US" sz="1100" baseline="0">
                          <a:effectLst/>
                          <a:latin typeface="Arial"/>
                          <a:cs typeface="Arial"/>
                        </a:rPr>
                        <a:t> and Mt Carmel East Hospital </a:t>
                      </a:r>
                      <a:r>
                        <a:rPr lang="en-US" sz="1100">
                          <a:effectLst/>
                          <a:latin typeface="Arial"/>
                          <a:cs typeface="Arial"/>
                        </a:rPr>
                        <a:t>&amp; </a:t>
                      </a:r>
                      <a:r>
                        <a:rPr lang="en-US" sz="1100" b="1">
                          <a:effectLst/>
                          <a:latin typeface="Arial"/>
                          <a:cs typeface="Arial"/>
                        </a:rPr>
                        <a:t>40</a:t>
                      </a:r>
                      <a:r>
                        <a:rPr lang="en-US" sz="1100">
                          <a:effectLst/>
                          <a:latin typeface="Arial"/>
                          <a:cs typeface="Arial"/>
                        </a:rPr>
                        <a:t> minutes between Mt</a:t>
                      </a:r>
                      <a:r>
                        <a:rPr lang="en-US" sz="1100" baseline="0">
                          <a:effectLst/>
                          <a:latin typeface="Arial"/>
                          <a:cs typeface="Arial"/>
                        </a:rPr>
                        <a:t> Carmel</a:t>
                      </a:r>
                      <a:r>
                        <a:rPr lang="en-US" sz="1100">
                          <a:effectLst/>
                          <a:latin typeface="Arial"/>
                          <a:cs typeface="Arial"/>
                        </a:rPr>
                        <a:t> and Limited</a:t>
                      </a:r>
                      <a:r>
                        <a:rPr lang="en-US" sz="1100" baseline="0">
                          <a:effectLst/>
                          <a:latin typeface="Arial"/>
                          <a:cs typeface="Arial"/>
                        </a:rPr>
                        <a:t> Brands on </a:t>
                      </a:r>
                      <a:r>
                        <a:rPr lang="en-US" sz="1100">
                          <a:effectLst/>
                          <a:latin typeface="Arial"/>
                          <a:cs typeface="Arial"/>
                        </a:rPr>
                        <a:t>Sundays only</a:t>
                      </a:r>
                    </a:p>
                  </a:txBody>
                  <a:tcPr marL="68580" marR="68580" anchor="ctr">
                    <a:solidFill>
                      <a:schemeClr val="bg2"/>
                    </a:solidFill>
                  </a:tcPr>
                </a:tc>
                <a:extLst>
                  <a:ext uri="{0D108BD9-81ED-4DB2-BD59-A6C34878D82A}">
                    <a16:rowId xmlns:a16="http://schemas.microsoft.com/office/drawing/2014/main" val="2338463830"/>
                  </a:ext>
                </a:extLst>
              </a:tr>
              <a:tr h="712720">
                <a:tc gridSpan="2">
                  <a:txBody>
                    <a:bodyPr/>
                    <a:lstStyle/>
                    <a:p>
                      <a:pPr marL="457200" marR="0" lvl="1" indent="0" algn="l" rtl="0" eaLnBrk="1" fontAlgn="auto" latinLnBrk="0" hangingPunct="1">
                        <a:lnSpc>
                          <a:spcPct val="100000"/>
                        </a:lnSpc>
                        <a:spcBef>
                          <a:spcPts val="0"/>
                        </a:spcBef>
                        <a:spcAft>
                          <a:spcPts val="0"/>
                        </a:spcAft>
                        <a:buClrTx/>
                        <a:buSzTx/>
                        <a:buFontTx/>
                        <a:buNone/>
                      </a:pPr>
                      <a:r>
                        <a:rPr lang="en-US" sz="1100" spc="300">
                          <a:latin typeface="Arial"/>
                          <a:cs typeface="Arial"/>
                        </a:rPr>
                        <a:t> CMAX</a:t>
                      </a:r>
                    </a:p>
                  </a:txBody>
                  <a:tcPr anchor="ctr">
                    <a:solidFill>
                      <a:schemeClr val="bg2"/>
                    </a:solidFill>
                  </a:tcPr>
                </a:tc>
                <a:tc hMerge="1">
                  <a:txBody>
                    <a:bodyPr/>
                    <a:lstStyle/>
                    <a:p>
                      <a:pPr algn="ctr"/>
                      <a:endParaRPr lang="en-US" sz="1100" spc="30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a:effectLst/>
                          <a:latin typeface="Arial"/>
                          <a:cs typeface="Arial"/>
                        </a:rPr>
                        <a:t>15</a:t>
                      </a:r>
                      <a:r>
                        <a:rPr lang="en-US" sz="1100">
                          <a:effectLst/>
                          <a:latin typeface="Arial"/>
                          <a:cs typeface="Arial"/>
                        </a:rPr>
                        <a:t> minutes between downtown</a:t>
                      </a:r>
                      <a:r>
                        <a:rPr lang="en-US" sz="1100" baseline="0">
                          <a:effectLst/>
                          <a:latin typeface="Arial"/>
                          <a:cs typeface="Arial"/>
                        </a:rPr>
                        <a:t> and Northland Transit Center </a:t>
                      </a:r>
                      <a:r>
                        <a:rPr lang="en-US" sz="1100">
                          <a:effectLst/>
                          <a:latin typeface="Arial"/>
                          <a:cs typeface="Arial"/>
                        </a:rPr>
                        <a:t>&amp; </a:t>
                      </a:r>
                      <a:r>
                        <a:rPr lang="en-US" sz="1100" b="1">
                          <a:effectLst/>
                          <a:latin typeface="Arial"/>
                          <a:cs typeface="Arial"/>
                        </a:rPr>
                        <a:t>30</a:t>
                      </a:r>
                      <a:r>
                        <a:rPr lang="en-US" sz="1100">
                          <a:effectLst/>
                          <a:latin typeface="Arial"/>
                          <a:cs typeface="Arial"/>
                        </a:rPr>
                        <a:t> minutes between Northland and Westerville seven</a:t>
                      </a:r>
                      <a:r>
                        <a:rPr lang="en-US" sz="1100" baseline="0">
                          <a:effectLst/>
                          <a:latin typeface="Arial"/>
                          <a:cs typeface="Arial"/>
                        </a:rPr>
                        <a:t> days a week</a:t>
                      </a:r>
                      <a:endParaRPr lang="en-US" sz="1100">
                        <a:effectLst/>
                        <a:latin typeface="Arial"/>
                        <a:cs typeface="Arial"/>
                      </a:endParaRPr>
                    </a:p>
                  </a:txBody>
                  <a:tcPr marL="68580" marR="68580"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a:effectLst/>
                          <a:latin typeface="Arial"/>
                          <a:cs typeface="Arial"/>
                        </a:rPr>
                        <a:t>20</a:t>
                      </a:r>
                      <a:r>
                        <a:rPr lang="en-US" sz="1100">
                          <a:effectLst/>
                          <a:latin typeface="Arial"/>
                          <a:cs typeface="Arial"/>
                        </a:rPr>
                        <a:t> minutes between downtown</a:t>
                      </a:r>
                      <a:r>
                        <a:rPr lang="en-US" sz="1100" baseline="0">
                          <a:effectLst/>
                          <a:latin typeface="Arial"/>
                          <a:cs typeface="Arial"/>
                        </a:rPr>
                        <a:t> and Northland Transit Center </a:t>
                      </a:r>
                      <a:r>
                        <a:rPr lang="en-US" sz="1100">
                          <a:effectLst/>
                          <a:latin typeface="Arial"/>
                          <a:cs typeface="Arial"/>
                        </a:rPr>
                        <a:t>&amp; </a:t>
                      </a:r>
                      <a:r>
                        <a:rPr lang="en-US" sz="1100" b="1">
                          <a:effectLst/>
                          <a:latin typeface="Arial"/>
                          <a:cs typeface="Arial"/>
                        </a:rPr>
                        <a:t>40</a:t>
                      </a:r>
                      <a:r>
                        <a:rPr lang="en-US" sz="1100">
                          <a:effectLst/>
                          <a:latin typeface="Arial"/>
                          <a:cs typeface="Arial"/>
                        </a:rPr>
                        <a:t> minutes between Northland and Westerville </a:t>
                      </a:r>
                      <a:r>
                        <a:rPr lang="en-US" sz="1100" baseline="0">
                          <a:effectLst/>
                          <a:latin typeface="Arial"/>
                          <a:cs typeface="Arial"/>
                        </a:rPr>
                        <a:t>on </a:t>
                      </a:r>
                      <a:r>
                        <a:rPr lang="en-US" sz="1100">
                          <a:effectLst/>
                          <a:latin typeface="Arial"/>
                          <a:cs typeface="Arial"/>
                        </a:rPr>
                        <a:t>Sundays only</a:t>
                      </a:r>
                    </a:p>
                  </a:txBody>
                  <a:tcPr marL="68580" marR="68580" anchor="ctr">
                    <a:solidFill>
                      <a:schemeClr val="bg2"/>
                    </a:solidFill>
                  </a:tcPr>
                </a:tc>
                <a:extLst>
                  <a:ext uri="{0D108BD9-81ED-4DB2-BD59-A6C34878D82A}">
                    <a16:rowId xmlns:a16="http://schemas.microsoft.com/office/drawing/2014/main" val="2246472425"/>
                  </a:ext>
                </a:extLst>
              </a:tr>
              <a:tr h="712720">
                <a:tc gridSpan="2">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All</a:t>
                      </a:r>
                      <a:r>
                        <a:rPr lang="en-US" sz="1100" spc="300" baseline="0">
                          <a:latin typeface="Arial"/>
                          <a:cs typeface="Arial"/>
                        </a:rPr>
                        <a:t> Frequent Lines</a:t>
                      </a:r>
                    </a:p>
                    <a:p>
                      <a:pPr marL="457200" marR="0" lvl="1" indent="0" algn="l">
                        <a:lnSpc>
                          <a:spcPct val="100000"/>
                        </a:lnSpc>
                        <a:spcBef>
                          <a:spcPts val="0"/>
                        </a:spcBef>
                        <a:spcAft>
                          <a:spcPts val="0"/>
                        </a:spcAft>
                        <a:buClrTx/>
                        <a:buSzTx/>
                        <a:buFontTx/>
                        <a:buNone/>
                      </a:pPr>
                      <a:r>
                        <a:rPr lang="en-US" sz="1100" spc="300" baseline="0">
                          <a:latin typeface="Arial"/>
                          <a:cs typeface="Arial"/>
                        </a:rPr>
                        <a:t>(1,2,8,10,CMAX)</a:t>
                      </a:r>
                    </a:p>
                  </a:txBody>
                  <a:tcPr anchor="ctr">
                    <a:solidFill>
                      <a:schemeClr val="bg2"/>
                    </a:solidFill>
                  </a:tcPr>
                </a:tc>
                <a:tc hMerge="1">
                  <a:txBody>
                    <a:bodyPr/>
                    <a:lstStyle/>
                    <a:p>
                      <a:endParaRPr lang="en-US"/>
                    </a:p>
                  </a:txBody>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a:effectLst/>
                          <a:latin typeface="Arial"/>
                          <a:cs typeface="Arial"/>
                        </a:rPr>
                        <a:t>Varies by line</a:t>
                      </a:r>
                    </a:p>
                  </a:txBody>
                  <a:tcPr marL="68580" marR="68580"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a:effectLst/>
                          <a:latin typeface="Arial"/>
                          <a:cs typeface="Arial"/>
                        </a:rPr>
                        <a:t>All</a:t>
                      </a:r>
                      <a:r>
                        <a:rPr lang="en-US" sz="1100" baseline="0">
                          <a:effectLst/>
                          <a:latin typeface="Arial"/>
                          <a:cs typeface="Arial"/>
                        </a:rPr>
                        <a:t> lines will run every 30 minutes before 7am</a:t>
                      </a:r>
                      <a:endParaRPr lang="en-US" sz="1100">
                        <a:effectLst/>
                        <a:latin typeface="Arial"/>
                        <a:cs typeface="Arial"/>
                      </a:endParaRPr>
                    </a:p>
                  </a:txBody>
                  <a:tcPr marL="68580" marR="68580" anchor="ctr">
                    <a:solidFill>
                      <a:schemeClr val="bg2"/>
                    </a:solidFill>
                  </a:tcPr>
                </a:tc>
                <a:extLst>
                  <a:ext uri="{0D108BD9-81ED-4DB2-BD59-A6C34878D82A}">
                    <a16:rowId xmlns:a16="http://schemas.microsoft.com/office/drawing/2014/main" val="665854536"/>
                  </a:ext>
                </a:extLst>
              </a:tr>
            </a:tbl>
          </a:graphicData>
        </a:graphic>
      </p:graphicFrame>
      <p:sp>
        <p:nvSpPr>
          <p:cNvPr id="5" name="Text Placeholder 3"/>
          <p:cNvSpPr txBox="1">
            <a:spLocks/>
          </p:cNvSpPr>
          <p:nvPr/>
        </p:nvSpPr>
        <p:spPr>
          <a:xfrm>
            <a:off x="826412" y="6312271"/>
            <a:ext cx="10934304" cy="36036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accent2"/>
                </a:solidFill>
                <a:latin typeface="Arial" panose="020B0604020202020204" pitchFamily="34" charset="0"/>
                <a:cs typeface="Arial" panose="020B0604020202020204" pitchFamily="34" charset="0"/>
              </a:rPr>
              <a:t>Disclaimer</a:t>
            </a:r>
            <a:r>
              <a:rPr lang="en-US" sz="1400">
                <a:solidFill>
                  <a:schemeClr val="accent2"/>
                </a:solidFill>
                <a:latin typeface="Arial" panose="020B0604020202020204" pitchFamily="34" charset="0"/>
                <a:cs typeface="Arial" panose="020B0604020202020204" pitchFamily="34" charset="0"/>
              </a:rPr>
              <a:t>: All changes are proposed. No final decisions have been made for the September 2022 Service Change.</a:t>
            </a:r>
          </a:p>
          <a:p>
            <a:pPr marL="0" indent="0">
              <a:buNone/>
            </a:pPr>
            <a:endParaRPr lang="en-US" sz="14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620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9D5ABD4-557B-E443-B53C-A4ECEA883EF4}"/>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val="0"/>
              </a:ext>
            </a:extLst>
          </a:blip>
          <a:srcRect l="-32" t="9287" r="-112" b="6225"/>
          <a:stretch/>
        </p:blipFill>
        <p:spPr>
          <a:xfrm>
            <a:off x="0" y="0"/>
            <a:ext cx="12189617" cy="6858000"/>
          </a:xfrm>
        </p:spPr>
      </p:pic>
      <p:sp>
        <p:nvSpPr>
          <p:cNvPr id="3" name="Text Placeholder 2">
            <a:extLst>
              <a:ext uri="{FF2B5EF4-FFF2-40B4-BE49-F238E27FC236}">
                <a16:creationId xmlns:a16="http://schemas.microsoft.com/office/drawing/2014/main" id="{9152BEB9-878C-D34B-88C6-451517188CD3}"/>
              </a:ext>
            </a:extLst>
          </p:cNvPr>
          <p:cNvSpPr>
            <a:spLocks noGrp="1"/>
          </p:cNvSpPr>
          <p:nvPr>
            <p:ph type="body" sz="quarter" idx="14"/>
          </p:nvPr>
        </p:nvSpPr>
        <p:spPr/>
        <p:txBody>
          <a:bodyPr/>
          <a:lstStyle/>
          <a:p>
            <a:r>
              <a:rPr lang="en-US"/>
              <a:t> MOVING EVERY LIFE FORWARD |</a:t>
            </a:r>
          </a:p>
        </p:txBody>
      </p:sp>
      <p:sp>
        <p:nvSpPr>
          <p:cNvPr id="4"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2382" y="0"/>
            <a:ext cx="7993753" cy="6858000"/>
          </a:xfrm>
        </p:spPr>
      </p:sp>
      <p:sp>
        <p:nvSpPr>
          <p:cNvPr id="5" name="SmartArt Placeholder 4">
            <a:extLst>
              <a:ext uri="{FF2B5EF4-FFF2-40B4-BE49-F238E27FC236}">
                <a16:creationId xmlns:a16="http://schemas.microsoft.com/office/drawing/2014/main" id="{A8D20905-AE23-EF4A-A6BE-579DF1C6FFEF}"/>
              </a:ext>
            </a:extLst>
          </p:cNvPr>
          <p:cNvSpPr>
            <a:spLocks noGrp="1"/>
          </p:cNvSpPr>
          <p:nvPr>
            <p:ph type="dgm" sz="quarter" idx="21"/>
          </p:nvPr>
        </p:nvSpPr>
        <p:spPr>
          <a:xfrm>
            <a:off x="-2382" y="0"/>
            <a:ext cx="7025752" cy="6858000"/>
          </a:xfrm>
        </p:spPr>
      </p:sp>
      <p:sp>
        <p:nvSpPr>
          <p:cNvPr id="10" name="Title 5">
            <a:extLst>
              <a:ext uri="{FF2B5EF4-FFF2-40B4-BE49-F238E27FC236}">
                <a16:creationId xmlns:a16="http://schemas.microsoft.com/office/drawing/2014/main" id="{B8EAA72F-52E9-1A4C-95AA-49C3721EBBE0}"/>
              </a:ext>
            </a:extLst>
          </p:cNvPr>
          <p:cNvSpPr txBox="1">
            <a:spLocks/>
          </p:cNvSpPr>
          <p:nvPr/>
        </p:nvSpPr>
        <p:spPr>
          <a:xfrm>
            <a:off x="924054" y="859691"/>
            <a:ext cx="7184615" cy="3106228"/>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6000" b="0" spc="300">
                <a:solidFill>
                  <a:schemeClr val="bg1"/>
                </a:solidFill>
                <a:latin typeface="Arial" panose="020B0604020202020204" pitchFamily="34" charset="0"/>
              </a:rPr>
              <a:t>THANK YOU FOR JOINING US AND</a:t>
            </a:r>
          </a:p>
          <a:p>
            <a:pPr>
              <a:lnSpc>
                <a:spcPct val="100000"/>
              </a:lnSpc>
            </a:pPr>
            <a:r>
              <a:rPr lang="en-US" sz="6000" b="0" i="1">
                <a:solidFill>
                  <a:schemeClr val="bg1"/>
                </a:solidFill>
                <a:latin typeface="Georgia" panose="02040502050405020303" pitchFamily="18" charset="0"/>
              </a:rPr>
              <a:t>participating.</a:t>
            </a:r>
          </a:p>
        </p:txBody>
      </p:sp>
      <p:sp>
        <p:nvSpPr>
          <p:cNvPr id="11" name="Title 1">
            <a:extLst>
              <a:ext uri="{FF2B5EF4-FFF2-40B4-BE49-F238E27FC236}">
                <a16:creationId xmlns:a16="http://schemas.microsoft.com/office/drawing/2014/main" id="{5829927B-3B4A-E04F-9704-658392490D0E}"/>
              </a:ext>
            </a:extLst>
          </p:cNvPr>
          <p:cNvSpPr txBox="1">
            <a:spLocks/>
          </p:cNvSpPr>
          <p:nvPr/>
        </p:nvSpPr>
        <p:spPr>
          <a:xfrm>
            <a:off x="924055" y="626885"/>
            <a:ext cx="3284511" cy="351308"/>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sz="2000" b="0" spc="300">
                <a:solidFill>
                  <a:schemeClr val="bg1"/>
                </a:solidFill>
              </a:rPr>
              <a:t>MEETING PURPOSE</a:t>
            </a:r>
          </a:p>
        </p:txBody>
      </p:sp>
      <p:sp>
        <p:nvSpPr>
          <p:cNvPr id="12" name="Google Shape;115;p15">
            <a:extLst>
              <a:ext uri="{FF2B5EF4-FFF2-40B4-BE49-F238E27FC236}">
                <a16:creationId xmlns:a16="http://schemas.microsoft.com/office/drawing/2014/main" id="{D290CE25-1FCD-7E45-AB2A-BDCB9364F360}"/>
              </a:ext>
            </a:extLst>
          </p:cNvPr>
          <p:cNvSpPr txBox="1"/>
          <p:nvPr/>
        </p:nvSpPr>
        <p:spPr>
          <a:xfrm>
            <a:off x="892659" y="3975194"/>
            <a:ext cx="5071809" cy="1517853"/>
          </a:xfrm>
          <a:prstGeom prst="rect">
            <a:avLst/>
          </a:prstGeom>
          <a:noFill/>
          <a:ln>
            <a:noFill/>
          </a:ln>
        </p:spPr>
        <p:txBody>
          <a:bodyPr spcFirstLastPara="1" wrap="square" lIns="64283" tIns="32133" rIns="64283" bIns="32133" anchor="t" anchorCtr="0">
            <a:noAutofit/>
          </a:bodyPr>
          <a:lstStyle/>
          <a:p>
            <a:pPr>
              <a:lnSpc>
                <a:spcPct val="150000"/>
              </a:lnSpc>
              <a:buClr>
                <a:srgbClr val="000000"/>
              </a:buClr>
              <a:buSzPts val="5600"/>
            </a:pPr>
            <a:r>
              <a:rPr lang="en-US" sz="1600">
                <a:solidFill>
                  <a:schemeClr val="bg1"/>
                </a:solidFill>
                <a:latin typeface="Arial"/>
                <a:ea typeface="Arial"/>
                <a:cs typeface="Arial"/>
                <a:sym typeface="Arial"/>
              </a:rPr>
              <a:t>The purpose of this meeting is to take public comment on the </a:t>
            </a:r>
            <a:r>
              <a:rPr lang="en-US" sz="1600" b="1">
                <a:solidFill>
                  <a:srgbClr val="00B050"/>
                </a:solidFill>
                <a:latin typeface="Arial"/>
                <a:ea typeface="Arial"/>
                <a:cs typeface="Arial"/>
                <a:sym typeface="Arial"/>
              </a:rPr>
              <a:t>Income Assistance pilot program </a:t>
            </a:r>
            <a:r>
              <a:rPr lang="en-US" sz="1600">
                <a:solidFill>
                  <a:schemeClr val="bg1"/>
                </a:solidFill>
                <a:latin typeface="Arial"/>
                <a:ea typeface="Arial"/>
                <a:cs typeface="Arial"/>
                <a:sym typeface="Arial"/>
              </a:rPr>
              <a:t>and the </a:t>
            </a:r>
            <a:r>
              <a:rPr lang="en-US" sz="1600" b="1">
                <a:solidFill>
                  <a:srgbClr val="00B050"/>
                </a:solidFill>
                <a:latin typeface="Arial"/>
                <a:ea typeface="Arial"/>
                <a:cs typeface="Arial"/>
                <a:sym typeface="Arial"/>
              </a:rPr>
              <a:t>proposed service changes</a:t>
            </a:r>
            <a:r>
              <a:rPr lang="en-US" sz="1600">
                <a:solidFill>
                  <a:schemeClr val="bg1"/>
                </a:solidFill>
                <a:latin typeface="Arial"/>
                <a:ea typeface="Arial"/>
                <a:cs typeface="Arial"/>
                <a:sym typeface="Arial"/>
              </a:rPr>
              <a:t> that will take effect on September 5, 2022 </a:t>
            </a:r>
            <a:endParaRPr lang="en-US" sz="1600">
              <a:solidFill>
                <a:schemeClr val="bg1"/>
              </a:solidFill>
              <a:latin typeface="Arial" panose="020B0604020202020204" pitchFamily="34" charset="0"/>
              <a:ea typeface="Arial"/>
              <a:cs typeface="Arial" panose="020B0604020202020204" pitchFamily="34" charset="0"/>
              <a:sym typeface="Arial"/>
            </a:endParaRPr>
          </a:p>
          <a:p>
            <a:pPr>
              <a:lnSpc>
                <a:spcPct val="150000"/>
              </a:lnSpc>
              <a:buClr>
                <a:srgbClr val="000000"/>
              </a:buClr>
              <a:buSzPts val="5600"/>
            </a:pPr>
            <a:endParaRPr lang="en-US" sz="600">
              <a:solidFill>
                <a:schemeClr val="bg1"/>
              </a:solidFill>
              <a:latin typeface="Arial" panose="020B0604020202020204" pitchFamily="34" charset="0"/>
              <a:ea typeface="Arial"/>
              <a:cs typeface="Arial" panose="020B0604020202020204" pitchFamily="34" charset="0"/>
              <a:sym typeface="Arial"/>
            </a:endParaRPr>
          </a:p>
          <a:p>
            <a:pPr>
              <a:lnSpc>
                <a:spcPct val="150000"/>
              </a:lnSpc>
              <a:buClr>
                <a:srgbClr val="000000"/>
              </a:buClr>
              <a:buSzPts val="5600"/>
            </a:pPr>
            <a:r>
              <a:rPr lang="en-US" sz="1600" i="1">
                <a:solidFill>
                  <a:schemeClr val="bg1"/>
                </a:solidFill>
                <a:latin typeface="Arial"/>
                <a:ea typeface="Arial"/>
                <a:cs typeface="Arial"/>
                <a:sym typeface="Arial"/>
              </a:rPr>
              <a:t>No final decisions have been made for the September 2022 service change.</a:t>
            </a:r>
            <a:endParaRPr sz="1600" i="1">
              <a:solidFill>
                <a:schemeClr val="bg1"/>
              </a:solidFill>
              <a:latin typeface="Arial"/>
              <a:ea typeface="Arial"/>
              <a:cs typeface="Arial"/>
              <a:sym typeface="Arial"/>
            </a:endParaRPr>
          </a:p>
        </p:txBody>
      </p:sp>
      <p:sp>
        <p:nvSpPr>
          <p:cNvPr id="13" name="Google Shape;57;p8">
            <a:extLst>
              <a:ext uri="{FF2B5EF4-FFF2-40B4-BE49-F238E27FC236}">
                <a16:creationId xmlns:a16="http://schemas.microsoft.com/office/drawing/2014/main" id="{EBA41EF8-6808-4047-9332-334806F3AF5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2</a:t>
            </a:fld>
            <a:endParaRPr lang="en-US" sz="11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514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688" y="628649"/>
            <a:ext cx="11072511" cy="651156"/>
          </a:xfrm>
        </p:spPr>
        <p:txBody>
          <a:bodyPr/>
          <a:lstStyle/>
          <a:p>
            <a:r>
              <a:rPr lang="en-US"/>
              <a:t>Frequency Reductions –  </a:t>
            </a:r>
            <a:r>
              <a:rPr lang="en-US" sz="4800" b="0" i="1">
                <a:latin typeface="Sentinel Semibold" pitchFamily="50" charset="0"/>
              </a:rPr>
              <a:t>standard</a:t>
            </a:r>
          </a:p>
        </p:txBody>
      </p:sp>
      <p:sp>
        <p:nvSpPr>
          <p:cNvPr id="3" name="Text Placeholder 2"/>
          <p:cNvSpPr>
            <a:spLocks noGrp="1"/>
          </p:cNvSpPr>
          <p:nvPr>
            <p:ph type="body" sz="quarter" idx="14"/>
          </p:nvPr>
        </p:nvSpPr>
        <p:spPr/>
        <p:txBody>
          <a:bodyPr/>
          <a:lstStyle/>
          <a:p>
            <a:endParaRPr lang="en-US"/>
          </a:p>
        </p:txBody>
      </p:sp>
      <p:graphicFrame>
        <p:nvGraphicFramePr>
          <p:cNvPr id="7"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3436068072"/>
              </p:ext>
            </p:extLst>
          </p:nvPr>
        </p:nvGraphicFramePr>
        <p:xfrm>
          <a:off x="823943" y="1583124"/>
          <a:ext cx="10931835" cy="4350798"/>
        </p:xfrm>
        <a:graphic>
          <a:graphicData uri="http://schemas.openxmlformats.org/drawingml/2006/table">
            <a:tbl>
              <a:tblPr firstRow="1" bandRow="1">
                <a:tableStyleId>{5C22544A-7EE6-4342-B048-85BDC9FD1C3A}</a:tableStyleId>
              </a:tblPr>
              <a:tblGrid>
                <a:gridCol w="1816708">
                  <a:extLst>
                    <a:ext uri="{9D8B030D-6E8A-4147-A177-3AD203B41FA5}">
                      <a16:colId xmlns:a16="http://schemas.microsoft.com/office/drawing/2014/main" val="1360787184"/>
                    </a:ext>
                  </a:extLst>
                </a:gridCol>
                <a:gridCol w="2072445">
                  <a:extLst>
                    <a:ext uri="{9D8B030D-6E8A-4147-A177-3AD203B41FA5}">
                      <a16:colId xmlns:a16="http://schemas.microsoft.com/office/drawing/2014/main" val="601143285"/>
                    </a:ext>
                  </a:extLst>
                </a:gridCol>
                <a:gridCol w="3429312">
                  <a:extLst>
                    <a:ext uri="{9D8B030D-6E8A-4147-A177-3AD203B41FA5}">
                      <a16:colId xmlns:a16="http://schemas.microsoft.com/office/drawing/2014/main" val="3075969240"/>
                    </a:ext>
                  </a:extLst>
                </a:gridCol>
                <a:gridCol w="3613370">
                  <a:extLst>
                    <a:ext uri="{9D8B030D-6E8A-4147-A177-3AD203B41FA5}">
                      <a16:colId xmlns:a16="http://schemas.microsoft.com/office/drawing/2014/main" val="2671875575"/>
                    </a:ext>
                  </a:extLst>
                </a:gridCol>
              </a:tblGrid>
              <a:tr h="286404">
                <a:tc>
                  <a:txBody>
                    <a:bodyPr/>
                    <a:lstStyle/>
                    <a:p>
                      <a:pPr algn="ctr"/>
                      <a:r>
                        <a:rPr lang="en-US" sz="1400" b="0" spc="300" dirty="0">
                          <a:latin typeface="Arial"/>
                          <a:cs typeface="Arial"/>
                        </a:rPr>
                        <a:t>LINES</a:t>
                      </a:r>
                    </a:p>
                  </a:txBody>
                  <a:tcPr>
                    <a:solidFill>
                      <a:schemeClr val="accent1"/>
                    </a:solidFill>
                  </a:tcPr>
                </a:tc>
                <a:tc>
                  <a:txBody>
                    <a:bodyPr/>
                    <a:lstStyle/>
                    <a:p>
                      <a:pPr algn="ctr"/>
                      <a:r>
                        <a:rPr lang="en-US" sz="1400" b="0" spc="300" dirty="0">
                          <a:latin typeface="Arial"/>
                          <a:cs typeface="Arial"/>
                        </a:rPr>
                        <a:t>LINE</a:t>
                      </a:r>
                      <a:r>
                        <a:rPr lang="en-US" sz="1400" b="0" spc="300" baseline="0" dirty="0">
                          <a:latin typeface="Arial"/>
                          <a:cs typeface="Arial"/>
                        </a:rPr>
                        <a:t> NAME</a:t>
                      </a:r>
                      <a:endParaRPr lang="en-US" sz="1400" b="0" spc="300" dirty="0">
                        <a:latin typeface="Arial"/>
                        <a:cs typeface="Arial"/>
                      </a:endParaRPr>
                    </a:p>
                  </a:txBody>
                  <a:tcPr>
                    <a:solidFill>
                      <a:schemeClr val="accent1"/>
                    </a:solidFill>
                  </a:tcPr>
                </a:tc>
                <a:tc>
                  <a:txBody>
                    <a:bodyPr/>
                    <a:lstStyle/>
                    <a:p>
                      <a:pPr algn="l"/>
                      <a:r>
                        <a:rPr lang="en-US" sz="1400" b="0" spc="300" dirty="0">
                          <a:latin typeface="Arial"/>
                          <a:cs typeface="Arial"/>
                        </a:rPr>
                        <a:t>CURRENT</a:t>
                      </a:r>
                      <a:r>
                        <a:rPr lang="en-US" sz="1400" b="0" spc="300" baseline="0" dirty="0">
                          <a:latin typeface="Arial"/>
                          <a:cs typeface="Arial"/>
                        </a:rPr>
                        <a:t> FREQUENCY</a:t>
                      </a:r>
                      <a:endParaRPr lang="en-US" sz="1400" b="0" spc="300" dirty="0">
                        <a:latin typeface="Arial"/>
                        <a:cs typeface="Arial"/>
                      </a:endParaRPr>
                    </a:p>
                  </a:txBody>
                  <a:tcPr>
                    <a:solidFill>
                      <a:schemeClr val="accent1"/>
                    </a:solidFill>
                  </a:tcPr>
                </a:tc>
                <a:tc>
                  <a:txBody>
                    <a:bodyPr/>
                    <a:lstStyle/>
                    <a:p>
                      <a:pPr algn="l"/>
                      <a:r>
                        <a:rPr lang="en-US" sz="1400" b="0" spc="300" dirty="0">
                          <a:latin typeface="Arial"/>
                          <a:cs typeface="Arial"/>
                        </a:rPr>
                        <a:t>PROPOSED CHANGES</a:t>
                      </a:r>
                    </a:p>
                  </a:txBody>
                  <a:tcPr>
                    <a:solidFill>
                      <a:schemeClr val="accent1"/>
                    </a:solidFill>
                  </a:tcPr>
                </a:tc>
                <a:extLst>
                  <a:ext uri="{0D108BD9-81ED-4DB2-BD59-A6C34878D82A}">
                    <a16:rowId xmlns:a16="http://schemas.microsoft.com/office/drawing/2014/main" val="988504254"/>
                  </a:ext>
                </a:extLst>
              </a:tr>
              <a:tr h="4009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dirty="0">
                          <a:latin typeface="Arial"/>
                          <a:cs typeface="Arial"/>
                        </a:rPr>
                        <a:t>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dirty="0">
                          <a:latin typeface="Arial"/>
                          <a:cs typeface="Arial"/>
                        </a:rPr>
                        <a:t>Northwest</a:t>
                      </a:r>
                      <a:r>
                        <a:rPr lang="en-US" sz="1100" spc="0" baseline="0" dirty="0">
                          <a:latin typeface="Arial"/>
                          <a:cs typeface="Arial"/>
                        </a:rPr>
                        <a:t> / Harrisburg</a:t>
                      </a:r>
                      <a:endParaRPr lang="en-US" sz="1100" spc="300" dirty="0">
                        <a:latin typeface="Arial"/>
                        <a:cs typeface="Arial"/>
                      </a:endParaRPr>
                    </a:p>
                  </a:txBody>
                  <a:tcPr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i="0" dirty="0">
                          <a:effectLst/>
                          <a:latin typeface="Arial"/>
                          <a:cs typeface="Arial"/>
                        </a:rPr>
                        <a:t>30</a:t>
                      </a:r>
                      <a:r>
                        <a:rPr lang="en-US" sz="1100" baseline="0" dirty="0">
                          <a:effectLst/>
                          <a:latin typeface="Arial"/>
                          <a:cs typeface="Arial"/>
                        </a:rPr>
                        <a:t> minutes Monday through Friday &amp; </a:t>
                      </a:r>
                      <a:r>
                        <a:rPr lang="en-US" sz="1100" b="1" baseline="0" dirty="0">
                          <a:effectLst/>
                          <a:latin typeface="Arial"/>
                          <a:cs typeface="Arial"/>
                        </a:rPr>
                        <a:t>60</a:t>
                      </a:r>
                      <a:r>
                        <a:rPr lang="en-US" sz="1100" baseline="0" dirty="0">
                          <a:effectLst/>
                          <a:latin typeface="Arial"/>
                          <a:cs typeface="Arial"/>
                        </a:rPr>
                        <a:t> minutes on Saturday and Sunday</a:t>
                      </a:r>
                    </a:p>
                  </a:txBody>
                  <a:tcPr marL="68580" marR="68580"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i="0" dirty="0">
                          <a:effectLst/>
                          <a:latin typeface="Arial"/>
                          <a:cs typeface="Arial"/>
                        </a:rPr>
                        <a:t>45</a:t>
                      </a:r>
                      <a:r>
                        <a:rPr lang="en-US" sz="1100" baseline="0" dirty="0">
                          <a:effectLst/>
                          <a:latin typeface="Arial"/>
                          <a:cs typeface="Arial"/>
                        </a:rPr>
                        <a:t> minutes Monday through Friday &amp; </a:t>
                      </a:r>
                      <a:r>
                        <a:rPr lang="en-US" sz="1100" b="1" baseline="0" dirty="0">
                          <a:effectLst/>
                          <a:latin typeface="Arial"/>
                          <a:cs typeface="Arial"/>
                        </a:rPr>
                        <a:t>60</a:t>
                      </a:r>
                      <a:r>
                        <a:rPr lang="en-US" sz="1100" baseline="0" dirty="0">
                          <a:effectLst/>
                          <a:latin typeface="Arial"/>
                          <a:cs typeface="Arial"/>
                        </a:rPr>
                        <a:t> minutes on Saturday and Sunday</a:t>
                      </a:r>
                    </a:p>
                  </a:txBody>
                  <a:tcPr marL="68580" marR="68580" anchor="ctr">
                    <a:solidFill>
                      <a:schemeClr val="bg2"/>
                    </a:solidFill>
                  </a:tcPr>
                </a:tc>
                <a:extLst>
                  <a:ext uri="{0D108BD9-81ED-4DB2-BD59-A6C34878D82A}">
                    <a16:rowId xmlns:a16="http://schemas.microsoft.com/office/drawing/2014/main" val="4106062087"/>
                  </a:ext>
                </a:extLst>
              </a:tr>
              <a:tr h="5584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dirty="0">
                          <a:latin typeface="Arial"/>
                          <a:cs typeface="Arial"/>
                        </a:rPr>
                        <a:t>4</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dirty="0">
                          <a:latin typeface="Arial"/>
                          <a:cs typeface="Arial"/>
                        </a:rPr>
                        <a:t>Indianola</a:t>
                      </a:r>
                      <a:r>
                        <a:rPr lang="en-US" sz="1100" spc="0" baseline="0" dirty="0">
                          <a:latin typeface="Arial"/>
                          <a:cs typeface="Arial"/>
                        </a:rPr>
                        <a:t> / Lockbourne</a:t>
                      </a:r>
                      <a:endParaRPr lang="en-US" sz="1100" spc="300" dirty="0">
                        <a:latin typeface="Arial"/>
                        <a:cs typeface="Arial"/>
                      </a:endParaRPr>
                    </a:p>
                  </a:txBody>
                  <a:tcPr anchor="ctr">
                    <a:solidFill>
                      <a:schemeClr val="bg2"/>
                    </a:solidFill>
                  </a:tcPr>
                </a:tc>
                <a:tc>
                  <a:txBody>
                    <a:bodyPr/>
                    <a:lstStyle/>
                    <a:p>
                      <a:pPr marL="0" marR="0" lvl="0" indent="0" algn="l" rtl="0" eaLnBrk="1" fontAlgn="t" latinLnBrk="0" hangingPunct="1">
                        <a:lnSpc>
                          <a:spcPct val="100000"/>
                        </a:lnSpc>
                        <a:spcBef>
                          <a:spcPts val="0"/>
                        </a:spcBef>
                        <a:spcAft>
                          <a:spcPts val="800"/>
                        </a:spcAft>
                        <a:buClrTx/>
                        <a:buSzTx/>
                        <a:buFontTx/>
                        <a:buNone/>
                      </a:pPr>
                      <a:r>
                        <a:rPr lang="en-US" sz="1100" b="1" dirty="0">
                          <a:effectLst/>
                          <a:latin typeface="Arial"/>
                          <a:cs typeface="Arial"/>
                        </a:rPr>
                        <a:t>30</a:t>
                      </a:r>
                      <a:r>
                        <a:rPr lang="en-US" sz="1100" dirty="0">
                          <a:effectLst/>
                          <a:latin typeface="Arial"/>
                          <a:cs typeface="Arial"/>
                        </a:rPr>
                        <a:t> minutes seven</a:t>
                      </a:r>
                      <a:r>
                        <a:rPr lang="en-US" sz="1100" baseline="0" dirty="0">
                          <a:effectLst/>
                          <a:latin typeface="Arial"/>
                          <a:cs typeface="Arial"/>
                        </a:rPr>
                        <a:t> days a week </a:t>
                      </a:r>
                      <a:endParaRPr lang="en-US" sz="1100" dirty="0">
                        <a:effectLst/>
                        <a:latin typeface="Arial"/>
                        <a:cs typeface="Arial"/>
                      </a:endParaRPr>
                    </a:p>
                  </a:txBody>
                  <a:tcPr marL="68580" marR="68580" anchor="ctr">
                    <a:solidFill>
                      <a:schemeClr val="bg2"/>
                    </a:solidFill>
                  </a:tcPr>
                </a:tc>
                <a:tc>
                  <a:txBody>
                    <a:bodyPr/>
                    <a:lstStyle/>
                    <a:p>
                      <a:pPr marL="0" marR="0" lvl="0" indent="0" algn="l" rtl="0" eaLnBrk="1" fontAlgn="t" latinLnBrk="0" hangingPunct="1">
                        <a:lnSpc>
                          <a:spcPct val="100000"/>
                        </a:lnSpc>
                        <a:spcBef>
                          <a:spcPts val="0"/>
                        </a:spcBef>
                        <a:spcAft>
                          <a:spcPts val="800"/>
                        </a:spcAft>
                        <a:buClrTx/>
                        <a:buSzTx/>
                        <a:buFontTx/>
                        <a:buNone/>
                      </a:pPr>
                      <a:r>
                        <a:rPr lang="en-US" sz="1100" b="1" dirty="0">
                          <a:effectLst/>
                          <a:latin typeface="Arial"/>
                          <a:cs typeface="Arial"/>
                        </a:rPr>
                        <a:t>60 </a:t>
                      </a:r>
                      <a:r>
                        <a:rPr lang="en-US" sz="1100" b="0" dirty="0">
                          <a:effectLst/>
                          <a:latin typeface="Arial"/>
                          <a:cs typeface="Arial"/>
                        </a:rPr>
                        <a:t>minutes seven days a week</a:t>
                      </a:r>
                    </a:p>
                  </a:txBody>
                  <a:tcPr marL="68580" marR="68580" anchor="ctr">
                    <a:solidFill>
                      <a:schemeClr val="bg2"/>
                    </a:solidFill>
                  </a:tcPr>
                </a:tc>
                <a:extLst>
                  <a:ext uri="{0D108BD9-81ED-4DB2-BD59-A6C34878D82A}">
                    <a16:rowId xmlns:a16="http://schemas.microsoft.com/office/drawing/2014/main" val="1494376262"/>
                  </a:ext>
                </a:extLst>
              </a:tr>
              <a:tr h="4009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dirty="0">
                          <a:latin typeface="Arial"/>
                          <a:cs typeface="Arial"/>
                        </a:rPr>
                        <a:t>6</a:t>
                      </a:r>
                    </a:p>
                  </a:txBody>
                  <a:tcPr anchor="ctr">
                    <a:solidFill>
                      <a:schemeClr val="bg2"/>
                    </a:solidFill>
                  </a:tcPr>
                </a:tc>
                <a:tc>
                  <a:txBody>
                    <a:bodyPr/>
                    <a:lstStyle/>
                    <a:p>
                      <a:pPr algn="ctr"/>
                      <a:r>
                        <a:rPr lang="en-US" sz="1100" spc="0" dirty="0">
                          <a:latin typeface="Arial"/>
                          <a:cs typeface="Arial"/>
                        </a:rPr>
                        <a:t>Cleveland</a:t>
                      </a:r>
                      <a:r>
                        <a:rPr lang="en-US" sz="1100" spc="0" baseline="0" dirty="0">
                          <a:latin typeface="Arial"/>
                          <a:cs typeface="Arial"/>
                        </a:rPr>
                        <a:t> / Sullivant</a:t>
                      </a:r>
                      <a:endParaRPr lang="en-US" sz="1100" spc="300" dirty="0">
                        <a:latin typeface="Arial"/>
                        <a:cs typeface="Arial"/>
                      </a:endParaRPr>
                    </a:p>
                  </a:txBody>
                  <a:tcPr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dirty="0">
                          <a:effectLst/>
                          <a:latin typeface="Arial"/>
                          <a:cs typeface="Arial"/>
                        </a:rPr>
                        <a:t>60</a:t>
                      </a:r>
                      <a:r>
                        <a:rPr lang="en-US" sz="1100" dirty="0">
                          <a:effectLst/>
                          <a:latin typeface="Arial"/>
                          <a:cs typeface="Arial"/>
                        </a:rPr>
                        <a:t> minutes</a:t>
                      </a:r>
                      <a:r>
                        <a:rPr lang="en-US" sz="1100" baseline="0" dirty="0">
                          <a:effectLst/>
                          <a:latin typeface="Arial"/>
                          <a:cs typeface="Arial"/>
                        </a:rPr>
                        <a:t> on Cleveland Ave &amp; </a:t>
                      </a:r>
                      <a:r>
                        <a:rPr lang="en-US" sz="1100" b="1" baseline="0" dirty="0">
                          <a:effectLst/>
                          <a:latin typeface="Arial"/>
                          <a:cs typeface="Arial"/>
                        </a:rPr>
                        <a:t>30</a:t>
                      </a:r>
                      <a:r>
                        <a:rPr lang="en-US" sz="1100" baseline="0" dirty="0">
                          <a:effectLst/>
                          <a:latin typeface="Arial"/>
                          <a:cs typeface="Arial"/>
                        </a:rPr>
                        <a:t> minutes west of Downtown seven days a week</a:t>
                      </a:r>
                      <a:endParaRPr lang="en-US" sz="1100" dirty="0">
                        <a:effectLst/>
                        <a:latin typeface="Arial"/>
                        <a:cs typeface="Arial"/>
                      </a:endParaRPr>
                    </a:p>
                  </a:txBody>
                  <a:tcPr marL="68580" marR="68580"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baseline="0" dirty="0">
                          <a:effectLst/>
                          <a:latin typeface="Arial"/>
                          <a:cs typeface="Arial"/>
                        </a:rPr>
                        <a:t>Discontinue </a:t>
                      </a:r>
                      <a:r>
                        <a:rPr lang="en-US" sz="1100" b="0" baseline="0" dirty="0">
                          <a:effectLst/>
                          <a:latin typeface="Arial"/>
                          <a:cs typeface="Arial"/>
                        </a:rPr>
                        <a:t>service on </a:t>
                      </a:r>
                      <a:r>
                        <a:rPr lang="en-US" sz="1100" baseline="0" dirty="0">
                          <a:effectLst/>
                          <a:latin typeface="Arial"/>
                          <a:cs typeface="Arial"/>
                        </a:rPr>
                        <a:t>Cleveland Ave &amp; </a:t>
                      </a:r>
                      <a:r>
                        <a:rPr lang="en-US" sz="1100" b="1" baseline="0" dirty="0">
                          <a:effectLst/>
                          <a:latin typeface="Arial"/>
                          <a:cs typeface="Arial"/>
                        </a:rPr>
                        <a:t>30</a:t>
                      </a:r>
                      <a:r>
                        <a:rPr lang="en-US" sz="1100" baseline="0" dirty="0">
                          <a:effectLst/>
                          <a:latin typeface="Arial"/>
                          <a:cs typeface="Arial"/>
                        </a:rPr>
                        <a:t> minutes west of Downtown seven days a week</a:t>
                      </a:r>
                      <a:endParaRPr lang="en-US" sz="1100" dirty="0">
                        <a:effectLst/>
                        <a:latin typeface="Arial"/>
                        <a:cs typeface="Arial"/>
                      </a:endParaRPr>
                    </a:p>
                  </a:txBody>
                  <a:tcPr marL="68580" marR="68580" anchor="ctr">
                    <a:solidFill>
                      <a:schemeClr val="bg2"/>
                    </a:solidFill>
                  </a:tcPr>
                </a:tc>
                <a:extLst>
                  <a:ext uri="{0D108BD9-81ED-4DB2-BD59-A6C34878D82A}">
                    <a16:rowId xmlns:a16="http://schemas.microsoft.com/office/drawing/2014/main" val="2857038282"/>
                  </a:ext>
                </a:extLst>
              </a:tr>
              <a:tr h="5584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dirty="0">
                          <a:latin typeface="Arial"/>
                          <a:cs typeface="Arial"/>
                        </a:rPr>
                        <a:t>22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dirty="0">
                          <a:latin typeface="Arial"/>
                          <a:cs typeface="Arial"/>
                        </a:rPr>
                        <a:t>OSU-</a:t>
                      </a:r>
                      <a:r>
                        <a:rPr lang="en-US" sz="1100" spc="0" baseline="0" dirty="0">
                          <a:latin typeface="Arial"/>
                          <a:cs typeface="Arial"/>
                        </a:rPr>
                        <a:t>Rickenbacker</a:t>
                      </a:r>
                      <a:endParaRPr lang="en-US" sz="1100" spc="300" dirty="0">
                        <a:latin typeface="Arial"/>
                        <a:cs typeface="Arial"/>
                      </a:endParaRP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100" b="1" dirty="0">
                          <a:effectLst/>
                          <a:latin typeface="Arial"/>
                          <a:cs typeface="Arial"/>
                        </a:rPr>
                        <a:t>15</a:t>
                      </a:r>
                      <a:r>
                        <a:rPr lang="en-US" sz="1100" dirty="0">
                          <a:effectLst/>
                          <a:latin typeface="Arial"/>
                          <a:cs typeface="Arial"/>
                        </a:rPr>
                        <a:t> minutes south of Broad Street and </a:t>
                      </a:r>
                      <a:r>
                        <a:rPr lang="en-US" sz="1100" b="1" dirty="0">
                          <a:effectLst/>
                          <a:latin typeface="Arial"/>
                          <a:cs typeface="Arial"/>
                        </a:rPr>
                        <a:t>30</a:t>
                      </a:r>
                      <a:r>
                        <a:rPr lang="en-US" sz="1100" dirty="0">
                          <a:effectLst/>
                          <a:latin typeface="Arial"/>
                          <a:cs typeface="Arial"/>
                        </a:rPr>
                        <a:t> minutes remainder Monday through Friday</a:t>
                      </a:r>
                      <a:r>
                        <a:rPr lang="en-US" sz="1100" baseline="0" dirty="0">
                          <a:effectLst/>
                          <a:latin typeface="Arial"/>
                          <a:cs typeface="Arial"/>
                        </a:rPr>
                        <a:t> &amp; </a:t>
                      </a:r>
                      <a:r>
                        <a:rPr lang="en-US" sz="1100" b="1" baseline="0" dirty="0">
                          <a:effectLst/>
                          <a:latin typeface="Arial"/>
                          <a:cs typeface="Arial"/>
                        </a:rPr>
                        <a:t>30</a:t>
                      </a:r>
                      <a:r>
                        <a:rPr lang="en-US" sz="1100" baseline="0" dirty="0">
                          <a:effectLst/>
                          <a:latin typeface="Arial"/>
                          <a:cs typeface="Arial"/>
                        </a:rPr>
                        <a:t> minutes Saturday and Sunday</a:t>
                      </a:r>
                      <a:endParaRPr lang="en-US" sz="1100" dirty="0">
                        <a:effectLst/>
                        <a:latin typeface="Arial"/>
                        <a:cs typeface="Arial"/>
                      </a:endParaRPr>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100" b="1" dirty="0">
                          <a:effectLst/>
                          <a:latin typeface="Arial"/>
                          <a:cs typeface="Arial"/>
                        </a:rPr>
                        <a:t>15</a:t>
                      </a:r>
                      <a:r>
                        <a:rPr lang="en-US" sz="1100" dirty="0">
                          <a:effectLst/>
                          <a:latin typeface="Arial"/>
                          <a:cs typeface="Arial"/>
                        </a:rPr>
                        <a:t> minutes south of Broad Street and </a:t>
                      </a:r>
                      <a:r>
                        <a:rPr lang="en-US" sz="1100" b="1" dirty="0">
                          <a:effectLst/>
                          <a:latin typeface="Arial"/>
                          <a:cs typeface="Arial"/>
                        </a:rPr>
                        <a:t>30</a:t>
                      </a:r>
                      <a:r>
                        <a:rPr lang="en-US" sz="1100" dirty="0">
                          <a:effectLst/>
                          <a:latin typeface="Arial"/>
                          <a:cs typeface="Arial"/>
                        </a:rPr>
                        <a:t> minutes remainder Monday through Friday</a:t>
                      </a:r>
                      <a:r>
                        <a:rPr lang="en-US" sz="1100" baseline="0" dirty="0">
                          <a:effectLst/>
                          <a:latin typeface="Arial"/>
                          <a:cs typeface="Arial"/>
                        </a:rPr>
                        <a:t> &amp; </a:t>
                      </a:r>
                      <a:r>
                        <a:rPr lang="en-US" sz="1100" b="1" baseline="0" dirty="0">
                          <a:effectLst/>
                          <a:latin typeface="Arial"/>
                          <a:cs typeface="Arial"/>
                        </a:rPr>
                        <a:t>40</a:t>
                      </a:r>
                      <a:r>
                        <a:rPr lang="en-US" sz="1100" baseline="0" dirty="0">
                          <a:effectLst/>
                          <a:latin typeface="Arial"/>
                          <a:cs typeface="Arial"/>
                        </a:rPr>
                        <a:t> minutes Saturday and Sunday</a:t>
                      </a:r>
                      <a:endParaRPr lang="en-US" sz="1100" dirty="0">
                        <a:effectLst/>
                        <a:latin typeface="Arial"/>
                        <a:cs typeface="Arial"/>
                      </a:endParaRPr>
                    </a:p>
                  </a:txBody>
                  <a:tcPr marL="68580" marR="68580" anchor="ctr">
                    <a:solidFill>
                      <a:schemeClr val="bg2"/>
                    </a:solidFill>
                  </a:tcPr>
                </a:tc>
                <a:extLst>
                  <a:ext uri="{0D108BD9-81ED-4DB2-BD59-A6C34878D82A}">
                    <a16:rowId xmlns:a16="http://schemas.microsoft.com/office/drawing/2014/main" val="442630432"/>
                  </a:ext>
                </a:extLst>
              </a:tr>
              <a:tr h="5081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dirty="0">
                          <a:latin typeface="Arial"/>
                          <a:cs typeface="Arial"/>
                        </a:rPr>
                        <a:t>23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dirty="0">
                          <a:latin typeface="Arial"/>
                          <a:cs typeface="Arial"/>
                        </a:rPr>
                        <a:t>James-Stelzer</a:t>
                      </a:r>
                      <a:endParaRPr lang="en-US" sz="1100" spc="300" dirty="0">
                        <a:latin typeface="Arial"/>
                        <a:cs typeface="Arial"/>
                      </a:endParaRPr>
                    </a:p>
                  </a:txBody>
                  <a:tcPr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i="0" dirty="0">
                          <a:effectLst/>
                          <a:latin typeface="Arial"/>
                          <a:cs typeface="Arial"/>
                        </a:rPr>
                        <a:t>30</a:t>
                      </a:r>
                      <a:r>
                        <a:rPr lang="en-US" sz="1100" baseline="0" dirty="0">
                          <a:effectLst/>
                          <a:latin typeface="Arial"/>
                          <a:cs typeface="Arial"/>
                        </a:rPr>
                        <a:t> minutes Monday through Friday &amp; </a:t>
                      </a:r>
                      <a:r>
                        <a:rPr lang="en-US" sz="1100" b="1" baseline="0" dirty="0">
                          <a:effectLst/>
                          <a:latin typeface="Arial"/>
                          <a:cs typeface="Arial"/>
                        </a:rPr>
                        <a:t>60</a:t>
                      </a:r>
                      <a:r>
                        <a:rPr lang="en-US" sz="1100" baseline="0" dirty="0">
                          <a:effectLst/>
                          <a:latin typeface="Arial"/>
                          <a:cs typeface="Arial"/>
                        </a:rPr>
                        <a:t> minutes on Saturday and Sunday</a:t>
                      </a:r>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100" b="1" dirty="0">
                          <a:effectLst/>
                          <a:latin typeface="Arial"/>
                          <a:cs typeface="Arial"/>
                        </a:rPr>
                        <a:t>60</a:t>
                      </a:r>
                      <a:r>
                        <a:rPr lang="en-US" sz="1100" dirty="0">
                          <a:effectLst/>
                          <a:latin typeface="Arial"/>
                          <a:cs typeface="Arial"/>
                        </a:rPr>
                        <a:t> minute</a:t>
                      </a:r>
                      <a:r>
                        <a:rPr lang="en-US" sz="1100" baseline="0" dirty="0">
                          <a:effectLst/>
                          <a:latin typeface="Arial"/>
                          <a:cs typeface="Arial"/>
                        </a:rPr>
                        <a:t>s seven days a week</a:t>
                      </a:r>
                      <a:endParaRPr lang="en-US" sz="1100" dirty="0">
                        <a:effectLst/>
                        <a:latin typeface="Arial"/>
                        <a:cs typeface="Arial"/>
                      </a:endParaRPr>
                    </a:p>
                  </a:txBody>
                  <a:tcPr marL="68580" marR="68580" anchor="ctr">
                    <a:solidFill>
                      <a:schemeClr val="bg2"/>
                    </a:solidFill>
                  </a:tcPr>
                </a:tc>
                <a:extLst>
                  <a:ext uri="{0D108BD9-81ED-4DB2-BD59-A6C34878D82A}">
                    <a16:rowId xmlns:a16="http://schemas.microsoft.com/office/drawing/2014/main" val="2026814515"/>
                  </a:ext>
                </a:extLst>
              </a:tr>
              <a:tr h="4682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dirty="0">
                          <a:latin typeface="Arial"/>
                          <a:cs typeface="Arial"/>
                        </a:rPr>
                        <a:t>31</a:t>
                      </a:r>
                    </a:p>
                  </a:txBody>
                  <a:tcPr anchor="ctr">
                    <a:solidFill>
                      <a:schemeClr val="bg2"/>
                    </a:solidFill>
                  </a:tcPr>
                </a:tc>
                <a:tc>
                  <a:txBody>
                    <a:bodyPr/>
                    <a:lstStyle/>
                    <a:p>
                      <a:pPr algn="ctr"/>
                      <a:r>
                        <a:rPr lang="en-US" sz="1100" spc="0" dirty="0">
                          <a:latin typeface="Arial"/>
                          <a:cs typeface="Arial"/>
                        </a:rPr>
                        <a:t>Hudson</a:t>
                      </a:r>
                      <a:endParaRPr lang="en-US" sz="1100" spc="300" dirty="0">
                        <a:latin typeface="Arial"/>
                        <a:cs typeface="Arial"/>
                      </a:endParaRP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100" b="1" dirty="0">
                          <a:effectLst/>
                          <a:latin typeface="Arial"/>
                          <a:cs typeface="Arial"/>
                        </a:rPr>
                        <a:t>30</a:t>
                      </a:r>
                      <a:r>
                        <a:rPr lang="en-US" sz="1100" dirty="0">
                          <a:effectLst/>
                          <a:latin typeface="Arial"/>
                          <a:cs typeface="Arial"/>
                        </a:rPr>
                        <a:t> minute</a:t>
                      </a:r>
                      <a:r>
                        <a:rPr lang="en-US" sz="1100" baseline="0" dirty="0">
                          <a:effectLst/>
                          <a:latin typeface="Arial"/>
                          <a:cs typeface="Arial"/>
                        </a:rPr>
                        <a:t>s seven days a week</a:t>
                      </a:r>
                      <a:endParaRPr lang="en-US" sz="1100" dirty="0">
                        <a:effectLst/>
                        <a:latin typeface="Arial"/>
                        <a:cs typeface="Arial"/>
                      </a:endParaRPr>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100" b="1" dirty="0">
                          <a:effectLst/>
                          <a:latin typeface="Arial"/>
                          <a:cs typeface="Arial"/>
                        </a:rPr>
                        <a:t>60</a:t>
                      </a:r>
                      <a:r>
                        <a:rPr lang="en-US" sz="1100" dirty="0">
                          <a:effectLst/>
                          <a:latin typeface="Arial"/>
                          <a:cs typeface="Arial"/>
                        </a:rPr>
                        <a:t> minute</a:t>
                      </a:r>
                      <a:r>
                        <a:rPr lang="en-US" sz="1100" baseline="0" dirty="0">
                          <a:effectLst/>
                          <a:latin typeface="Arial"/>
                          <a:cs typeface="Arial"/>
                        </a:rPr>
                        <a:t>s seven days a week</a:t>
                      </a:r>
                      <a:endParaRPr lang="en-US" sz="1100" dirty="0">
                        <a:effectLst/>
                        <a:latin typeface="Arial"/>
                        <a:cs typeface="Arial"/>
                      </a:endParaRPr>
                    </a:p>
                  </a:txBody>
                  <a:tcPr marL="68580" marR="68580" anchor="ctr">
                    <a:solidFill>
                      <a:schemeClr val="bg2"/>
                    </a:solidFill>
                  </a:tcPr>
                </a:tc>
                <a:extLst>
                  <a:ext uri="{0D108BD9-81ED-4DB2-BD59-A6C34878D82A}">
                    <a16:rowId xmlns:a16="http://schemas.microsoft.com/office/drawing/2014/main" val="2194914151"/>
                  </a:ext>
                </a:extLst>
              </a:tr>
              <a:tr h="5033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dirty="0">
                          <a:latin typeface="Arial"/>
                          <a:cs typeface="Arial"/>
                        </a:rPr>
                        <a:t>34</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dirty="0">
                          <a:latin typeface="Arial"/>
                          <a:cs typeface="Arial"/>
                        </a:rPr>
                        <a:t>Morse</a:t>
                      </a:r>
                      <a:endParaRPr lang="en-US" sz="1100" spc="300" dirty="0">
                        <a:latin typeface="Arial"/>
                        <a:cs typeface="Arial"/>
                      </a:endParaRPr>
                    </a:p>
                  </a:txBody>
                  <a:tcPr anchor="ctr">
                    <a:solidFill>
                      <a:schemeClr val="bg2"/>
                    </a:solidFill>
                  </a:tcPr>
                </a:tc>
                <a:tc>
                  <a:txBody>
                    <a:bodyPr/>
                    <a:lstStyle/>
                    <a:p>
                      <a:pPr marL="0" marR="0" lvl="0" indent="0" algn="l" defTabSz="914400" rtl="0" eaLnBrk="1" fontAlgn="t" latinLnBrk="0" hangingPunct="1">
                        <a:lnSpc>
                          <a:spcPct val="100000"/>
                        </a:lnSpc>
                        <a:spcBef>
                          <a:spcPts val="0"/>
                        </a:spcBef>
                        <a:spcAft>
                          <a:spcPts val="800"/>
                        </a:spcAft>
                        <a:buClrTx/>
                        <a:buSzTx/>
                        <a:buFontTx/>
                        <a:buNone/>
                        <a:tabLst/>
                        <a:defRPr/>
                      </a:pPr>
                      <a:r>
                        <a:rPr lang="en-US" sz="1100" b="1" i="0" dirty="0">
                          <a:effectLst/>
                          <a:latin typeface="Arial"/>
                          <a:cs typeface="Arial"/>
                        </a:rPr>
                        <a:t>30</a:t>
                      </a:r>
                      <a:r>
                        <a:rPr lang="en-US" sz="1100" baseline="0" dirty="0">
                          <a:effectLst/>
                          <a:latin typeface="Arial"/>
                          <a:cs typeface="Arial"/>
                        </a:rPr>
                        <a:t> minutes Monday through Friday &amp; </a:t>
                      </a:r>
                      <a:r>
                        <a:rPr lang="en-US" sz="1100" b="1" baseline="0" dirty="0">
                          <a:effectLst/>
                          <a:latin typeface="Arial"/>
                          <a:cs typeface="Arial"/>
                        </a:rPr>
                        <a:t>60</a:t>
                      </a:r>
                      <a:r>
                        <a:rPr lang="en-US" sz="1100" baseline="0" dirty="0">
                          <a:effectLst/>
                          <a:latin typeface="Arial"/>
                          <a:cs typeface="Arial"/>
                        </a:rPr>
                        <a:t> minutes on Saturday and Sunday</a:t>
                      </a:r>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100" b="1" dirty="0">
                          <a:effectLst/>
                          <a:latin typeface="Arial"/>
                          <a:cs typeface="Arial"/>
                        </a:rPr>
                        <a:t>60</a:t>
                      </a:r>
                      <a:r>
                        <a:rPr lang="en-US" sz="1100" dirty="0">
                          <a:effectLst/>
                          <a:latin typeface="Arial"/>
                          <a:cs typeface="Arial"/>
                        </a:rPr>
                        <a:t> minute</a:t>
                      </a:r>
                      <a:r>
                        <a:rPr lang="en-US" sz="1100" baseline="0" dirty="0">
                          <a:effectLst/>
                          <a:latin typeface="Arial"/>
                          <a:cs typeface="Arial"/>
                        </a:rPr>
                        <a:t>s seven days a week</a:t>
                      </a:r>
                      <a:endParaRPr lang="en-US" sz="1100" dirty="0">
                        <a:effectLst/>
                        <a:latin typeface="Arial"/>
                        <a:cs typeface="Arial"/>
                      </a:endParaRPr>
                    </a:p>
                  </a:txBody>
                  <a:tcPr marL="68580" marR="68580" anchor="ctr">
                    <a:solidFill>
                      <a:schemeClr val="bg2"/>
                    </a:solidFill>
                  </a:tcPr>
                </a:tc>
                <a:extLst>
                  <a:ext uri="{0D108BD9-81ED-4DB2-BD59-A6C34878D82A}">
                    <a16:rowId xmlns:a16="http://schemas.microsoft.com/office/drawing/2014/main" val="606568582"/>
                  </a:ext>
                </a:extLst>
              </a:tr>
              <a:tr h="5599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dirty="0">
                          <a:latin typeface="Arial"/>
                          <a:cs typeface="Arial"/>
                        </a:rPr>
                        <a:t>102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dirty="0">
                          <a:latin typeface="Arial"/>
                          <a:cs typeface="Arial"/>
                        </a:rPr>
                        <a:t>N High</a:t>
                      </a:r>
                      <a:r>
                        <a:rPr lang="en-US" sz="1100" spc="0" baseline="0" dirty="0">
                          <a:latin typeface="Arial"/>
                          <a:cs typeface="Arial"/>
                        </a:rPr>
                        <a:t> / Polaris Pkwy</a:t>
                      </a:r>
                      <a:endParaRPr lang="en-US" sz="1100" spc="300" dirty="0">
                        <a:latin typeface="Arial"/>
                        <a:cs typeface="Arial"/>
                      </a:endParaRP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100" b="1" dirty="0">
                          <a:effectLst/>
                          <a:latin typeface="Arial"/>
                          <a:cs typeface="Arial"/>
                        </a:rPr>
                        <a:t>30</a:t>
                      </a:r>
                      <a:r>
                        <a:rPr lang="en-US" sz="1100" dirty="0">
                          <a:effectLst/>
                          <a:latin typeface="Arial"/>
                          <a:cs typeface="Arial"/>
                        </a:rPr>
                        <a:t> minute</a:t>
                      </a:r>
                      <a:r>
                        <a:rPr lang="en-US" sz="1100" baseline="0" dirty="0">
                          <a:effectLst/>
                          <a:latin typeface="Arial"/>
                          <a:cs typeface="Arial"/>
                        </a:rPr>
                        <a:t>s seven days a week</a:t>
                      </a:r>
                      <a:endParaRPr lang="en-US" sz="1100" dirty="0">
                        <a:effectLst/>
                        <a:latin typeface="Arial"/>
                        <a:cs typeface="Arial"/>
                      </a:endParaRPr>
                    </a:p>
                  </a:txBody>
                  <a:tcPr marL="68580" marR="68580" anchor="ctr">
                    <a:solidFill>
                      <a:schemeClr val="bg2"/>
                    </a:solidFill>
                  </a:tcPr>
                </a:tc>
                <a:tc>
                  <a:txBody>
                    <a:bodyPr/>
                    <a:lstStyle/>
                    <a:p>
                      <a:pPr marL="0" marR="0" lvl="0" indent="0" algn="l" rtl="0" eaLnBrk="1" fontAlgn="auto" latinLnBrk="0" hangingPunct="1">
                        <a:lnSpc>
                          <a:spcPct val="100000"/>
                        </a:lnSpc>
                        <a:spcBef>
                          <a:spcPts val="0"/>
                        </a:spcBef>
                        <a:spcAft>
                          <a:spcPts val="800"/>
                        </a:spcAft>
                        <a:buClrTx/>
                        <a:buSzTx/>
                        <a:buFontTx/>
                        <a:buNone/>
                      </a:pPr>
                      <a:r>
                        <a:rPr lang="en-US" sz="1100" b="1" dirty="0">
                          <a:effectLst/>
                          <a:latin typeface="Arial"/>
                          <a:cs typeface="Arial"/>
                        </a:rPr>
                        <a:t>60 </a:t>
                      </a:r>
                      <a:r>
                        <a:rPr lang="en-US" sz="1100" b="0" dirty="0">
                          <a:effectLst/>
                          <a:latin typeface="Arial"/>
                          <a:cs typeface="Arial"/>
                        </a:rPr>
                        <a:t>minutes</a:t>
                      </a:r>
                      <a:r>
                        <a:rPr lang="en-US" sz="1100" b="0" baseline="0" dirty="0">
                          <a:effectLst/>
                          <a:latin typeface="Arial"/>
                          <a:cs typeface="Arial"/>
                        </a:rPr>
                        <a:t> seven days a week</a:t>
                      </a:r>
                      <a:endParaRPr lang="en-US" sz="1100" baseline="0" dirty="0">
                        <a:effectLst/>
                        <a:latin typeface="Arial"/>
                        <a:cs typeface="Arial"/>
                      </a:endParaRPr>
                    </a:p>
                  </a:txBody>
                  <a:tcPr marL="68580" marR="68580" anchor="ctr">
                    <a:solidFill>
                      <a:schemeClr val="bg2"/>
                    </a:solidFill>
                  </a:tcPr>
                </a:tc>
                <a:extLst>
                  <a:ext uri="{0D108BD9-81ED-4DB2-BD59-A6C34878D82A}">
                    <a16:rowId xmlns:a16="http://schemas.microsoft.com/office/drawing/2014/main" val="3937130301"/>
                  </a:ext>
                </a:extLst>
              </a:tr>
            </a:tbl>
          </a:graphicData>
        </a:graphic>
      </p:graphicFrame>
      <p:sp>
        <p:nvSpPr>
          <p:cNvPr id="6" name="Text Placeholder 3">
            <a:extLst>
              <a:ext uri="{FF2B5EF4-FFF2-40B4-BE49-F238E27FC236}">
                <a16:creationId xmlns:a16="http://schemas.microsoft.com/office/drawing/2014/main" id="{2E1BF948-A6A6-2C5C-B9BF-9369FD991FF5}"/>
              </a:ext>
            </a:extLst>
          </p:cNvPr>
          <p:cNvSpPr txBox="1">
            <a:spLocks/>
          </p:cNvSpPr>
          <p:nvPr/>
        </p:nvSpPr>
        <p:spPr>
          <a:xfrm>
            <a:off x="814688" y="6092931"/>
            <a:ext cx="10934304" cy="360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accent2"/>
                </a:solidFill>
                <a:latin typeface="Arial" panose="020B0604020202020204" pitchFamily="34" charset="0"/>
                <a:cs typeface="Arial" panose="020B0604020202020204" pitchFamily="34" charset="0"/>
              </a:rPr>
              <a:t>Disclaimer</a:t>
            </a:r>
            <a:r>
              <a:rPr lang="en-US" sz="1400" dirty="0">
                <a:solidFill>
                  <a:schemeClr val="accent2"/>
                </a:solidFill>
                <a:latin typeface="Arial" panose="020B0604020202020204" pitchFamily="34" charset="0"/>
                <a:cs typeface="Arial" panose="020B0604020202020204" pitchFamily="34" charset="0"/>
              </a:rPr>
              <a:t>: Lines may be added or removed as on-time performance information becomes available.</a:t>
            </a:r>
          </a:p>
          <a:p>
            <a:pPr marL="0" indent="0">
              <a:buNone/>
            </a:pPr>
            <a:r>
              <a:rPr lang="en-US" sz="1400" dirty="0">
                <a:solidFill>
                  <a:schemeClr val="accent2"/>
                </a:solidFill>
                <a:latin typeface="Arial" panose="020B0604020202020204" pitchFamily="34" charset="0"/>
                <a:cs typeface="Arial" panose="020B0604020202020204" pitchFamily="34" charset="0"/>
              </a:rPr>
              <a:t>	 All changes are proposed. No final decisions have been made for the September 2022 Service Change.</a:t>
            </a:r>
          </a:p>
        </p:txBody>
      </p:sp>
    </p:spTree>
    <p:extLst>
      <p:ext uri="{BB962C8B-B14F-4D97-AF65-F5344CB8AC3E}">
        <p14:creationId xmlns:p14="http://schemas.microsoft.com/office/powerpoint/2010/main" val="3977132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Title 3">
            <a:extLst>
              <a:ext uri="{FF2B5EF4-FFF2-40B4-BE49-F238E27FC236}">
                <a16:creationId xmlns:a16="http://schemas.microsoft.com/office/drawing/2014/main" id="{A75A456C-8B8A-D651-A8B3-B1243223CD1D}"/>
              </a:ext>
            </a:extLst>
          </p:cNvPr>
          <p:cNvSpPr txBox="1">
            <a:spLocks/>
          </p:cNvSpPr>
          <p:nvPr/>
        </p:nvSpPr>
        <p:spPr>
          <a:xfrm>
            <a:off x="823421" y="410935"/>
            <a:ext cx="4629868" cy="1312265"/>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a:latin typeface="Arial"/>
                <a:cs typeface="Arial"/>
              </a:rPr>
              <a:t>Line 4 </a:t>
            </a:r>
            <a:br>
              <a:rPr lang="en-US">
                <a:latin typeface="Arial"/>
                <a:cs typeface="Arial"/>
              </a:rPr>
            </a:br>
            <a:r>
              <a:rPr lang="en-US">
                <a:latin typeface="Arial"/>
                <a:cs typeface="Arial"/>
              </a:rPr>
              <a:t>Routing Change</a:t>
            </a:r>
          </a:p>
        </p:txBody>
      </p:sp>
      <p:sp>
        <p:nvSpPr>
          <p:cNvPr id="15" name="Text Placeholder 14">
            <a:extLst>
              <a:ext uri="{FF2B5EF4-FFF2-40B4-BE49-F238E27FC236}">
                <a16:creationId xmlns:a16="http://schemas.microsoft.com/office/drawing/2014/main" id="{2FFBB878-D9DA-A345-493F-848C923BBEFE}"/>
              </a:ext>
            </a:extLst>
          </p:cNvPr>
          <p:cNvSpPr>
            <a:spLocks noGrp="1"/>
          </p:cNvSpPr>
          <p:nvPr>
            <p:ph type="body" sz="quarter" idx="15"/>
          </p:nvPr>
        </p:nvSpPr>
        <p:spPr>
          <a:xfrm>
            <a:off x="892356" y="1839911"/>
            <a:ext cx="4489450" cy="4606369"/>
          </a:xfrm>
        </p:spPr>
        <p:txBody>
          <a:bodyPr lIns="91440" tIns="45720" rIns="91440" bIns="45720" anchor="t"/>
          <a:lstStyle/>
          <a:p>
            <a:r>
              <a:rPr lang="en-US">
                <a:latin typeface="Arial"/>
                <a:ea typeface="Roboto"/>
                <a:cs typeface="Arial"/>
              </a:rPr>
              <a:t>In order to provide a simple, more direct route to and from Alum Creek Drive. COTA is proposing to </a:t>
            </a:r>
            <a:r>
              <a:rPr lang="en-US" b="1">
                <a:solidFill>
                  <a:schemeClr val="accent2"/>
                </a:solidFill>
                <a:latin typeface="Arial"/>
                <a:ea typeface="Roboto"/>
                <a:cs typeface="Arial"/>
              </a:rPr>
              <a:t>remove</a:t>
            </a:r>
            <a:r>
              <a:rPr lang="en-US">
                <a:solidFill>
                  <a:srgbClr val="A6A6A6"/>
                </a:solidFill>
                <a:latin typeface="Arial"/>
                <a:ea typeface="Roboto"/>
                <a:cs typeface="Arial"/>
              </a:rPr>
              <a:t> </a:t>
            </a:r>
            <a:r>
              <a:rPr lang="en-US" b="1">
                <a:solidFill>
                  <a:schemeClr val="accent2"/>
                </a:solidFill>
                <a:latin typeface="Arial"/>
                <a:ea typeface="Roboto"/>
                <a:cs typeface="Arial"/>
              </a:rPr>
              <a:t>Line 4 Indianola/Lockbourne along Venice Dr and Weirton Rd </a:t>
            </a:r>
            <a:r>
              <a:rPr lang="en-US">
                <a:latin typeface="Arial"/>
                <a:ea typeface="Roboto"/>
                <a:cs typeface="Arial"/>
              </a:rPr>
              <a:t>. </a:t>
            </a:r>
            <a:endParaRPr lang="en-US"/>
          </a:p>
          <a:p>
            <a:r>
              <a:rPr lang="en-US">
                <a:latin typeface="Arial"/>
                <a:ea typeface="Roboto"/>
                <a:cs typeface="Arial"/>
              </a:rPr>
              <a:t>Line 4 would remain on Watkins Rd in both directions. Stops along Venice Dr and Weirton Rd would permanently close.</a:t>
            </a:r>
            <a:endParaRPr lang="en-US"/>
          </a:p>
          <a:p>
            <a:r>
              <a:rPr lang="en-US">
                <a:solidFill>
                  <a:schemeClr val="accent2"/>
                </a:solidFill>
                <a:latin typeface="Arial"/>
                <a:ea typeface="Roboto"/>
                <a:cs typeface="Arial"/>
              </a:rPr>
              <a:t>Customers impacted by this change are encouraged to use COTA//Plus South Side zone.</a:t>
            </a:r>
            <a:r>
              <a:rPr lang="en-US">
                <a:latin typeface="Arial"/>
                <a:ea typeface="Roboto"/>
                <a:cs typeface="Arial"/>
              </a:rPr>
              <a:t> COTA//Plus South Side operates from 5:30am to 8:00pm seven days a week. Customers can request a ride using the COTA//Plus mobile app.</a:t>
            </a:r>
            <a:endParaRPr lang="en-US"/>
          </a:p>
        </p:txBody>
      </p:sp>
      <p:pic>
        <p:nvPicPr>
          <p:cNvPr id="3" name="Picture 3">
            <a:extLst>
              <a:ext uri="{FF2B5EF4-FFF2-40B4-BE49-F238E27FC236}">
                <a16:creationId xmlns:a16="http://schemas.microsoft.com/office/drawing/2014/main" id="{3CAA0872-58EB-91C4-92B2-0D0E98E5D8B0}"/>
              </a:ext>
            </a:extLst>
          </p:cNvPr>
          <p:cNvPicPr>
            <a:picLocks noChangeAspect="1"/>
          </p:cNvPicPr>
          <p:nvPr/>
        </p:nvPicPr>
        <p:blipFill>
          <a:blip r:embed="rId3"/>
          <a:stretch>
            <a:fillRect/>
          </a:stretch>
        </p:blipFill>
        <p:spPr>
          <a:xfrm>
            <a:off x="7040880" y="-5080"/>
            <a:ext cx="5151120" cy="6868160"/>
          </a:xfrm>
          <a:prstGeom prst="rect">
            <a:avLst/>
          </a:prstGeom>
        </p:spPr>
      </p:pic>
    </p:spTree>
    <p:extLst>
      <p:ext uri="{BB962C8B-B14F-4D97-AF65-F5344CB8AC3E}">
        <p14:creationId xmlns:p14="http://schemas.microsoft.com/office/powerpoint/2010/main" val="1829452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94512" y="1888066"/>
            <a:ext cx="1288977" cy="1538795"/>
          </a:xfrm>
          <a:prstGeom prst="rect">
            <a:avLst/>
          </a:prstGeom>
        </p:spPr>
      </p:pic>
      <p:pic>
        <p:nvPicPr>
          <p:cNvPr id="3" name="Picture 7" descr="A picture containing map&#10;&#10;Description automatically generated">
            <a:extLst>
              <a:ext uri="{FF2B5EF4-FFF2-40B4-BE49-F238E27FC236}">
                <a16:creationId xmlns:a16="http://schemas.microsoft.com/office/drawing/2014/main" id="{46F14121-48D9-A841-657C-C96CE3B3E8BC}"/>
              </a:ext>
            </a:extLst>
          </p:cNvPr>
          <p:cNvPicPr>
            <a:picLocks noChangeAspect="1"/>
          </p:cNvPicPr>
          <p:nvPr/>
        </p:nvPicPr>
        <p:blipFill>
          <a:blip r:embed="rId3"/>
          <a:stretch>
            <a:fillRect/>
          </a:stretch>
        </p:blipFill>
        <p:spPr>
          <a:xfrm>
            <a:off x="5695406" y="1174265"/>
            <a:ext cx="6492723" cy="4508987"/>
          </a:xfrm>
          <a:prstGeom prst="rect">
            <a:avLst/>
          </a:prstGeom>
        </p:spPr>
      </p:pic>
      <p:sp>
        <p:nvSpPr>
          <p:cNvPr id="8" name="Title 3">
            <a:extLst>
              <a:ext uri="{FF2B5EF4-FFF2-40B4-BE49-F238E27FC236}">
                <a16:creationId xmlns:a16="http://schemas.microsoft.com/office/drawing/2014/main" id="{A75A456C-8B8A-D651-A8B3-B1243223CD1D}"/>
              </a:ext>
            </a:extLst>
          </p:cNvPr>
          <p:cNvSpPr txBox="1">
            <a:spLocks/>
          </p:cNvSpPr>
          <p:nvPr/>
        </p:nvSpPr>
        <p:spPr>
          <a:xfrm>
            <a:off x="823421" y="410935"/>
            <a:ext cx="4629868" cy="1312265"/>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a:latin typeface="Arial"/>
                <a:cs typeface="Arial"/>
              </a:rPr>
              <a:t>Line 6 </a:t>
            </a:r>
            <a:br>
              <a:rPr lang="en-US">
                <a:latin typeface="Arial"/>
                <a:cs typeface="Arial"/>
              </a:rPr>
            </a:br>
            <a:r>
              <a:rPr lang="en-US">
                <a:latin typeface="Arial"/>
                <a:cs typeface="Arial"/>
              </a:rPr>
              <a:t>Routing Change</a:t>
            </a:r>
          </a:p>
        </p:txBody>
      </p:sp>
      <p:sp>
        <p:nvSpPr>
          <p:cNvPr id="15" name="Text Placeholder 14">
            <a:extLst>
              <a:ext uri="{FF2B5EF4-FFF2-40B4-BE49-F238E27FC236}">
                <a16:creationId xmlns:a16="http://schemas.microsoft.com/office/drawing/2014/main" id="{2FFBB878-D9DA-A345-493F-848C923BBEFE}"/>
              </a:ext>
            </a:extLst>
          </p:cNvPr>
          <p:cNvSpPr>
            <a:spLocks noGrp="1"/>
          </p:cNvSpPr>
          <p:nvPr>
            <p:ph type="body" sz="quarter" idx="15"/>
          </p:nvPr>
        </p:nvSpPr>
        <p:spPr>
          <a:xfrm>
            <a:off x="892356" y="1839911"/>
            <a:ext cx="4489450" cy="4606369"/>
          </a:xfrm>
        </p:spPr>
        <p:txBody>
          <a:bodyPr lIns="91440" tIns="45720" rIns="91440" bIns="45720" anchor="t"/>
          <a:lstStyle/>
          <a:p>
            <a:r>
              <a:rPr lang="en-US">
                <a:latin typeface="Arial"/>
                <a:ea typeface="Roboto"/>
                <a:cs typeface="Arial"/>
              </a:rPr>
              <a:t>COTA is proposing </a:t>
            </a:r>
            <a:r>
              <a:rPr lang="en-US" b="1">
                <a:solidFill>
                  <a:schemeClr val="accent2"/>
                </a:solidFill>
                <a:latin typeface="Arial"/>
                <a:ea typeface="Roboto"/>
                <a:cs typeface="Arial"/>
              </a:rPr>
              <a:t>Line 6 Cleveland/Sullivant no longer operate along Cleveland Ave</a:t>
            </a:r>
            <a:r>
              <a:rPr lang="en-US">
                <a:latin typeface="Arial"/>
                <a:ea typeface="Roboto"/>
                <a:cs typeface="Arial"/>
              </a:rPr>
              <a:t>. Instead, Line 6 would operate every 30 minutes from downtown Columbus to Lincoln Village. </a:t>
            </a:r>
            <a:endParaRPr lang="en-US"/>
          </a:p>
          <a:p>
            <a:r>
              <a:rPr lang="en-US">
                <a:solidFill>
                  <a:schemeClr val="accent2"/>
                </a:solidFill>
                <a:latin typeface="Arial"/>
                <a:ea typeface="Roboto"/>
                <a:cs typeface="Arial"/>
              </a:rPr>
              <a:t>Customers traveling north of downtown Columbus are encouraged to use COTA's CMAX.</a:t>
            </a:r>
          </a:p>
          <a:p>
            <a:r>
              <a:rPr lang="en-US">
                <a:latin typeface="Arial"/>
                <a:ea typeface="Roboto"/>
                <a:cs typeface="Arial"/>
              </a:rPr>
              <a:t>CMAX, COTA's rapid transit line, operates every 15 minutes between downtown Columbus and Northland Transit Center. This line features traffic signal priority and LCD real-time, next bus arrival information screens. </a:t>
            </a:r>
            <a:r>
              <a:rPr lang="en-US">
                <a:solidFill>
                  <a:schemeClr val="accent2"/>
                </a:solidFill>
                <a:latin typeface="Arial"/>
                <a:ea typeface="Roboto"/>
                <a:cs typeface="Arial"/>
              </a:rPr>
              <a:t>After 7:00pm, CMAX would serve all existing Line 6 stops</a:t>
            </a:r>
            <a:r>
              <a:rPr lang="en-US">
                <a:latin typeface="Arial"/>
                <a:ea typeface="Roboto"/>
                <a:cs typeface="Arial"/>
              </a:rPr>
              <a:t>. </a:t>
            </a:r>
            <a:endParaRPr lang="en-US"/>
          </a:p>
        </p:txBody>
      </p:sp>
    </p:spTree>
    <p:extLst>
      <p:ext uri="{BB962C8B-B14F-4D97-AF65-F5344CB8AC3E}">
        <p14:creationId xmlns:p14="http://schemas.microsoft.com/office/powerpoint/2010/main" val="3154118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02C525-67C5-D542-8826-28667A79BCF4}"/>
              </a:ext>
            </a:extLst>
          </p:cNvPr>
          <p:cNvSpPr>
            <a:spLocks noGrp="1"/>
          </p:cNvSpPr>
          <p:nvPr>
            <p:ph type="title"/>
          </p:nvPr>
        </p:nvSpPr>
        <p:spPr>
          <a:xfrm>
            <a:off x="859707" y="241602"/>
            <a:ext cx="4629868" cy="1312265"/>
          </a:xfrm>
        </p:spPr>
        <p:txBody>
          <a:bodyPr lIns="91440" tIns="45720" rIns="91440" bIns="45720" anchor="t"/>
          <a:lstStyle/>
          <a:p>
            <a:r>
              <a:rPr lang="en-US">
                <a:latin typeface="Arial"/>
                <a:cs typeface="Arial"/>
              </a:rPr>
              <a:t>Line 11 </a:t>
            </a:r>
            <a:br>
              <a:rPr lang="en-US">
                <a:latin typeface="Arial"/>
                <a:cs typeface="Arial"/>
              </a:rPr>
            </a:br>
            <a:r>
              <a:rPr lang="en-US">
                <a:latin typeface="Arial"/>
                <a:cs typeface="Arial"/>
              </a:rPr>
              <a:t>Routing Change</a:t>
            </a:r>
          </a:p>
        </p:txBody>
      </p:sp>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5" name="Text Placeholder 4">
            <a:extLst>
              <a:ext uri="{FF2B5EF4-FFF2-40B4-BE49-F238E27FC236}">
                <a16:creationId xmlns:a16="http://schemas.microsoft.com/office/drawing/2014/main" id="{DE779342-2DD1-A24D-B4B2-D45D07245CCC}"/>
              </a:ext>
            </a:extLst>
          </p:cNvPr>
          <p:cNvSpPr>
            <a:spLocks noGrp="1"/>
          </p:cNvSpPr>
          <p:nvPr>
            <p:ph type="body" sz="quarter" idx="15"/>
          </p:nvPr>
        </p:nvSpPr>
        <p:spPr>
          <a:xfrm>
            <a:off x="859707" y="1649093"/>
            <a:ext cx="5322432" cy="4860835"/>
          </a:xfrm>
        </p:spPr>
        <p:txBody>
          <a:bodyPr lIns="91440" tIns="45720" rIns="91440" bIns="45720" anchor="t"/>
          <a:lstStyle/>
          <a:p>
            <a:r>
              <a:rPr lang="en-US">
                <a:latin typeface="Arial"/>
                <a:ea typeface="Roboto"/>
                <a:cs typeface="Arial"/>
              </a:rPr>
              <a:t>COTA is proposing to </a:t>
            </a:r>
            <a:r>
              <a:rPr lang="en-US">
                <a:solidFill>
                  <a:srgbClr val="A6A6A6"/>
                </a:solidFill>
                <a:latin typeface="Arial"/>
                <a:ea typeface="Roboto"/>
                <a:cs typeface="Arial"/>
              </a:rPr>
              <a:t>discontinue </a:t>
            </a:r>
            <a:r>
              <a:rPr lang="en-US" b="1">
                <a:solidFill>
                  <a:schemeClr val="accent2"/>
                </a:solidFill>
                <a:latin typeface="Arial"/>
                <a:ea typeface="Roboto"/>
                <a:cs typeface="Arial"/>
              </a:rPr>
              <a:t>Line 11 Bryden/Maize south of downtown Columbus</a:t>
            </a:r>
            <a:r>
              <a:rPr lang="en-US" b="1">
                <a:latin typeface="Arial"/>
                <a:ea typeface="Roboto"/>
                <a:cs typeface="Arial"/>
              </a:rPr>
              <a:t>. </a:t>
            </a:r>
            <a:r>
              <a:rPr lang="en-US">
                <a:latin typeface="Arial"/>
                <a:ea typeface="Roboto"/>
                <a:cs typeface="Arial"/>
              </a:rPr>
              <a:t>Instead, Line 11 would operate between the COTA's Westview Turnaround and downtown Columbus, every 60 minutes.</a:t>
            </a:r>
          </a:p>
          <a:p>
            <a:r>
              <a:rPr lang="en-US">
                <a:solidFill>
                  <a:schemeClr val="accent2"/>
                </a:solidFill>
                <a:latin typeface="Arial"/>
                <a:ea typeface="Roboto"/>
                <a:cs typeface="Arial"/>
              </a:rPr>
              <a:t>Customers traveling west of downtown Columbus are encouraged to use Line 2 E Main/N High</a:t>
            </a:r>
            <a:r>
              <a:rPr lang="en-US">
                <a:latin typeface="Arial"/>
                <a:ea typeface="Roboto"/>
                <a:cs typeface="Arial"/>
              </a:rPr>
              <a:t>. Line 2 operates every 15 minutes between downtown Columbus and the Kroger near the intersection of Holtzman Ave &amp; E Main St.</a:t>
            </a:r>
            <a:endParaRPr lang="en-US"/>
          </a:p>
          <a:p>
            <a:r>
              <a:rPr lang="en-US">
                <a:solidFill>
                  <a:schemeClr val="accent2"/>
                </a:solidFill>
                <a:latin typeface="Arial"/>
                <a:ea typeface="Roboto"/>
                <a:cs typeface="Arial"/>
              </a:rPr>
              <a:t>Customers traveling south of Downtown are encouraged to use Line 1 Kenny/Livingston to transfer into COTA//Plus South Side Zone</a:t>
            </a:r>
            <a:r>
              <a:rPr lang="en-US">
                <a:latin typeface="Arial"/>
                <a:ea typeface="Roboto"/>
                <a:cs typeface="Arial"/>
              </a:rPr>
              <a:t>. Line 1 operates every 15 minutes between downtown Columbus and the South Side Zone. COTA//Plus South Side operates from 5:30am to 8:00pm seven days a week. Customers can request a ride using the COTA//Plus mobile app.</a:t>
            </a:r>
            <a:endParaRPr lang="en-US"/>
          </a:p>
          <a:p>
            <a:endParaRPr lang="en-US" sz="1200"/>
          </a:p>
        </p:txBody>
      </p:sp>
      <p:pic>
        <p:nvPicPr>
          <p:cNvPr id="15" name="Picture 15" descr="A picture containing graphical user interface&#10;&#10;Description automatically generated">
            <a:extLst>
              <a:ext uri="{FF2B5EF4-FFF2-40B4-BE49-F238E27FC236}">
                <a16:creationId xmlns:a16="http://schemas.microsoft.com/office/drawing/2014/main" id="{A9561EFC-5C6B-C151-C49C-F06FDF8667F0}"/>
              </a:ext>
            </a:extLst>
          </p:cNvPr>
          <p:cNvPicPr>
            <a:picLocks noChangeAspect="1"/>
          </p:cNvPicPr>
          <p:nvPr/>
        </p:nvPicPr>
        <p:blipFill>
          <a:blip r:embed="rId3"/>
          <a:stretch>
            <a:fillRect/>
          </a:stretch>
        </p:blipFill>
        <p:spPr>
          <a:xfrm>
            <a:off x="6847840" y="2418"/>
            <a:ext cx="5344160" cy="6853164"/>
          </a:xfrm>
          <a:prstGeom prst="rect">
            <a:avLst/>
          </a:prstGeom>
        </p:spPr>
      </p:pic>
      <p:pic>
        <p:nvPicPr>
          <p:cNvPr id="17" name="Picture 17" descr="Graphical user interface, application&#10;&#10;Description automatically generated">
            <a:extLst>
              <a:ext uri="{FF2B5EF4-FFF2-40B4-BE49-F238E27FC236}">
                <a16:creationId xmlns:a16="http://schemas.microsoft.com/office/drawing/2014/main" id="{76A37F4F-EA3E-40C1-509B-F600AE8000F8}"/>
              </a:ext>
            </a:extLst>
          </p:cNvPr>
          <p:cNvPicPr>
            <a:picLocks noChangeAspect="1"/>
          </p:cNvPicPr>
          <p:nvPr/>
        </p:nvPicPr>
        <p:blipFill>
          <a:blip r:embed="rId4"/>
          <a:stretch>
            <a:fillRect/>
          </a:stretch>
        </p:blipFill>
        <p:spPr>
          <a:xfrm>
            <a:off x="6443980" y="5304790"/>
            <a:ext cx="1295400" cy="1409700"/>
          </a:xfrm>
          <a:prstGeom prst="rect">
            <a:avLst/>
          </a:prstGeom>
        </p:spPr>
      </p:pic>
    </p:spTree>
    <p:extLst>
      <p:ext uri="{BB962C8B-B14F-4D97-AF65-F5344CB8AC3E}">
        <p14:creationId xmlns:p14="http://schemas.microsoft.com/office/powerpoint/2010/main" val="402856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a:xfrm>
            <a:off x="5000158" y="0"/>
            <a:ext cx="838262" cy="6858000"/>
          </a:xfrm>
        </p:spPr>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413370" y="2168770"/>
            <a:ext cx="4807785" cy="4245678"/>
          </a:xfrm>
        </p:spPr>
        <p:txBody>
          <a:bodyPr lIns="91440" tIns="45720" rIns="91440" bIns="45720" anchor="t"/>
          <a:lstStyle/>
          <a:p>
            <a:r>
              <a:rPr lang="en-US" b="1">
                <a:latin typeface="Arial"/>
                <a:ea typeface="Roboto"/>
                <a:cs typeface="Arial"/>
              </a:rPr>
              <a:t>COTA is proposing to </a:t>
            </a:r>
            <a:r>
              <a:rPr lang="en-US" b="1">
                <a:solidFill>
                  <a:schemeClr val="accent2"/>
                </a:solidFill>
                <a:latin typeface="Arial"/>
                <a:ea typeface="Roboto"/>
                <a:cs typeface="Arial"/>
              </a:rPr>
              <a:t>rename Line 24 operating south of Eastland Mall</a:t>
            </a:r>
            <a:r>
              <a:rPr lang="en-US" b="1">
                <a:latin typeface="Arial"/>
                <a:ea typeface="Roboto"/>
                <a:cs typeface="Arial"/>
              </a:rPr>
              <a:t>!</a:t>
            </a:r>
          </a:p>
          <a:p>
            <a:r>
              <a:rPr lang="en-US">
                <a:latin typeface="Arial"/>
                <a:ea typeface="Roboto"/>
                <a:cs typeface="Arial"/>
              </a:rPr>
              <a:t>Currently Line 24 operates hourly between Easton Transit Center and Eastland Mall. </a:t>
            </a:r>
            <a:endParaRPr lang="en-US"/>
          </a:p>
          <a:p>
            <a:r>
              <a:rPr lang="en-US">
                <a:latin typeface="Arial"/>
                <a:ea typeface="Roboto"/>
                <a:cs typeface="Arial"/>
              </a:rPr>
              <a:t>Between Eastland Mall &amp; Rickenbacker, Line 24 operates as a weekday only circulator. Line 24 passengers traveling south of Eastland Mall must transfer to a Line 24 vehicle with a destination header displaying “Rickenbacker”.</a:t>
            </a:r>
          </a:p>
          <a:p>
            <a:r>
              <a:rPr lang="en-US">
                <a:latin typeface="Arial"/>
                <a:ea typeface="Roboto"/>
                <a:cs typeface="Arial"/>
              </a:rPr>
              <a:t>This service run hourly service from 6am to 9pm. </a:t>
            </a:r>
            <a:r>
              <a:rPr lang="en-US">
                <a:solidFill>
                  <a:schemeClr val="accent2"/>
                </a:solidFill>
                <a:latin typeface="Arial"/>
                <a:ea typeface="Roboto"/>
                <a:cs typeface="Arial"/>
              </a:rPr>
              <a:t>No changes will be made to alignment or frequency</a:t>
            </a:r>
            <a:r>
              <a:rPr lang="en-US" b="1">
                <a:latin typeface="Arial"/>
                <a:ea typeface="Roboto"/>
                <a:cs typeface="Arial"/>
              </a:rPr>
              <a:t>.</a:t>
            </a:r>
          </a:p>
          <a:p>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a:xfrm>
            <a:off x="5031" y="0"/>
            <a:ext cx="550339" cy="6858000"/>
          </a:xfrm>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a:xfrm>
            <a:off x="5002206" y="0"/>
            <a:ext cx="838262" cy="6858000"/>
          </a:xfrm>
        </p:spPr>
      </p:sp>
      <p:sp>
        <p:nvSpPr>
          <p:cNvPr id="13" name="Title 3">
            <a:extLst>
              <a:ext uri="{FF2B5EF4-FFF2-40B4-BE49-F238E27FC236}">
                <a16:creationId xmlns:a16="http://schemas.microsoft.com/office/drawing/2014/main" id="{9F8FF2CE-2657-4C46-83CC-C0F381E709D0}"/>
              </a:ext>
            </a:extLst>
          </p:cNvPr>
          <p:cNvSpPr>
            <a:spLocks noGrp="1"/>
          </p:cNvSpPr>
          <p:nvPr>
            <p:ph type="title"/>
          </p:nvPr>
        </p:nvSpPr>
        <p:spPr>
          <a:xfrm>
            <a:off x="6413370" y="631848"/>
            <a:ext cx="5109625" cy="1354021"/>
          </a:xfrm>
        </p:spPr>
        <p:txBody>
          <a:bodyPr/>
          <a:lstStyle/>
          <a:p>
            <a:r>
              <a:rPr lang="en-US"/>
              <a:t>Line 24 Hamilton</a:t>
            </a:r>
            <a:br>
              <a:rPr lang="en-US"/>
            </a:br>
            <a:r>
              <a:rPr lang="en-US"/>
              <a:t>Name Change</a:t>
            </a:r>
          </a:p>
        </p:txBody>
      </p:sp>
      <p:pic>
        <p:nvPicPr>
          <p:cNvPr id="11" name="Picture 10">
            <a:extLst>
              <a:ext uri="{FF2B5EF4-FFF2-40B4-BE49-F238E27FC236}">
                <a16:creationId xmlns:a16="http://schemas.microsoft.com/office/drawing/2014/main" id="{0F933B83-F7CF-4456-AB6D-5ED51072B4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70" y="0"/>
            <a:ext cx="4446836" cy="6867701"/>
          </a:xfrm>
          <a:prstGeom prst="rect">
            <a:avLst/>
          </a:prstGeom>
        </p:spPr>
      </p:pic>
    </p:spTree>
    <p:extLst>
      <p:ext uri="{BB962C8B-B14F-4D97-AF65-F5344CB8AC3E}">
        <p14:creationId xmlns:p14="http://schemas.microsoft.com/office/powerpoint/2010/main" val="90105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itting on a rock&#10;&#10;Description automatically generated with low confidence">
            <a:extLst>
              <a:ext uri="{FF2B5EF4-FFF2-40B4-BE49-F238E27FC236}">
                <a16:creationId xmlns:a16="http://schemas.microsoft.com/office/drawing/2014/main" id="{E27C48FB-D29B-7E44-800A-7F06E31BBF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140" r="23703"/>
          <a:stretch/>
        </p:blipFill>
        <p:spPr>
          <a:xfrm>
            <a:off x="6312242" y="0"/>
            <a:ext cx="5879758" cy="6858000"/>
          </a:xfrm>
          <a:prstGeom prst="rect">
            <a:avLst/>
          </a:prstGeom>
        </p:spPr>
      </p:pic>
      <p:sp>
        <p:nvSpPr>
          <p:cNvPr id="4" name="Title 3">
            <a:extLst>
              <a:ext uri="{FF2B5EF4-FFF2-40B4-BE49-F238E27FC236}">
                <a16:creationId xmlns:a16="http://schemas.microsoft.com/office/drawing/2014/main" id="{9302C525-67C5-D542-8826-28667A79BCF4}"/>
              </a:ext>
            </a:extLst>
          </p:cNvPr>
          <p:cNvSpPr>
            <a:spLocks noGrp="1"/>
          </p:cNvSpPr>
          <p:nvPr>
            <p:ph type="title"/>
          </p:nvPr>
        </p:nvSpPr>
        <p:spPr>
          <a:xfrm>
            <a:off x="859707" y="628649"/>
            <a:ext cx="4850718" cy="1495145"/>
          </a:xfrm>
        </p:spPr>
        <p:txBody>
          <a:bodyPr/>
          <a:lstStyle/>
          <a:p>
            <a:r>
              <a:rPr lang="en-US"/>
              <a:t>Zoo Bus Service</a:t>
            </a:r>
          </a:p>
        </p:txBody>
      </p:sp>
      <p:sp>
        <p:nvSpPr>
          <p:cNvPr id="5" name="Text Placeholder 4">
            <a:extLst>
              <a:ext uri="{FF2B5EF4-FFF2-40B4-BE49-F238E27FC236}">
                <a16:creationId xmlns:a16="http://schemas.microsoft.com/office/drawing/2014/main" id="{DE779342-2DD1-A24D-B4B2-D45D07245CCC}"/>
              </a:ext>
            </a:extLst>
          </p:cNvPr>
          <p:cNvSpPr>
            <a:spLocks noGrp="1"/>
          </p:cNvSpPr>
          <p:nvPr>
            <p:ph type="body" sz="quarter" idx="15"/>
          </p:nvPr>
        </p:nvSpPr>
        <p:spPr>
          <a:xfrm>
            <a:off x="859707" y="1522471"/>
            <a:ext cx="4850718" cy="5019006"/>
          </a:xfrm>
        </p:spPr>
        <p:txBody>
          <a:bodyPr lIns="91440" tIns="45720" rIns="91440" bIns="45720" anchor="t"/>
          <a:lstStyle/>
          <a:p>
            <a:r>
              <a:rPr lang="en-US" b="1">
                <a:solidFill>
                  <a:schemeClr val="accent2"/>
                </a:solidFill>
                <a:latin typeface="Arial"/>
                <a:ea typeface="Roboto"/>
                <a:cs typeface="Arial"/>
              </a:rPr>
              <a:t>Zoo Bus service will end on Halloween! </a:t>
            </a:r>
            <a:endParaRPr lang="en-US" b="1">
              <a:solidFill>
                <a:schemeClr val="accent2"/>
              </a:solidFill>
            </a:endParaRPr>
          </a:p>
          <a:p>
            <a:r>
              <a:rPr lang="en-US">
                <a:latin typeface="Arial"/>
                <a:ea typeface="Roboto"/>
                <a:cs typeface="Arial"/>
              </a:rPr>
              <a:t>Zoo service began Saturday, May 7 and will continue to operate on weekends until Memorial Day. Beginning Memorial Day, Monday, May 30 and running through Labor Day, Monday, Sept. 5,  the Zoo Bus will operate 7 days a week. Beginning Friday, Sept 9 Zoo Bus will return to Friday, Saturday, and Sunday only service until Halloween, Oct 31</a:t>
            </a:r>
          </a:p>
          <a:p>
            <a:r>
              <a:rPr lang="en-US">
                <a:latin typeface="Arial"/>
                <a:ea typeface="Roboto"/>
                <a:cs typeface="Arial"/>
              </a:rPr>
              <a:t>The Zoo Bus operates according to the holiday/ Sunday schedule on Memorial Day, Independence Day and Labor Day.</a:t>
            </a:r>
            <a:r>
              <a:rPr lang="en-US">
                <a:solidFill>
                  <a:schemeClr val="accent2"/>
                </a:solidFill>
                <a:latin typeface="Arial"/>
                <a:ea typeface="Roboto"/>
                <a:cs typeface="Arial"/>
              </a:rPr>
              <a:t> For more information about COTA Zoo Bus service, </a:t>
            </a:r>
            <a:br>
              <a:rPr lang="en-US"/>
            </a:br>
            <a:r>
              <a:rPr lang="en-US">
                <a:solidFill>
                  <a:schemeClr val="accent2"/>
                </a:solidFill>
                <a:latin typeface="Arial"/>
                <a:ea typeface="Roboto"/>
                <a:cs typeface="Arial"/>
              </a:rPr>
              <a:t>visit COTA.com/</a:t>
            </a:r>
            <a:r>
              <a:rPr lang="en-US" err="1">
                <a:solidFill>
                  <a:schemeClr val="accent2"/>
                </a:solidFill>
                <a:latin typeface="Arial"/>
                <a:ea typeface="Roboto"/>
                <a:cs typeface="Arial"/>
              </a:rPr>
              <a:t>ZooBus</a:t>
            </a:r>
            <a:r>
              <a:rPr lang="en-US">
                <a:latin typeface="Arial"/>
                <a:ea typeface="Roboto"/>
                <a:cs typeface="Arial"/>
              </a:rPr>
              <a:t> or call (614) 228-1776. For Zoo and </a:t>
            </a:r>
            <a:r>
              <a:rPr lang="en-US" err="1">
                <a:latin typeface="Arial"/>
                <a:ea typeface="Roboto"/>
                <a:cs typeface="Arial"/>
              </a:rPr>
              <a:t>Zoombezi</a:t>
            </a:r>
            <a:r>
              <a:rPr lang="en-US">
                <a:latin typeface="Arial"/>
                <a:ea typeface="Roboto"/>
                <a:cs typeface="Arial"/>
              </a:rPr>
              <a:t> Bay hours, visit columbuszoo.org.</a:t>
            </a:r>
          </a:p>
          <a:p>
            <a:endParaRPr lang="en-US"/>
          </a:p>
          <a:p>
            <a:endParaRPr lang="en-US"/>
          </a:p>
        </p:txBody>
      </p:sp>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Tree>
    <p:extLst>
      <p:ext uri="{BB962C8B-B14F-4D97-AF65-F5344CB8AC3E}">
        <p14:creationId xmlns:p14="http://schemas.microsoft.com/office/powerpoint/2010/main" val="1617986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91" y="0"/>
            <a:ext cx="5081671" cy="6858000"/>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a:xfrm>
            <a:off x="5229162" y="0"/>
            <a:ext cx="838262" cy="6858000"/>
          </a:xfrm>
        </p:spPr>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413370" y="2582276"/>
            <a:ext cx="4807785" cy="3832171"/>
          </a:xfrm>
        </p:spPr>
        <p:txBody>
          <a:bodyPr lIns="91440" tIns="45720" rIns="91440" bIns="45720" anchor="t"/>
          <a:lstStyle/>
          <a:p>
            <a:r>
              <a:rPr lang="en-US" b="1">
                <a:solidFill>
                  <a:schemeClr val="accent2"/>
                </a:solidFill>
                <a:latin typeface="Arial"/>
                <a:ea typeface="Roboto"/>
                <a:cs typeface="Arial"/>
              </a:rPr>
              <a:t>Select AirConnect event service will end on August 30!</a:t>
            </a:r>
          </a:p>
          <a:p>
            <a:r>
              <a:rPr lang="en-US" b="1">
                <a:latin typeface="Arial"/>
                <a:ea typeface="Roboto"/>
                <a:cs typeface="Arial"/>
              </a:rPr>
              <a:t> </a:t>
            </a:r>
            <a:r>
              <a:rPr lang="en-US">
                <a:latin typeface="Arial"/>
                <a:ea typeface="Roboto"/>
                <a:cs typeface="Arial"/>
              </a:rPr>
              <a:t>AirConnect began operating on April 30 during select events to address anticipated ridership demand. Operating between John Glenn International Airport and downtown Columbus, this service will end in August.</a:t>
            </a:r>
          </a:p>
          <a:p>
            <a:r>
              <a:rPr lang="en-US">
                <a:solidFill>
                  <a:schemeClr val="accent2"/>
                </a:solidFill>
                <a:latin typeface="Arial"/>
                <a:ea typeface="Roboto"/>
                <a:cs typeface="Arial"/>
              </a:rPr>
              <a:t>Service operates from 6 a.m. to 9:30 p.m., with trips every 30 minutes during select events only.</a:t>
            </a:r>
            <a:r>
              <a:rPr lang="en-US">
                <a:latin typeface="Arial"/>
                <a:ea typeface="Roboto"/>
                <a:cs typeface="Arial"/>
              </a:rPr>
              <a:t> Visit cota.com/airconnect to learn more.</a:t>
            </a:r>
          </a:p>
          <a:p>
            <a:endParaRPr lang="en-US"/>
          </a:p>
          <a:p>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a:xfrm>
            <a:off x="5229162" y="0"/>
            <a:ext cx="838262" cy="6858000"/>
          </a:xfrm>
        </p:spPr>
      </p:sp>
      <p:sp>
        <p:nvSpPr>
          <p:cNvPr id="13" name="Title 3">
            <a:extLst>
              <a:ext uri="{FF2B5EF4-FFF2-40B4-BE49-F238E27FC236}">
                <a16:creationId xmlns:a16="http://schemas.microsoft.com/office/drawing/2014/main" id="{9F8FF2CE-2657-4C46-83CC-C0F381E709D0}"/>
              </a:ext>
            </a:extLst>
          </p:cNvPr>
          <p:cNvSpPr>
            <a:spLocks noGrp="1"/>
          </p:cNvSpPr>
          <p:nvPr>
            <p:ph type="title"/>
          </p:nvPr>
        </p:nvSpPr>
        <p:spPr>
          <a:xfrm>
            <a:off x="6413371" y="1228256"/>
            <a:ext cx="5109625" cy="1354021"/>
          </a:xfrm>
        </p:spPr>
        <p:txBody>
          <a:bodyPr lIns="91440" tIns="45720" rIns="91440" bIns="45720" anchor="t"/>
          <a:lstStyle/>
          <a:p>
            <a:r>
              <a:rPr lang="en-US">
                <a:latin typeface="Arial"/>
                <a:cs typeface="Arial"/>
              </a:rPr>
              <a:t>AirConnect Service for Events</a:t>
            </a:r>
          </a:p>
        </p:txBody>
      </p:sp>
      <p:sp>
        <p:nvSpPr>
          <p:cNvPr id="2" name="Rectangle 1"/>
          <p:cNvSpPr/>
          <p:nvPr/>
        </p:nvSpPr>
        <p:spPr>
          <a:xfrm>
            <a:off x="3403568" y="3268601"/>
            <a:ext cx="779433" cy="116195"/>
          </a:xfrm>
          <a:prstGeom prst="rect">
            <a:avLst/>
          </a:prstGeom>
          <a:solidFill>
            <a:srgbClr val="F6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53765" y="3205997"/>
            <a:ext cx="1203078" cy="246221"/>
          </a:xfrm>
          <a:prstGeom prst="rect">
            <a:avLst/>
          </a:prstGeom>
          <a:noFill/>
        </p:spPr>
        <p:txBody>
          <a:bodyPr wrap="square" rtlCol="0">
            <a:spAutoFit/>
          </a:bodyPr>
          <a:lstStyle/>
          <a:p>
            <a:r>
              <a:rPr lang="en-US" sz="1000">
                <a:solidFill>
                  <a:schemeClr val="accent1"/>
                </a:solidFill>
                <a:latin typeface="Glober Book" pitchFamily="50" charset="0"/>
              </a:rPr>
              <a:t>Sonesta</a:t>
            </a:r>
          </a:p>
        </p:txBody>
      </p:sp>
    </p:spTree>
    <p:extLst>
      <p:ext uri="{BB962C8B-B14F-4D97-AF65-F5344CB8AC3E}">
        <p14:creationId xmlns:p14="http://schemas.microsoft.com/office/powerpoint/2010/main" val="3129020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4024019857"/>
              </p:ext>
            </p:extLst>
          </p:nvPr>
        </p:nvGraphicFramePr>
        <p:xfrm>
          <a:off x="6058271" y="2193765"/>
          <a:ext cx="5309510" cy="3725244"/>
        </p:xfrm>
        <a:graphic>
          <a:graphicData uri="http://schemas.openxmlformats.org/drawingml/2006/table">
            <a:tbl>
              <a:tblPr firstRow="1" bandRow="1">
                <a:tableStyleId>{5C22544A-7EE6-4342-B048-85BDC9FD1C3A}</a:tableStyleId>
              </a:tblPr>
              <a:tblGrid>
                <a:gridCol w="2767175">
                  <a:extLst>
                    <a:ext uri="{9D8B030D-6E8A-4147-A177-3AD203B41FA5}">
                      <a16:colId xmlns:a16="http://schemas.microsoft.com/office/drawing/2014/main" val="1360787184"/>
                    </a:ext>
                  </a:extLst>
                </a:gridCol>
                <a:gridCol w="2542335">
                  <a:extLst>
                    <a:ext uri="{9D8B030D-6E8A-4147-A177-3AD203B41FA5}">
                      <a16:colId xmlns:a16="http://schemas.microsoft.com/office/drawing/2014/main" val="172048757"/>
                    </a:ext>
                  </a:extLst>
                </a:gridCol>
              </a:tblGrid>
              <a:tr h="286058">
                <a:tc>
                  <a:txBody>
                    <a:bodyPr/>
                    <a:lstStyle/>
                    <a:p>
                      <a:pPr algn="ctr"/>
                      <a:r>
                        <a:rPr lang="en-US" sz="1400" b="0" spc="300">
                          <a:latin typeface="Arial" panose="020B0604020202020204" pitchFamily="34" charset="0"/>
                          <a:cs typeface="Arial" panose="020B0604020202020204" pitchFamily="34" charset="0"/>
                        </a:rPr>
                        <a:t>EVENTS</a:t>
                      </a:r>
                      <a:r>
                        <a:rPr lang="en-US" sz="1400" spc="300"/>
                        <a:t> </a:t>
                      </a:r>
                      <a:endParaRPr lang="en-US" sz="1400" b="0" spc="300">
                        <a:latin typeface="Arial" panose="020B0604020202020204" pitchFamily="34" charset="0"/>
                        <a:cs typeface="Arial" panose="020B0604020202020204" pitchFamily="34" charset="0"/>
                      </a:endParaRPr>
                    </a:p>
                  </a:txBody>
                  <a:tcPr/>
                </a:tc>
                <a:tc>
                  <a:txBody>
                    <a:bodyPr/>
                    <a:lstStyle/>
                    <a:p>
                      <a:pPr algn="ctr"/>
                      <a:r>
                        <a:rPr lang="en-US" sz="1400" b="0" spc="300" baseline="0">
                          <a:latin typeface="Arial" panose="020B0604020202020204" pitchFamily="34" charset="0"/>
                          <a:cs typeface="Arial" panose="020B0604020202020204" pitchFamily="34" charset="0"/>
                        </a:rPr>
                        <a:t>DATES OF SERVICE</a:t>
                      </a:r>
                      <a:endParaRPr lang="en-US" sz="1400" b="0" spc="3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8504254"/>
                  </a:ext>
                </a:extLst>
              </a:tr>
              <a:tr h="271755">
                <a:tc>
                  <a:txBody>
                    <a:bodyPr/>
                    <a:lstStyle/>
                    <a:p>
                      <a:pPr algn="ctr"/>
                      <a:r>
                        <a:rPr lang="en-US" sz="1300" spc="0"/>
                        <a:t>APTA</a:t>
                      </a:r>
                      <a:r>
                        <a:rPr lang="en-US" sz="1300" spc="0" baseline="0"/>
                        <a:t> Mobility Conference</a:t>
                      </a:r>
                      <a:endParaRPr lang="en-US" sz="1300" spc="300">
                        <a:latin typeface="Arial" panose="020B0604020202020204" pitchFamily="34" charset="0"/>
                        <a:cs typeface="Arial" panose="020B0604020202020204" pitchFamily="34" charset="0"/>
                      </a:endParaRPr>
                    </a:p>
                  </a:txBody>
                  <a:tcPr anchor="ctr"/>
                </a:tc>
                <a:tc>
                  <a:txBody>
                    <a:bodyPr/>
                    <a:lstStyle/>
                    <a:p>
                      <a:pPr algn="ctr"/>
                      <a:r>
                        <a:rPr lang="en-US" sz="1300" spc="0" baseline="0"/>
                        <a:t>April 30 – May 5</a:t>
                      </a:r>
                      <a:endParaRPr lang="en-US" sz="1300" spc="3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6701341"/>
                  </a:ext>
                </a:extLst>
              </a:tr>
              <a:tr h="2717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t>US Chess</a:t>
                      </a:r>
                      <a:r>
                        <a:rPr lang="en-US" sz="1300" spc="0" baseline="0"/>
                        <a:t> Elementary Championship</a:t>
                      </a:r>
                      <a:endParaRPr lang="en-US" sz="1300" spc="300">
                        <a:latin typeface="Arial" panose="020B0604020202020204" pitchFamily="34" charset="0"/>
                        <a:cs typeface="Arial" panose="020B0604020202020204" pitchFamily="34" charset="0"/>
                      </a:endParaRPr>
                    </a:p>
                  </a:txBody>
                  <a:tcPr anchor="ctr"/>
                </a:tc>
                <a:tc>
                  <a:txBody>
                    <a:bodyPr/>
                    <a:lstStyle/>
                    <a:p>
                      <a:pPr algn="ctr"/>
                      <a:r>
                        <a:rPr lang="en-US" sz="1300" spc="0" baseline="0"/>
                        <a:t>May 12 – May 16</a:t>
                      </a:r>
                      <a:endParaRPr lang="en-US" sz="1300" spc="3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72111003"/>
                  </a:ext>
                </a:extLst>
              </a:tr>
              <a:tr h="457692">
                <a:tc>
                  <a:txBody>
                    <a:bodyPr/>
                    <a:lstStyle/>
                    <a:p>
                      <a:pPr algn="ctr"/>
                      <a:r>
                        <a:rPr lang="en-US" sz="1300" spc="0"/>
                        <a:t>Plexus Worldwide – 2022 Ignite Convention</a:t>
                      </a:r>
                      <a:endParaRPr lang="en-US" sz="1300" spc="300">
                        <a:latin typeface="Arial" panose="020B0604020202020204" pitchFamily="34" charset="0"/>
                        <a:cs typeface="Arial" panose="020B0604020202020204" pitchFamily="34" charset="0"/>
                      </a:endParaRPr>
                    </a:p>
                  </a:txBody>
                  <a:tcPr anchor="ctr"/>
                </a:tc>
                <a:tc>
                  <a:txBody>
                    <a:bodyPr/>
                    <a:lstStyle/>
                    <a:p>
                      <a:pPr algn="ctr"/>
                      <a:r>
                        <a:rPr lang="en-US" sz="1300" spc="0" baseline="0"/>
                        <a:t>June 21 – June 25</a:t>
                      </a:r>
                      <a:endParaRPr lang="en-US" sz="1300" spc="3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069329"/>
                  </a:ext>
                </a:extLst>
              </a:tr>
              <a:tr h="4576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t>Church</a:t>
                      </a:r>
                      <a:r>
                        <a:rPr lang="en-US" sz="1300" spc="0" baseline="0"/>
                        <a:t> of God in Christ, Inc. – 2022 Auxiliaries Ministry Convention</a:t>
                      </a:r>
                      <a:endParaRPr lang="en-US" sz="1300" spc="30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baseline="0"/>
                        <a:t>July 3 – July 10</a:t>
                      </a:r>
                      <a:endParaRPr lang="en-US" sz="1300" spc="300"/>
                    </a:p>
                  </a:txBody>
                  <a:tcPr anchor="ctr"/>
                </a:tc>
                <a:extLst>
                  <a:ext uri="{0D108BD9-81ED-4DB2-BD59-A6C34878D82A}">
                    <a16:rowId xmlns:a16="http://schemas.microsoft.com/office/drawing/2014/main" val="550563056"/>
                  </a:ext>
                </a:extLst>
              </a:tr>
              <a:tr h="271755">
                <a:tc>
                  <a:txBody>
                    <a:bodyPr/>
                    <a:lstStyle/>
                    <a:p>
                      <a:pPr algn="ctr"/>
                      <a:r>
                        <a:rPr lang="en-US" sz="1300" spc="0" err="1"/>
                        <a:t>AmericanHort</a:t>
                      </a:r>
                      <a:r>
                        <a:rPr lang="en-US" sz="1300" spc="0"/>
                        <a:t> Cultivate ‘22</a:t>
                      </a:r>
                      <a:endParaRPr lang="en-US" sz="1300" spc="300">
                        <a:latin typeface="Arial" panose="020B0604020202020204" pitchFamily="34" charset="0"/>
                        <a:cs typeface="Arial" panose="020B0604020202020204" pitchFamily="34" charset="0"/>
                      </a:endParaRPr>
                    </a:p>
                  </a:txBody>
                  <a:tcPr anchor="ctr"/>
                </a:tc>
                <a:tc>
                  <a:txBody>
                    <a:bodyPr/>
                    <a:lstStyle/>
                    <a:p>
                      <a:pPr algn="ctr"/>
                      <a:r>
                        <a:rPr lang="en-US" sz="1300" spc="0" baseline="0"/>
                        <a:t>July 15 –July 20</a:t>
                      </a:r>
                      <a:endParaRPr lang="en-US" sz="1300" spc="3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81997048"/>
                  </a:ext>
                </a:extLst>
              </a:tr>
              <a:tr h="2717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t>Thirty-one Gifts</a:t>
                      </a:r>
                      <a:endParaRPr lang="en-US" sz="1300" spc="30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baseline="0"/>
                        <a:t>July 20 –July 25</a:t>
                      </a:r>
                      <a:endParaRPr lang="en-US" sz="1300" spc="3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90752733"/>
                  </a:ext>
                </a:extLst>
              </a:tr>
              <a:tr h="457692">
                <a:tc>
                  <a:txBody>
                    <a:bodyPr/>
                    <a:lstStyle/>
                    <a:p>
                      <a:pPr algn="ctr"/>
                      <a:r>
                        <a:rPr lang="en-US" sz="1300" spc="0"/>
                        <a:t>Fraternal Order of</a:t>
                      </a:r>
                      <a:r>
                        <a:rPr lang="en-US" sz="1300" spc="0" baseline="0"/>
                        <a:t> Eagles – 2022 International Convention</a:t>
                      </a:r>
                      <a:endParaRPr lang="en-US" sz="1300" spc="300">
                        <a:latin typeface="Arial" panose="020B0604020202020204" pitchFamily="34" charset="0"/>
                        <a:cs typeface="Arial" panose="020B0604020202020204" pitchFamily="34" charset="0"/>
                      </a:endParaRPr>
                    </a:p>
                  </a:txBody>
                  <a:tcPr anchor="ctr"/>
                </a:tc>
                <a:tc>
                  <a:txBody>
                    <a:bodyPr/>
                    <a:lstStyle/>
                    <a:p>
                      <a:pPr algn="ctr"/>
                      <a:r>
                        <a:rPr lang="en-US" sz="1300" spc="0" baseline="0"/>
                        <a:t>July 29– August 5</a:t>
                      </a:r>
                      <a:endParaRPr lang="en-US" sz="1300" spc="3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38463830"/>
                  </a:ext>
                </a:extLst>
              </a:tr>
              <a:tr h="3114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t>Americas Print</a:t>
                      </a:r>
                      <a:r>
                        <a:rPr lang="en-US" sz="1300" spc="0" baseline="0"/>
                        <a:t> Show 2022 </a:t>
                      </a:r>
                      <a:endParaRPr lang="en-US" sz="1300" spc="30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baseline="0"/>
                        <a:t>August 16 –August 20 </a:t>
                      </a:r>
                      <a:endParaRPr lang="en-US" sz="1300" spc="300"/>
                    </a:p>
                  </a:txBody>
                  <a:tcPr anchor="ctr"/>
                </a:tc>
                <a:extLst>
                  <a:ext uri="{0D108BD9-81ED-4DB2-BD59-A6C34878D82A}">
                    <a16:rowId xmlns:a16="http://schemas.microsoft.com/office/drawing/2014/main" val="788455190"/>
                  </a:ext>
                </a:extLst>
              </a:tr>
              <a:tr h="457692">
                <a:tc>
                  <a:txBody>
                    <a:bodyPr/>
                    <a:lstStyle/>
                    <a:p>
                      <a:pPr algn="ctr"/>
                      <a:r>
                        <a:rPr lang="en-US" sz="1300" spc="0"/>
                        <a:t>National Guard Association General Conference &amp; Exhibition</a:t>
                      </a:r>
                      <a:endParaRPr lang="en-US" sz="1300" spc="300">
                        <a:latin typeface="Arial" panose="020B0604020202020204" pitchFamily="34" charset="0"/>
                        <a:cs typeface="Arial" panose="020B0604020202020204" pitchFamily="34" charset="0"/>
                      </a:endParaRPr>
                    </a:p>
                  </a:txBody>
                  <a:tcPr anchor="ctr"/>
                </a:tc>
                <a:tc>
                  <a:txBody>
                    <a:bodyPr/>
                    <a:lstStyle/>
                    <a:p>
                      <a:pPr algn="ctr"/>
                      <a:r>
                        <a:rPr lang="en-US" sz="1300" spc="0" baseline="0"/>
                        <a:t>August 25 –August 30</a:t>
                      </a:r>
                      <a:endParaRPr lang="en-US" sz="1300" spc="3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84707133"/>
                  </a:ext>
                </a:extLst>
              </a:tr>
            </a:tbl>
          </a:graphicData>
        </a:graphic>
      </p:graphicFrame>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41" t="11545" r="58087" b="5273"/>
          <a:stretch/>
        </p:blipFill>
        <p:spPr>
          <a:xfrm>
            <a:off x="5032" y="0"/>
            <a:ext cx="5178287" cy="6858000"/>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a:xfrm>
            <a:off x="4419211" y="0"/>
            <a:ext cx="1304925" cy="6858000"/>
          </a:xfrm>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058271" y="628649"/>
            <a:ext cx="5309510" cy="1354021"/>
          </a:xfrm>
        </p:spPr>
        <p:txBody>
          <a:bodyPr/>
          <a:lstStyle/>
          <a:p>
            <a:r>
              <a:rPr lang="en-US" err="1"/>
              <a:t>AirConnect</a:t>
            </a:r>
            <a:r>
              <a:rPr lang="en-US"/>
              <a:t> Service for Events</a:t>
            </a:r>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a:xfrm>
            <a:off x="4419211" y="0"/>
            <a:ext cx="1304925" cy="6858000"/>
          </a:xfrm>
        </p:spPr>
      </p:sp>
    </p:spTree>
    <p:extLst>
      <p:ext uri="{BB962C8B-B14F-4D97-AF65-F5344CB8AC3E}">
        <p14:creationId xmlns:p14="http://schemas.microsoft.com/office/powerpoint/2010/main" val="2542509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8" descr="A picture containing outdoor, tree, person, person&#10;&#10;Description automatically generated">
            <a:extLst>
              <a:ext uri="{FF2B5EF4-FFF2-40B4-BE49-F238E27FC236}">
                <a16:creationId xmlns:a16="http://schemas.microsoft.com/office/drawing/2014/main" id="{B58B55EA-23C1-584B-A488-313D24006B2B}"/>
              </a:ext>
            </a:extLst>
          </p:cNvPr>
          <p:cNvPicPr>
            <a:picLocks noChangeAspect="1"/>
          </p:cNvPicPr>
          <p:nvPr/>
        </p:nvPicPr>
        <p:blipFill>
          <a:blip r:embed="rId2" cstate="print">
            <a:extLst>
              <a:ext uri="{28A0092B-C50C-407E-A947-70E740481C1C}">
                <a14:useLocalDpi xmlns:a14="http://schemas.microsoft.com/office/drawing/2010/main" val="0"/>
              </a:ext>
            </a:extLst>
          </a:blip>
          <a:srcRect t="7826" b="7826"/>
          <a:stretch>
            <a:fillRect/>
          </a:stretch>
        </p:blipFill>
        <p:spPr>
          <a:xfrm>
            <a:off x="-2382" y="0"/>
            <a:ext cx="12192000" cy="6858000"/>
          </a:xfrm>
          <a:prstGeom prst="rect">
            <a:avLst/>
          </a:prstGeom>
        </p:spPr>
      </p:pic>
      <p:sp>
        <p:nvSpPr>
          <p:cNvPr id="11"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2383" y="0"/>
            <a:ext cx="4434150" cy="6858000"/>
          </a:xfrm>
        </p:spPr>
      </p:sp>
      <p:sp>
        <p:nvSpPr>
          <p:cNvPr id="12" name="SmartArt Placeholder 4">
            <a:extLst>
              <a:ext uri="{FF2B5EF4-FFF2-40B4-BE49-F238E27FC236}">
                <a16:creationId xmlns:a16="http://schemas.microsoft.com/office/drawing/2014/main" id="{A8D20905-AE23-EF4A-A6BE-579DF1C6FFEF}"/>
              </a:ext>
            </a:extLst>
          </p:cNvPr>
          <p:cNvSpPr>
            <a:spLocks noGrp="1"/>
          </p:cNvSpPr>
          <p:nvPr>
            <p:ph type="dgm" sz="quarter" idx="21"/>
          </p:nvPr>
        </p:nvSpPr>
        <p:spPr>
          <a:xfrm>
            <a:off x="-2383" y="0"/>
            <a:ext cx="3593091" cy="6858000"/>
          </a:xfrm>
        </p:spPr>
      </p:sp>
      <p:sp>
        <p:nvSpPr>
          <p:cNvPr id="3" name="Text Placeholder 2">
            <a:extLst>
              <a:ext uri="{FF2B5EF4-FFF2-40B4-BE49-F238E27FC236}">
                <a16:creationId xmlns:a16="http://schemas.microsoft.com/office/drawing/2014/main" id="{7570A634-DD9D-4348-B5B2-895A134718B2}"/>
              </a:ext>
            </a:extLst>
          </p:cNvPr>
          <p:cNvSpPr>
            <a:spLocks noGrp="1"/>
          </p:cNvSpPr>
          <p:nvPr>
            <p:ph type="body" sz="quarter" idx="14"/>
          </p:nvPr>
        </p:nvSpPr>
        <p:spPr/>
        <p:txBody>
          <a:bodyPr lIns="91440" tIns="45720" rIns="91440" bIns="45720" anchor="ctr"/>
          <a:lstStyle/>
          <a:p>
            <a:r>
              <a:rPr lang="en-US">
                <a:latin typeface="Arial"/>
                <a:ea typeface="Roboto"/>
                <a:cs typeface="Arial"/>
              </a:rPr>
              <a:t> MOVING EVERY LIFE FORWARD |</a:t>
            </a:r>
          </a:p>
        </p:txBody>
      </p:sp>
      <p:sp>
        <p:nvSpPr>
          <p:cNvPr id="6" name="Text Placeholder 5">
            <a:extLst>
              <a:ext uri="{FF2B5EF4-FFF2-40B4-BE49-F238E27FC236}">
                <a16:creationId xmlns:a16="http://schemas.microsoft.com/office/drawing/2014/main" id="{3C9155F0-B326-324E-AF70-1211C3DC16FC}"/>
              </a:ext>
            </a:extLst>
          </p:cNvPr>
          <p:cNvSpPr>
            <a:spLocks noGrp="1"/>
          </p:cNvSpPr>
          <p:nvPr>
            <p:ph type="body" sz="quarter" idx="15"/>
          </p:nvPr>
        </p:nvSpPr>
        <p:spPr>
          <a:xfrm>
            <a:off x="385864" y="4555345"/>
            <a:ext cx="6827736" cy="1825687"/>
          </a:xfrm>
        </p:spPr>
        <p:txBody>
          <a:bodyPr/>
          <a:lstStyle/>
          <a:p>
            <a:r>
              <a:rPr lang="en-US"/>
              <a:t>PROGRAMS  AND EVENTS  </a:t>
            </a:r>
          </a:p>
        </p:txBody>
      </p:sp>
      <p:sp>
        <p:nvSpPr>
          <p:cNvPr id="7" name="Text Placeholder 6">
            <a:extLst>
              <a:ext uri="{FF2B5EF4-FFF2-40B4-BE49-F238E27FC236}">
                <a16:creationId xmlns:a16="http://schemas.microsoft.com/office/drawing/2014/main" id="{CFC948C5-F2AF-C146-B492-4E7DCE478ADC}"/>
              </a:ext>
            </a:extLst>
          </p:cNvPr>
          <p:cNvSpPr>
            <a:spLocks noGrp="1"/>
          </p:cNvSpPr>
          <p:nvPr>
            <p:ph type="body" sz="quarter" idx="16"/>
          </p:nvPr>
        </p:nvSpPr>
        <p:spPr>
          <a:xfrm>
            <a:off x="385864" y="3626662"/>
            <a:ext cx="6196010" cy="817289"/>
          </a:xfrm>
        </p:spPr>
        <p:txBody>
          <a:bodyPr/>
          <a:lstStyle/>
          <a:p>
            <a:r>
              <a:rPr lang="en-US"/>
              <a:t>new &amp; upcoming</a:t>
            </a:r>
          </a:p>
        </p:txBody>
      </p:sp>
      <p:sp>
        <p:nvSpPr>
          <p:cNvPr id="10" name="Google Shape;57;p8">
            <a:extLst>
              <a:ext uri="{FF2B5EF4-FFF2-40B4-BE49-F238E27FC236}">
                <a16:creationId xmlns:a16="http://schemas.microsoft.com/office/drawing/2014/main" id="{E17ADA39-E04F-1A4D-A0F8-9BB0E1F35D9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28</a:t>
            </a:fld>
            <a:endParaRPr lang="en-US" sz="11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781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734E3F-7D7C-0E41-A30A-87F0EBEEBBD4}"/>
              </a:ext>
            </a:extLst>
          </p:cNvPr>
          <p:cNvSpPr>
            <a:spLocks noGrp="1"/>
          </p:cNvSpPr>
          <p:nvPr>
            <p:ph type="title"/>
          </p:nvPr>
        </p:nvSpPr>
        <p:spPr>
          <a:xfrm>
            <a:off x="893145" y="628649"/>
            <a:ext cx="5202855" cy="737967"/>
          </a:xfrm>
        </p:spPr>
        <p:txBody>
          <a:bodyPr lIns="91440" tIns="45720" rIns="91440" bIns="45720" anchor="t"/>
          <a:lstStyle/>
          <a:p>
            <a:r>
              <a:rPr lang="en-US" dirty="0">
                <a:latin typeface="Arial"/>
                <a:cs typeface="Arial"/>
              </a:rPr>
              <a:t>Summer Student </a:t>
            </a:r>
            <a:br>
              <a:rPr lang="en-US" dirty="0">
                <a:latin typeface="Arial"/>
                <a:cs typeface="Arial"/>
              </a:rPr>
            </a:br>
            <a:r>
              <a:rPr lang="en-US" dirty="0">
                <a:latin typeface="Arial"/>
                <a:cs typeface="Arial"/>
              </a:rPr>
              <a:t>Pass Program</a:t>
            </a:r>
          </a:p>
        </p:txBody>
      </p:sp>
      <p:sp>
        <p:nvSpPr>
          <p:cNvPr id="5" name="Text Placeholder 4">
            <a:extLst>
              <a:ext uri="{FF2B5EF4-FFF2-40B4-BE49-F238E27FC236}">
                <a16:creationId xmlns:a16="http://schemas.microsoft.com/office/drawing/2014/main" id="{D3E75F5C-DADF-0746-B943-AA9CA06B0081}"/>
              </a:ext>
            </a:extLst>
          </p:cNvPr>
          <p:cNvSpPr>
            <a:spLocks noGrp="1"/>
          </p:cNvSpPr>
          <p:nvPr>
            <p:ph type="body" sz="quarter" idx="15"/>
          </p:nvPr>
        </p:nvSpPr>
        <p:spPr>
          <a:xfrm>
            <a:off x="893145" y="2058661"/>
            <a:ext cx="4894887" cy="3480902"/>
          </a:xfrm>
        </p:spPr>
        <p:txBody>
          <a:bodyPr lIns="91440" tIns="45720" rIns="91440" bIns="45720" anchor="t"/>
          <a:lstStyle/>
          <a:p>
            <a:r>
              <a:rPr lang="en-US" sz="1600" dirty="0">
                <a:latin typeface="Arial"/>
                <a:ea typeface="Roboto"/>
                <a:cs typeface="Arial"/>
              </a:rPr>
              <a:t>Introducing our new </a:t>
            </a:r>
            <a:r>
              <a:rPr lang="en-US" sz="1600" i="1" dirty="0">
                <a:solidFill>
                  <a:schemeClr val="accent2"/>
                </a:solidFill>
                <a:latin typeface="Georgia"/>
                <a:ea typeface="Roboto"/>
                <a:cs typeface="Arial"/>
              </a:rPr>
              <a:t>Summer Student Pass Program! </a:t>
            </a:r>
            <a:r>
              <a:rPr lang="en-US" sz="1600" dirty="0">
                <a:latin typeface="Arial"/>
                <a:ea typeface="Roboto"/>
                <a:cs typeface="Arial"/>
              </a:rPr>
              <a:t>This is an easy and affordable summer pass program for Central Ohio K-12 schools and local universities that gives eligible students ages 5 and older </a:t>
            </a:r>
            <a:r>
              <a:rPr lang="en-US" sz="1600" b="1" i="1" dirty="0">
                <a:latin typeface="Arial"/>
                <a:ea typeface="Roboto"/>
                <a:cs typeface="Arial"/>
              </a:rPr>
              <a:t>unlimited access </a:t>
            </a:r>
            <a:r>
              <a:rPr lang="en-US" sz="1600" dirty="0">
                <a:latin typeface="Arial"/>
                <a:ea typeface="Roboto"/>
                <a:cs typeface="Arial"/>
              </a:rPr>
              <a:t>to COTA.</a:t>
            </a:r>
          </a:p>
          <a:p>
            <a:pPr marL="285750" indent="-285750">
              <a:lnSpc>
                <a:spcPct val="100000"/>
              </a:lnSpc>
              <a:buFont typeface="Arial" panose="020B0604020202020204" pitchFamily="34" charset="0"/>
              <a:buChar char="•"/>
            </a:pPr>
            <a:r>
              <a:rPr lang="en-US" sz="1600" dirty="0">
                <a:solidFill>
                  <a:schemeClr val="accent2"/>
                </a:solidFill>
                <a:latin typeface="Arial"/>
                <a:ea typeface="Roboto"/>
                <a:cs typeface="Arial"/>
              </a:rPr>
              <a:t>$62/student per term </a:t>
            </a:r>
            <a:endParaRPr lang="en-US" sz="1600" dirty="0">
              <a:solidFill>
                <a:schemeClr val="accent2"/>
              </a:solidFill>
            </a:endParaRPr>
          </a:p>
          <a:p>
            <a:pPr marL="285750" indent="-285750">
              <a:lnSpc>
                <a:spcPct val="100000"/>
              </a:lnSpc>
              <a:buFont typeface="Arial" panose="020B0604020202020204" pitchFamily="34" charset="0"/>
              <a:buChar char="•"/>
            </a:pPr>
            <a:r>
              <a:rPr lang="en-US" sz="1600" dirty="0">
                <a:solidFill>
                  <a:schemeClr val="accent2"/>
                </a:solidFill>
                <a:latin typeface="Arial"/>
                <a:ea typeface="Roboto"/>
                <a:cs typeface="Arial"/>
              </a:rPr>
              <a:t>Unlimited Rides through September 15</a:t>
            </a:r>
            <a:endParaRPr lang="en-US" sz="1600" dirty="0">
              <a:solidFill>
                <a:schemeClr val="accent2"/>
              </a:solidFill>
            </a:endParaRPr>
          </a:p>
          <a:p>
            <a:pPr marL="285750" indent="-285750">
              <a:lnSpc>
                <a:spcPct val="100000"/>
              </a:lnSpc>
              <a:buFont typeface="Arial" panose="020B0604020202020204" pitchFamily="34" charset="0"/>
              <a:buChar char="•"/>
            </a:pPr>
            <a:r>
              <a:rPr lang="en-US" sz="1600" dirty="0">
                <a:solidFill>
                  <a:schemeClr val="accent2"/>
                </a:solidFill>
                <a:latin typeface="Arial"/>
                <a:ea typeface="Roboto"/>
                <a:cs typeface="Arial"/>
              </a:rPr>
              <a:t>Includes COTA//Plus &amp; Mainstream (if eligible)</a:t>
            </a:r>
          </a:p>
        </p:txBody>
      </p:sp>
      <p:sp>
        <p:nvSpPr>
          <p:cNvPr id="7" name="Text Placeholder 6">
            <a:extLst>
              <a:ext uri="{FF2B5EF4-FFF2-40B4-BE49-F238E27FC236}">
                <a16:creationId xmlns:a16="http://schemas.microsoft.com/office/drawing/2014/main" id="{9459A59E-15E5-5342-8DC1-CC39C768CACF}"/>
              </a:ext>
            </a:extLst>
          </p:cNvPr>
          <p:cNvSpPr>
            <a:spLocks noGrp="1"/>
          </p:cNvSpPr>
          <p:nvPr>
            <p:ph type="body" sz="quarter" idx="14"/>
          </p:nvPr>
        </p:nvSpPr>
        <p:spPr/>
        <p:txBody>
          <a:bodyPr/>
          <a:lstStyle/>
          <a:p>
            <a:endParaRPr lang="en-US"/>
          </a:p>
        </p:txBody>
      </p:sp>
      <p:sp>
        <p:nvSpPr>
          <p:cNvPr id="9" name="TextBox 8">
            <a:extLst>
              <a:ext uri="{FF2B5EF4-FFF2-40B4-BE49-F238E27FC236}">
                <a16:creationId xmlns:a16="http://schemas.microsoft.com/office/drawing/2014/main" id="{0AE22E0D-1A2C-95DA-3978-14FD240DEC1D}"/>
              </a:ext>
            </a:extLst>
          </p:cNvPr>
          <p:cNvSpPr txBox="1"/>
          <p:nvPr/>
        </p:nvSpPr>
        <p:spPr>
          <a:xfrm>
            <a:off x="893145" y="5360269"/>
            <a:ext cx="2897716" cy="338554"/>
          </a:xfrm>
          <a:prstGeom prst="rect">
            <a:avLst/>
          </a:prstGeom>
          <a:noFill/>
        </p:spPr>
        <p:txBody>
          <a:bodyPr wrap="none" lIns="91440" tIns="45720" rIns="91440" bIns="45720" rtlCol="0" anchor="t">
            <a:spAutoFit/>
          </a:bodyPr>
          <a:lstStyle/>
          <a:p>
            <a:r>
              <a:rPr lang="en-US" sz="1600" dirty="0">
                <a:solidFill>
                  <a:schemeClr val="bg1">
                    <a:lumMod val="65000"/>
                  </a:schemeClr>
                </a:solidFill>
                <a:latin typeface="Arial"/>
                <a:cs typeface="Arial"/>
              </a:rPr>
              <a:t>Learn more at COTA.com/</a:t>
            </a:r>
            <a:r>
              <a:rPr lang="en-US" sz="1600" dirty="0" err="1">
                <a:solidFill>
                  <a:schemeClr val="bg1">
                    <a:lumMod val="65000"/>
                  </a:schemeClr>
                </a:solidFill>
                <a:latin typeface="Arial"/>
                <a:cs typeface="Arial"/>
              </a:rPr>
              <a:t>ssp</a:t>
            </a:r>
            <a:endParaRPr lang="en-US" sz="1600" dirty="0" err="1">
              <a:solidFill>
                <a:schemeClr val="bg1">
                  <a:lumMod val="65000"/>
                </a:schemeClr>
              </a:solidFill>
              <a:latin typeface="Arial" panose="020B0604020202020204" pitchFamily="34" charset="0"/>
              <a:cs typeface="Arial" panose="020B0604020202020204" pitchFamily="34" charset="0"/>
            </a:endParaRPr>
          </a:p>
        </p:txBody>
      </p:sp>
      <p:pic>
        <p:nvPicPr>
          <p:cNvPr id="10" name="Picture Placeholder 15">
            <a:extLst>
              <a:ext uri="{FF2B5EF4-FFF2-40B4-BE49-F238E27FC236}">
                <a16:creationId xmlns:a16="http://schemas.microsoft.com/office/drawing/2014/main" id="{1E323A3B-99ED-9769-4677-1D7A3F48CB9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4057" r="42610"/>
          <a:stretch/>
        </p:blipFill>
        <p:spPr>
          <a:xfrm>
            <a:off x="6705600" y="0"/>
            <a:ext cx="5486400" cy="6858000"/>
          </a:xfrm>
        </p:spPr>
      </p:pic>
      <p:sp>
        <p:nvSpPr>
          <p:cNvPr id="11" name="SmartArt Placeholder 2">
            <a:extLst>
              <a:ext uri="{FF2B5EF4-FFF2-40B4-BE49-F238E27FC236}">
                <a16:creationId xmlns:a16="http://schemas.microsoft.com/office/drawing/2014/main" id="{10E4F5E9-13BB-2768-FD6D-111A0C9E5694}"/>
              </a:ext>
            </a:extLst>
          </p:cNvPr>
          <p:cNvSpPr>
            <a:spLocks noGrp="1"/>
          </p:cNvSpPr>
          <p:nvPr>
            <p:ph type="dgm" sz="quarter" idx="19"/>
          </p:nvPr>
        </p:nvSpPr>
        <p:spPr>
          <a:xfrm>
            <a:off x="11792738" y="0"/>
            <a:ext cx="399262" cy="6858000"/>
          </a:xfrm>
        </p:spPr>
      </p:sp>
      <p:sp>
        <p:nvSpPr>
          <p:cNvPr id="12" name="SmartArt Placeholder 7">
            <a:extLst>
              <a:ext uri="{FF2B5EF4-FFF2-40B4-BE49-F238E27FC236}">
                <a16:creationId xmlns:a16="http://schemas.microsoft.com/office/drawing/2014/main" id="{5058FB75-EDD2-A248-8899-2EDD3198D628}"/>
              </a:ext>
            </a:extLst>
          </p:cNvPr>
          <p:cNvSpPr>
            <a:spLocks noGrp="1"/>
          </p:cNvSpPr>
          <p:nvPr>
            <p:ph type="dgm" sz="quarter" idx="17"/>
          </p:nvPr>
        </p:nvSpPr>
        <p:spPr>
          <a:xfrm>
            <a:off x="6096000" y="0"/>
            <a:ext cx="1304925" cy="6858000"/>
          </a:xfrm>
        </p:spPr>
      </p:sp>
      <p:sp>
        <p:nvSpPr>
          <p:cNvPr id="13" name="SmartArt Placeholder 8">
            <a:extLst>
              <a:ext uri="{FF2B5EF4-FFF2-40B4-BE49-F238E27FC236}">
                <a16:creationId xmlns:a16="http://schemas.microsoft.com/office/drawing/2014/main" id="{2B3EB74C-6D8C-DC96-2718-6FA05BA7E006}"/>
              </a:ext>
            </a:extLst>
          </p:cNvPr>
          <p:cNvSpPr>
            <a:spLocks noGrp="1"/>
          </p:cNvSpPr>
          <p:nvPr>
            <p:ph type="dgm" sz="quarter" idx="18"/>
          </p:nvPr>
        </p:nvSpPr>
        <p:spPr>
          <a:xfrm>
            <a:off x="6095999" y="0"/>
            <a:ext cx="1304925" cy="6858000"/>
          </a:xfrm>
        </p:spPr>
      </p:sp>
    </p:spTree>
    <p:extLst>
      <p:ext uri="{BB962C8B-B14F-4D97-AF65-F5344CB8AC3E}">
        <p14:creationId xmlns:p14="http://schemas.microsoft.com/office/powerpoint/2010/main" val="761250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AC26DD-1B4A-0942-9E76-491778EA8F0B}"/>
              </a:ext>
            </a:extLst>
          </p:cNvPr>
          <p:cNvSpPr>
            <a:spLocks noGrp="1"/>
          </p:cNvSpPr>
          <p:nvPr>
            <p:ph type="body" sz="quarter" idx="14"/>
          </p:nvPr>
        </p:nvSpPr>
        <p:spPr/>
        <p:txBody>
          <a:bodyPr/>
          <a:lstStyle/>
          <a:p>
            <a:r>
              <a:rPr lang="en-US"/>
              <a:t> MOVING EVERY LIFE FORWARD |</a:t>
            </a:r>
          </a:p>
        </p:txBody>
      </p:sp>
      <p:pic>
        <p:nvPicPr>
          <p:cNvPr id="6" name="Picture 5" descr="A picture containing bus, outdoor, white, camper&#10;&#10;Description automatically generated">
            <a:extLst>
              <a:ext uri="{FF2B5EF4-FFF2-40B4-BE49-F238E27FC236}">
                <a16:creationId xmlns:a16="http://schemas.microsoft.com/office/drawing/2014/main" id="{3FF6C776-CEE3-004A-9006-659024B20E3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19502"/>
          <a:stretch/>
        </p:blipFill>
        <p:spPr>
          <a:xfrm>
            <a:off x="5903597" y="814524"/>
            <a:ext cx="6316980" cy="5228951"/>
          </a:xfrm>
          <a:prstGeom prst="rect">
            <a:avLst/>
          </a:prstGeom>
        </p:spPr>
      </p:pic>
      <p:pic>
        <p:nvPicPr>
          <p:cNvPr id="7" name="Picture 6">
            <a:extLst>
              <a:ext uri="{FF2B5EF4-FFF2-40B4-BE49-F238E27FC236}">
                <a16:creationId xmlns:a16="http://schemas.microsoft.com/office/drawing/2014/main" id="{3D69C53B-3547-394A-A39D-76ECC7C51D39}"/>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72307" r="19975"/>
          <a:stretch/>
        </p:blipFill>
        <p:spPr>
          <a:xfrm>
            <a:off x="5789535" y="4571999"/>
            <a:ext cx="6431041" cy="1482905"/>
          </a:xfrm>
          <a:prstGeom prst="rect">
            <a:avLst/>
          </a:prstGeom>
        </p:spPr>
      </p:pic>
      <p:sp>
        <p:nvSpPr>
          <p:cNvPr id="8" name="Title 2">
            <a:extLst>
              <a:ext uri="{FF2B5EF4-FFF2-40B4-BE49-F238E27FC236}">
                <a16:creationId xmlns:a16="http://schemas.microsoft.com/office/drawing/2014/main" id="{96EE7BE3-193A-CB42-89E9-961E0AEABE50}"/>
              </a:ext>
            </a:extLst>
          </p:cNvPr>
          <p:cNvSpPr txBox="1">
            <a:spLocks/>
          </p:cNvSpPr>
          <p:nvPr/>
        </p:nvSpPr>
        <p:spPr>
          <a:xfrm>
            <a:off x="892356" y="952723"/>
            <a:ext cx="4488661" cy="737967"/>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a:t>Meeting Format</a:t>
            </a:r>
          </a:p>
        </p:txBody>
      </p:sp>
      <p:sp>
        <p:nvSpPr>
          <p:cNvPr id="9" name="Text Placeholder 3">
            <a:extLst>
              <a:ext uri="{FF2B5EF4-FFF2-40B4-BE49-F238E27FC236}">
                <a16:creationId xmlns:a16="http://schemas.microsoft.com/office/drawing/2014/main" id="{B1EB9F2F-EE40-4C45-A0CF-43D2B051ECA3}"/>
              </a:ext>
            </a:extLst>
          </p:cNvPr>
          <p:cNvSpPr txBox="1">
            <a:spLocks/>
          </p:cNvSpPr>
          <p:nvPr/>
        </p:nvSpPr>
        <p:spPr>
          <a:xfrm>
            <a:off x="892356" y="1705000"/>
            <a:ext cx="4489450" cy="1997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dirty="0">
                <a:solidFill>
                  <a:schemeClr val="bg1">
                    <a:lumMod val="65000"/>
                  </a:schemeClr>
                </a:solidFill>
                <a:latin typeface="Arial" panose="020B0604020202020204" pitchFamily="34" charset="0"/>
                <a:cs typeface="Arial" panose="020B0604020202020204" pitchFamily="34" charset="0"/>
              </a:rPr>
              <a:t>We are recording this meeting. The recording will be posted on our website at COTA.com. If you are joining us by computer or phone, please know we cannot see or hear you. Please be considerate of meeting attendees and COTA staff. </a:t>
            </a:r>
          </a:p>
          <a:p>
            <a:pPr marL="0" indent="0">
              <a:lnSpc>
                <a:spcPct val="150000"/>
              </a:lnSpc>
              <a:buNone/>
            </a:pPr>
            <a:endParaRPr lang="en-US" sz="1400" dirty="0">
              <a:solidFill>
                <a:schemeClr val="bg1">
                  <a:lumMod val="65000"/>
                </a:schemeClr>
              </a:solidFill>
              <a:latin typeface="Arial" panose="020B0604020202020204" pitchFamily="34" charset="0"/>
              <a:cs typeface="Arial" panose="020B0604020202020204" pitchFamily="34" charset="0"/>
            </a:endParaRPr>
          </a:p>
        </p:txBody>
      </p:sp>
      <p:sp>
        <p:nvSpPr>
          <p:cNvPr id="10" name="Text Placeholder 4">
            <a:extLst>
              <a:ext uri="{FF2B5EF4-FFF2-40B4-BE49-F238E27FC236}">
                <a16:creationId xmlns:a16="http://schemas.microsoft.com/office/drawing/2014/main" id="{E30132DB-E064-7E48-AEF9-BF052CF44383}"/>
              </a:ext>
            </a:extLst>
          </p:cNvPr>
          <p:cNvSpPr txBox="1">
            <a:spLocks/>
          </p:cNvSpPr>
          <p:nvPr/>
        </p:nvSpPr>
        <p:spPr>
          <a:xfrm>
            <a:off x="887110" y="3636248"/>
            <a:ext cx="4489450" cy="2283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spc="300">
                <a:solidFill>
                  <a:schemeClr val="accent1"/>
                </a:solidFill>
                <a:latin typeface="Arial" panose="020B0604020202020204" pitchFamily="34" charset="0"/>
                <a:cs typeface="Arial" panose="020B0604020202020204" pitchFamily="34" charset="0"/>
              </a:rPr>
              <a:t>HOW TO COMMUNICATE WITH COTA</a:t>
            </a:r>
          </a:p>
          <a:p>
            <a:pPr marL="0" indent="0">
              <a:lnSpc>
                <a:spcPct val="150000"/>
              </a:lnSpc>
              <a:buFont typeface="Arial" panose="020B0604020202020204" pitchFamily="34" charset="0"/>
              <a:buNone/>
            </a:pPr>
            <a:r>
              <a:rPr lang="en-US" sz="1400">
                <a:solidFill>
                  <a:schemeClr val="bg1">
                    <a:lumMod val="65000"/>
                  </a:schemeClr>
                </a:solidFill>
                <a:latin typeface="Arial" panose="020B0604020202020204" pitchFamily="34" charset="0"/>
                <a:cs typeface="Arial" panose="020B0604020202020204" pitchFamily="34" charset="0"/>
              </a:rPr>
              <a:t>If joining by computer, submit comments and questions via the Q&amp;A Chat Box. If joining by phone, please direct all question or comments to COTA’s Customer Care Center at (614) 228-1776. If joining by Facebook Live, please submit your question by commenting in the livestream.</a:t>
            </a:r>
          </a:p>
        </p:txBody>
      </p:sp>
    </p:spTree>
    <p:extLst>
      <p:ext uri="{BB962C8B-B14F-4D97-AF65-F5344CB8AC3E}">
        <p14:creationId xmlns:p14="http://schemas.microsoft.com/office/powerpoint/2010/main" val="1526388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FD5-0B2D-B5C9-7359-5BB4AA92A1E1}"/>
              </a:ext>
            </a:extLst>
          </p:cNvPr>
          <p:cNvSpPr>
            <a:spLocks noGrp="1"/>
          </p:cNvSpPr>
          <p:nvPr>
            <p:ph type="title"/>
          </p:nvPr>
        </p:nvSpPr>
        <p:spPr/>
        <p:txBody>
          <a:bodyPr lIns="91440" tIns="45720" rIns="91440" bIns="45720" anchor="t"/>
          <a:lstStyle/>
          <a:p>
            <a:r>
              <a:rPr lang="en-US" i="1">
                <a:latin typeface="Georgia"/>
                <a:cs typeface="Arial"/>
              </a:rPr>
              <a:t>Q&amp;A Chat</a:t>
            </a:r>
            <a:endParaRPr lang="en-US" i="1">
              <a:latin typeface="Georgia"/>
            </a:endParaRPr>
          </a:p>
        </p:txBody>
      </p:sp>
      <p:sp>
        <p:nvSpPr>
          <p:cNvPr id="3" name="Text Placeholder 2">
            <a:extLst>
              <a:ext uri="{FF2B5EF4-FFF2-40B4-BE49-F238E27FC236}">
                <a16:creationId xmlns:a16="http://schemas.microsoft.com/office/drawing/2014/main" id="{91E0095A-8946-C4EE-52FD-7F50D87DB1B8}"/>
              </a:ext>
            </a:extLst>
          </p:cNvPr>
          <p:cNvSpPr>
            <a:spLocks noGrp="1"/>
          </p:cNvSpPr>
          <p:nvPr>
            <p:ph type="body" sz="quarter" idx="14"/>
          </p:nvPr>
        </p:nvSpPr>
        <p:spPr/>
        <p:txBody>
          <a:bodyPr/>
          <a:lstStyle/>
          <a:p>
            <a:endParaRPr lang="en-US"/>
          </a:p>
        </p:txBody>
      </p:sp>
      <p:sp>
        <p:nvSpPr>
          <p:cNvPr id="6" name="TextBox 5">
            <a:extLst>
              <a:ext uri="{FF2B5EF4-FFF2-40B4-BE49-F238E27FC236}">
                <a16:creationId xmlns:a16="http://schemas.microsoft.com/office/drawing/2014/main" id="{9F0F1094-9DD3-742F-161B-F510019CEFC4}"/>
              </a:ext>
            </a:extLst>
          </p:cNvPr>
          <p:cNvSpPr txBox="1"/>
          <p:nvPr/>
        </p:nvSpPr>
        <p:spPr>
          <a:xfrm>
            <a:off x="730656" y="1676400"/>
            <a:ext cx="8990519" cy="38369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b="1">
                <a:solidFill>
                  <a:srgbClr val="3D97B4"/>
                </a:solidFill>
                <a:latin typeface="Arial "/>
                <a:ea typeface="Open Sans"/>
                <a:cs typeface="Open Sans"/>
              </a:rPr>
              <a:t>Have a question about the proposed service changes?</a:t>
            </a:r>
            <a:endParaRPr lang="en-US">
              <a:solidFill>
                <a:srgbClr val="3D97B4"/>
              </a:solidFill>
              <a:latin typeface="Arial "/>
              <a:ea typeface="Open Sans"/>
              <a:cs typeface="Open Sans"/>
            </a:endParaRPr>
          </a:p>
          <a:p>
            <a:pPr marL="285750" indent="-285750">
              <a:spcBef>
                <a:spcPts val="1000"/>
              </a:spcBef>
              <a:buFont typeface="Arial"/>
              <a:buChar char="•"/>
            </a:pPr>
            <a:r>
              <a:rPr lang="en-US">
                <a:solidFill>
                  <a:srgbClr val="002060"/>
                </a:solidFill>
                <a:latin typeface="Arial "/>
                <a:ea typeface="Open Sans"/>
                <a:cs typeface="Open Sans"/>
              </a:rPr>
              <a:t>If joining via WebEx, submit comments via the chat box. </a:t>
            </a:r>
          </a:p>
          <a:p>
            <a:pPr marL="285750" indent="-285750">
              <a:spcBef>
                <a:spcPts val="1000"/>
              </a:spcBef>
              <a:buFont typeface="Arial"/>
              <a:buChar char="•"/>
            </a:pPr>
            <a:r>
              <a:rPr lang="en-US">
                <a:solidFill>
                  <a:srgbClr val="002060"/>
                </a:solidFill>
                <a:latin typeface="Arial "/>
                <a:ea typeface="Open Sans"/>
                <a:cs typeface="Open Sans"/>
              </a:rPr>
              <a:t>If joining via phone, please wait to unmute yourself until directed by the moderator. </a:t>
            </a:r>
          </a:p>
          <a:p>
            <a:pPr marL="285750" indent="-285750">
              <a:spcBef>
                <a:spcPts val="1000"/>
              </a:spcBef>
              <a:buFont typeface="Arial"/>
              <a:buChar char="•"/>
            </a:pPr>
            <a:r>
              <a:rPr lang="en-US">
                <a:solidFill>
                  <a:srgbClr val="002060"/>
                </a:solidFill>
                <a:latin typeface="Arial "/>
                <a:ea typeface="Open Sans"/>
                <a:cs typeface="Open Sans"/>
              </a:rPr>
              <a:t>If joining via Facebook Live, please comment your questions</a:t>
            </a:r>
            <a:br>
              <a:rPr lang="en-US">
                <a:solidFill>
                  <a:srgbClr val="002060"/>
                </a:solidFill>
                <a:latin typeface="Arial "/>
                <a:ea typeface="Open Sans"/>
                <a:cs typeface="Open Sans"/>
              </a:rPr>
            </a:br>
            <a:r>
              <a:rPr lang="en-US">
                <a:solidFill>
                  <a:srgbClr val="002060"/>
                </a:solidFill>
                <a:latin typeface="Arial "/>
                <a:ea typeface="Open Sans"/>
                <a:cs typeface="Open Sans"/>
              </a:rPr>
              <a:t>in the livestream. </a:t>
            </a:r>
          </a:p>
          <a:p>
            <a:pPr marL="285750" indent="-285750">
              <a:spcBef>
                <a:spcPts val="1000"/>
              </a:spcBef>
              <a:buFont typeface="Arial"/>
              <a:buChar char="•"/>
            </a:pPr>
            <a:r>
              <a:rPr lang="en-US">
                <a:solidFill>
                  <a:srgbClr val="002060"/>
                </a:solidFill>
                <a:latin typeface="Arial "/>
                <a:ea typeface="Open Sans"/>
                <a:cs typeface="Open Sans"/>
              </a:rPr>
              <a:t>Visit </a:t>
            </a:r>
            <a:r>
              <a:rPr lang="en-US">
                <a:solidFill>
                  <a:srgbClr val="002060"/>
                </a:solidFill>
                <a:latin typeface="Arial "/>
                <a:ea typeface="Open Sans"/>
                <a:cs typeface="Open Sans"/>
                <a:hlinkClick r:id="rId2">
                  <a:extLst>
                    <a:ext uri="{A12FA001-AC4F-418D-AE19-62706E023703}">
                      <ahyp:hlinkClr xmlns:ahyp="http://schemas.microsoft.com/office/drawing/2018/hyperlinkcolor" val="tx"/>
                    </a:ext>
                  </a:extLst>
                </a:hlinkClick>
              </a:rPr>
              <a:t>cota.com/contact</a:t>
            </a:r>
            <a:r>
              <a:rPr lang="en-US">
                <a:solidFill>
                  <a:srgbClr val="002060"/>
                </a:solidFill>
                <a:latin typeface="Arial "/>
                <a:ea typeface="Open Sans"/>
                <a:cs typeface="Open Sans"/>
              </a:rPr>
              <a:t> to suggest how we can improve COTA’s service.</a:t>
            </a:r>
          </a:p>
          <a:p>
            <a:pPr>
              <a:spcBef>
                <a:spcPts val="1000"/>
              </a:spcBef>
            </a:pPr>
            <a:endParaRPr lang="en-US">
              <a:solidFill>
                <a:srgbClr val="002060"/>
              </a:solidFill>
              <a:latin typeface="Arial "/>
              <a:ea typeface="+mn-lt"/>
              <a:cs typeface="+mn-lt"/>
            </a:endParaRPr>
          </a:p>
          <a:p>
            <a:pPr>
              <a:spcBef>
                <a:spcPts val="600"/>
              </a:spcBef>
            </a:pPr>
            <a:r>
              <a:rPr lang="en-US" b="1">
                <a:solidFill>
                  <a:srgbClr val="3D97B4"/>
                </a:solidFill>
                <a:latin typeface="Arial "/>
                <a:ea typeface="Open Sans"/>
                <a:cs typeface="Open Sans"/>
              </a:rPr>
              <a:t>Final service changes will be announced at the August Public Meetings!</a:t>
            </a:r>
            <a:endParaRPr lang="en-US">
              <a:solidFill>
                <a:srgbClr val="3D97B4"/>
              </a:solidFill>
              <a:latin typeface="Arial "/>
              <a:ea typeface="+mn-lt"/>
              <a:cs typeface="+mn-lt"/>
            </a:endParaRPr>
          </a:p>
          <a:p>
            <a:pPr>
              <a:spcBef>
                <a:spcPts val="1000"/>
              </a:spcBef>
            </a:pPr>
            <a:r>
              <a:rPr lang="en-US">
                <a:solidFill>
                  <a:srgbClr val="002060"/>
                </a:solidFill>
                <a:latin typeface="Arial "/>
                <a:ea typeface="Open Sans"/>
                <a:cs typeface="Open Sans"/>
              </a:rPr>
              <a:t>Thursday, August 18 at 6pm</a:t>
            </a:r>
            <a:endParaRPr lang="en-US">
              <a:solidFill>
                <a:srgbClr val="002060"/>
              </a:solidFill>
              <a:latin typeface="Arial "/>
              <a:ea typeface="+mn-lt"/>
              <a:cs typeface="+mn-lt"/>
            </a:endParaRPr>
          </a:p>
          <a:p>
            <a:pPr>
              <a:spcBef>
                <a:spcPts val="1000"/>
              </a:spcBef>
            </a:pPr>
            <a:r>
              <a:rPr lang="en-US">
                <a:solidFill>
                  <a:srgbClr val="002060"/>
                </a:solidFill>
                <a:latin typeface="Arial "/>
                <a:ea typeface="Open Sans"/>
                <a:cs typeface="Open Sans"/>
              </a:rPr>
              <a:t>Tuesday, August 23 at noon</a:t>
            </a:r>
            <a:endParaRPr lang="en-US">
              <a:solidFill>
                <a:srgbClr val="002060"/>
              </a:solidFill>
              <a:latin typeface="Arial "/>
            </a:endParaRPr>
          </a:p>
        </p:txBody>
      </p:sp>
    </p:spTree>
    <p:extLst>
      <p:ext uri="{BB962C8B-B14F-4D97-AF65-F5344CB8AC3E}">
        <p14:creationId xmlns:p14="http://schemas.microsoft.com/office/powerpoint/2010/main" val="2128600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8604F9-8718-BD44-B464-2B4547BC551F}"/>
              </a:ext>
            </a:extLst>
          </p:cNvPr>
          <p:cNvSpPr>
            <a:spLocks noGrp="1"/>
          </p:cNvSpPr>
          <p:nvPr>
            <p:ph type="body" sz="quarter" idx="14"/>
          </p:nvPr>
        </p:nvSpPr>
        <p:spPr/>
        <p:txBody>
          <a:bodyPr/>
          <a:lstStyle/>
          <a:p>
            <a:r>
              <a:rPr lang="en-US"/>
              <a:t>MOVING EVERY LIFE FORWARD</a:t>
            </a:r>
          </a:p>
        </p:txBody>
      </p:sp>
      <p:sp>
        <p:nvSpPr>
          <p:cNvPr id="3" name="Text Placeholder 2">
            <a:extLst>
              <a:ext uri="{FF2B5EF4-FFF2-40B4-BE49-F238E27FC236}">
                <a16:creationId xmlns:a16="http://schemas.microsoft.com/office/drawing/2014/main" id="{5B97BB05-AA19-284C-A376-36A0C1DBAAC2}"/>
              </a:ext>
            </a:extLst>
          </p:cNvPr>
          <p:cNvSpPr>
            <a:spLocks noGrp="1"/>
          </p:cNvSpPr>
          <p:nvPr>
            <p:ph type="body" sz="quarter" idx="13"/>
          </p:nvPr>
        </p:nvSpPr>
        <p:spPr/>
        <p:txBody>
          <a:bodyPr/>
          <a:lstStyle/>
          <a:p>
            <a:r>
              <a:rPr lang="en-US"/>
              <a:t>COTA.COM</a:t>
            </a:r>
          </a:p>
        </p:txBody>
      </p:sp>
    </p:spTree>
    <p:extLst>
      <p:ext uri="{BB962C8B-B14F-4D97-AF65-F5344CB8AC3E}">
        <p14:creationId xmlns:p14="http://schemas.microsoft.com/office/powerpoint/2010/main" val="755726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C4893572-65A9-DC43-9A44-E31316C80668}"/>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2244" r="37772"/>
          <a:stretch/>
        </p:blipFill>
        <p:spPr>
          <a:xfrm>
            <a:off x="7056428" y="0"/>
            <a:ext cx="5135572" cy="6858000"/>
          </a:xfrm>
          <a:prstGeom prst="rect">
            <a:avLst/>
          </a:prstGeom>
        </p:spPr>
      </p:pic>
      <p:sp>
        <p:nvSpPr>
          <p:cNvPr id="3" name="SmartArt Placeholder 2">
            <a:extLst>
              <a:ext uri="{FF2B5EF4-FFF2-40B4-BE49-F238E27FC236}">
                <a16:creationId xmlns:a16="http://schemas.microsoft.com/office/drawing/2014/main" id="{C99E8A18-6282-D540-8182-0B292B85A7DA}"/>
              </a:ext>
            </a:extLst>
          </p:cNvPr>
          <p:cNvSpPr>
            <a:spLocks noGrp="1"/>
          </p:cNvSpPr>
          <p:nvPr>
            <p:ph type="dgm" sz="quarter" idx="19"/>
          </p:nvPr>
        </p:nvSpPr>
        <p:spPr>
          <a:xfrm>
            <a:off x="10400314" y="0"/>
            <a:ext cx="1791686" cy="6858000"/>
          </a:xfrm>
        </p:spPr>
      </p:sp>
      <p:sp>
        <p:nvSpPr>
          <p:cNvPr id="4" name="Title 3">
            <a:extLst>
              <a:ext uri="{FF2B5EF4-FFF2-40B4-BE49-F238E27FC236}">
                <a16:creationId xmlns:a16="http://schemas.microsoft.com/office/drawing/2014/main" id="{1D2D685C-35F4-A947-AF0E-711872879CED}"/>
              </a:ext>
            </a:extLst>
          </p:cNvPr>
          <p:cNvSpPr>
            <a:spLocks noGrp="1"/>
          </p:cNvSpPr>
          <p:nvPr>
            <p:ph type="title"/>
          </p:nvPr>
        </p:nvSpPr>
        <p:spPr>
          <a:xfrm>
            <a:off x="892356" y="659318"/>
            <a:ext cx="4488661" cy="737967"/>
          </a:xfrm>
        </p:spPr>
        <p:txBody>
          <a:bodyPr/>
          <a:lstStyle/>
          <a:p>
            <a:r>
              <a:rPr lang="en-US">
                <a:solidFill>
                  <a:srgbClr val="002060"/>
                </a:solidFill>
              </a:rPr>
              <a:t>COTA’s </a:t>
            </a:r>
            <a:r>
              <a:rPr lang="en-US" b="0" i="1">
                <a:solidFill>
                  <a:schemeClr val="accent2"/>
                </a:solidFill>
                <a:latin typeface="Georgia" panose="02040502050405020303" pitchFamily="18" charset="0"/>
              </a:rPr>
              <a:t>new</a:t>
            </a:r>
            <a:r>
              <a:rPr lang="en-US">
                <a:solidFill>
                  <a:srgbClr val="002060"/>
                </a:solidFill>
              </a:rPr>
              <a:t> Way to Pay</a:t>
            </a:r>
            <a:endParaRPr lang="en-US"/>
          </a:p>
        </p:txBody>
      </p:sp>
      <p:sp>
        <p:nvSpPr>
          <p:cNvPr id="5" name="Text Placeholder 4">
            <a:extLst>
              <a:ext uri="{FF2B5EF4-FFF2-40B4-BE49-F238E27FC236}">
                <a16:creationId xmlns:a16="http://schemas.microsoft.com/office/drawing/2014/main" id="{495EED89-014D-B845-B956-F154A69FFFD2}"/>
              </a:ext>
            </a:extLst>
          </p:cNvPr>
          <p:cNvSpPr>
            <a:spLocks noGrp="1"/>
          </p:cNvSpPr>
          <p:nvPr>
            <p:ph type="body" sz="quarter" idx="15"/>
          </p:nvPr>
        </p:nvSpPr>
        <p:spPr>
          <a:xfrm>
            <a:off x="891567" y="2074622"/>
            <a:ext cx="5630257" cy="1382207"/>
          </a:xfrm>
        </p:spPr>
        <p:txBody>
          <a:bodyPr/>
          <a:lstStyle/>
          <a:p>
            <a:r>
              <a:rPr lang="en-US"/>
              <a:t>In November 2021, COTA launched our partnership with the </a:t>
            </a:r>
            <a:br>
              <a:rPr lang="en-US"/>
            </a:br>
            <a:r>
              <a:rPr lang="en-US"/>
              <a:t>Transit app. This mobile app offers a revolutionary new way </a:t>
            </a:r>
            <a:br>
              <a:rPr lang="en-US"/>
            </a:br>
            <a:r>
              <a:rPr lang="en-US"/>
              <a:t>to plan, track and pay for COTA rides, making our mobility </a:t>
            </a:r>
            <a:br>
              <a:rPr lang="en-US"/>
            </a:br>
            <a:r>
              <a:rPr lang="en-US"/>
              <a:t>solutions more affordable, accessible and safe. </a:t>
            </a:r>
          </a:p>
        </p:txBody>
      </p:sp>
      <p:sp>
        <p:nvSpPr>
          <p:cNvPr id="6" name="Text Placeholder 5">
            <a:extLst>
              <a:ext uri="{FF2B5EF4-FFF2-40B4-BE49-F238E27FC236}">
                <a16:creationId xmlns:a16="http://schemas.microsoft.com/office/drawing/2014/main" id="{EE647091-EDE1-BB4B-9B0B-A2C9DC007549}"/>
              </a:ext>
            </a:extLst>
          </p:cNvPr>
          <p:cNvSpPr>
            <a:spLocks noGrp="1"/>
          </p:cNvSpPr>
          <p:nvPr>
            <p:ph type="body" sz="quarter" idx="16"/>
          </p:nvPr>
        </p:nvSpPr>
        <p:spPr>
          <a:xfrm>
            <a:off x="3285200" y="3975047"/>
            <a:ext cx="2926454" cy="2238132"/>
          </a:xfrm>
        </p:spPr>
        <p:txBody>
          <a:bodyPr/>
          <a:lstStyle/>
          <a:p>
            <a:pPr lvl="1">
              <a:lnSpc>
                <a:spcPct val="100000"/>
              </a:lnSpc>
            </a:pPr>
            <a:r>
              <a:rPr lang="en-US" sz="1400" b="1">
                <a:solidFill>
                  <a:schemeClr val="accent2"/>
                </a:solidFill>
                <a:latin typeface="Arial" panose="020B0604020202020204" pitchFamily="34" charset="0"/>
                <a:cs typeface="Arial" panose="020B0604020202020204" pitchFamily="34" charset="0"/>
              </a:rPr>
              <a:t>Fare capping </a:t>
            </a:r>
            <a:br>
              <a:rPr lang="en-US" sz="1400">
                <a:solidFill>
                  <a:schemeClr val="accent2"/>
                </a:solidFill>
                <a:latin typeface="Arial" panose="020B0604020202020204" pitchFamily="34" charset="0"/>
                <a:cs typeface="Arial" panose="020B0604020202020204" pitchFamily="34" charset="0"/>
              </a:rPr>
            </a:br>
            <a:r>
              <a:rPr lang="en-US" sz="1400" i="1">
                <a:solidFill>
                  <a:schemeClr val="accent2"/>
                </a:solidFill>
                <a:latin typeface="Arial" panose="020B0604020202020204" pitchFamily="34" charset="0"/>
                <a:cs typeface="Arial" panose="020B0604020202020204" pitchFamily="34" charset="0"/>
              </a:rPr>
              <a:t>$4.50/day and $62/month</a:t>
            </a:r>
          </a:p>
          <a:p>
            <a:pPr lvl="1">
              <a:lnSpc>
                <a:spcPct val="100000"/>
              </a:lnSpc>
            </a:pPr>
            <a:r>
              <a:rPr lang="en-US" sz="1400">
                <a:solidFill>
                  <a:schemeClr val="accent2"/>
                </a:solidFill>
                <a:latin typeface="Arial" panose="020B0604020202020204" pitchFamily="34" charset="0"/>
                <a:cs typeface="Arial" panose="020B0604020202020204" pitchFamily="34" charset="0"/>
              </a:rPr>
              <a:t>Simplified two-hour fares</a:t>
            </a:r>
          </a:p>
          <a:p>
            <a:pPr lvl="1">
              <a:lnSpc>
                <a:spcPct val="100000"/>
              </a:lnSpc>
            </a:pPr>
            <a:r>
              <a:rPr lang="en-US" sz="1400">
                <a:solidFill>
                  <a:schemeClr val="accent2"/>
                </a:solidFill>
                <a:latin typeface="Arial" panose="020B0604020202020204" pitchFamily="34" charset="0"/>
                <a:cs typeface="Arial" panose="020B0604020202020204" pitchFamily="34" charset="0"/>
              </a:rPr>
              <a:t>Network of up to 350 retailers where customers can load funds to their COTA accounts</a:t>
            </a:r>
          </a:p>
          <a:p>
            <a:endParaRPr lang="en-US"/>
          </a:p>
        </p:txBody>
      </p:sp>
      <p:sp>
        <p:nvSpPr>
          <p:cNvPr id="7" name="Text Placeholder 6">
            <a:extLst>
              <a:ext uri="{FF2B5EF4-FFF2-40B4-BE49-F238E27FC236}">
                <a16:creationId xmlns:a16="http://schemas.microsoft.com/office/drawing/2014/main" id="{5C437A6A-6106-D845-BF5A-E84495C484F3}"/>
              </a:ext>
            </a:extLst>
          </p:cNvPr>
          <p:cNvSpPr>
            <a:spLocks noGrp="1"/>
          </p:cNvSpPr>
          <p:nvPr>
            <p:ph type="body" sz="quarter" idx="14"/>
          </p:nvPr>
        </p:nvSpPr>
        <p:spPr/>
        <p:txBody>
          <a:bodyPr/>
          <a:lstStyle/>
          <a:p>
            <a:r>
              <a:rPr lang="en-US"/>
              <a:t> MOVING EVERY LIFE FORWARD |</a:t>
            </a:r>
          </a:p>
        </p:txBody>
      </p:sp>
      <p:sp>
        <p:nvSpPr>
          <p:cNvPr id="11" name="Right Triangle 10">
            <a:extLst>
              <a:ext uri="{FF2B5EF4-FFF2-40B4-BE49-F238E27FC236}">
                <a16:creationId xmlns:a16="http://schemas.microsoft.com/office/drawing/2014/main" id="{A8A43499-9B5C-2041-863B-F2614F31A3BB}"/>
              </a:ext>
            </a:extLst>
          </p:cNvPr>
          <p:cNvSpPr/>
          <p:nvPr/>
        </p:nvSpPr>
        <p:spPr>
          <a:xfrm flipH="1">
            <a:off x="1802303" y="4452117"/>
            <a:ext cx="1527745" cy="152774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7A4156-71ED-DC4F-9087-E02F970689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38" t="32757" r="14370" b="13449"/>
          <a:stretch/>
        </p:blipFill>
        <p:spPr>
          <a:xfrm>
            <a:off x="958083" y="3634273"/>
            <a:ext cx="2221250" cy="2221250"/>
          </a:xfrm>
          <a:prstGeom prst="rect">
            <a:avLst/>
          </a:prstGeom>
        </p:spPr>
      </p:pic>
      <p:pic>
        <p:nvPicPr>
          <p:cNvPr id="13" name="Picture 12" descr="Logo&#10;&#10;Description automatically generated">
            <a:extLst>
              <a:ext uri="{FF2B5EF4-FFF2-40B4-BE49-F238E27FC236}">
                <a16:creationId xmlns:a16="http://schemas.microsoft.com/office/drawing/2014/main" id="{056D071F-8E22-4D49-9CE7-A3321D670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307" y="285749"/>
            <a:ext cx="1524000" cy="342900"/>
          </a:xfrm>
          <a:prstGeom prst="rect">
            <a:avLst/>
          </a:prstGeom>
        </p:spPr>
      </p:pic>
      <p:sp>
        <p:nvSpPr>
          <p:cNvPr id="2" name="TextBox 1">
            <a:extLst>
              <a:ext uri="{FF2B5EF4-FFF2-40B4-BE49-F238E27FC236}">
                <a16:creationId xmlns:a16="http://schemas.microsoft.com/office/drawing/2014/main" id="{F97A38AB-B5CB-0C40-8285-34C791964597}"/>
              </a:ext>
            </a:extLst>
          </p:cNvPr>
          <p:cNvSpPr txBox="1"/>
          <p:nvPr/>
        </p:nvSpPr>
        <p:spPr>
          <a:xfrm>
            <a:off x="864673" y="6051619"/>
            <a:ext cx="2432336" cy="415498"/>
          </a:xfrm>
          <a:prstGeom prst="rect">
            <a:avLst/>
          </a:prstGeom>
          <a:noFill/>
        </p:spPr>
        <p:txBody>
          <a:bodyPr wrap="square" rtlCol="0">
            <a:spAutoFit/>
          </a:bodyPr>
          <a:lstStyle/>
          <a:p>
            <a:pPr lvl="0">
              <a:spcBef>
                <a:spcPts val="1000"/>
              </a:spcBef>
            </a:pPr>
            <a:r>
              <a:rPr lang="en-US" sz="1050" b="1">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COTA Smartcards </a:t>
            </a:r>
            <a:r>
              <a:rPr lang="en-US" sz="1050">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available for those without smartphones</a:t>
            </a:r>
          </a:p>
        </p:txBody>
      </p:sp>
      <p:sp>
        <p:nvSpPr>
          <p:cNvPr id="14" name="Rectangle 13">
            <a:extLst>
              <a:ext uri="{FF2B5EF4-FFF2-40B4-BE49-F238E27FC236}">
                <a16:creationId xmlns:a16="http://schemas.microsoft.com/office/drawing/2014/main" id="{002ECDEB-D33F-B649-BCA3-052300CBF566}"/>
              </a:ext>
            </a:extLst>
          </p:cNvPr>
          <p:cNvSpPr/>
          <p:nvPr/>
        </p:nvSpPr>
        <p:spPr>
          <a:xfrm>
            <a:off x="3841498" y="3643148"/>
            <a:ext cx="3775819" cy="215444"/>
          </a:xfrm>
          <a:prstGeom prst="rect">
            <a:avLst/>
          </a:prstGeom>
        </p:spPr>
        <p:txBody>
          <a:bodyPr wrap="square" lIns="0" tIns="0" rIns="0" bIns="0">
            <a:spAutoFit/>
          </a:bodyPr>
          <a:lstStyle/>
          <a:p>
            <a:r>
              <a:rPr lang="en-US" sz="1400" spc="300">
                <a:solidFill>
                  <a:schemeClr val="accent2"/>
                </a:solidFill>
                <a:latin typeface="Arial" panose="020B0604020202020204" pitchFamily="34" charset="0"/>
                <a:cs typeface="Arial" panose="020B0604020202020204" pitchFamily="34" charset="0"/>
              </a:rPr>
              <a:t>BENEFITS</a:t>
            </a:r>
            <a:endParaRPr lang="en-US" sz="1000" spc="3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387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274A553-3319-8B4D-A471-2660EBB840F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487" b="5487"/>
          <a:stretch/>
        </p:blipFill>
        <p:spPr>
          <a:xfrm>
            <a:off x="7056428" y="0"/>
            <a:ext cx="5135572" cy="6858000"/>
          </a:xfrm>
        </p:spPr>
      </p:pic>
      <p:sp>
        <p:nvSpPr>
          <p:cNvPr id="3" name="SmartArt Placeholder 2">
            <a:extLst>
              <a:ext uri="{FF2B5EF4-FFF2-40B4-BE49-F238E27FC236}">
                <a16:creationId xmlns:a16="http://schemas.microsoft.com/office/drawing/2014/main" id="{1D63520F-3A05-4747-82D6-E9F30B918D1B}"/>
              </a:ext>
            </a:extLst>
          </p:cNvPr>
          <p:cNvSpPr>
            <a:spLocks noGrp="1"/>
          </p:cNvSpPr>
          <p:nvPr>
            <p:ph type="dgm" sz="quarter" idx="19"/>
          </p:nvPr>
        </p:nvSpPr>
        <p:spPr/>
      </p:sp>
      <p:sp>
        <p:nvSpPr>
          <p:cNvPr id="4" name="Title 3">
            <a:extLst>
              <a:ext uri="{FF2B5EF4-FFF2-40B4-BE49-F238E27FC236}">
                <a16:creationId xmlns:a16="http://schemas.microsoft.com/office/drawing/2014/main" id="{9302C525-67C5-D542-8826-28667A79BCF4}"/>
              </a:ext>
            </a:extLst>
          </p:cNvPr>
          <p:cNvSpPr>
            <a:spLocks noGrp="1"/>
          </p:cNvSpPr>
          <p:nvPr>
            <p:ph type="title"/>
          </p:nvPr>
        </p:nvSpPr>
        <p:spPr>
          <a:xfrm>
            <a:off x="859708" y="628649"/>
            <a:ext cx="4850718" cy="1495145"/>
          </a:xfrm>
        </p:spPr>
        <p:txBody>
          <a:bodyPr/>
          <a:lstStyle/>
          <a:p>
            <a:r>
              <a:rPr lang="en-US"/>
              <a:t>Income Assistance Pilot Program</a:t>
            </a:r>
          </a:p>
        </p:txBody>
      </p:sp>
      <p:sp>
        <p:nvSpPr>
          <p:cNvPr id="5" name="Text Placeholder 4">
            <a:extLst>
              <a:ext uri="{FF2B5EF4-FFF2-40B4-BE49-F238E27FC236}">
                <a16:creationId xmlns:a16="http://schemas.microsoft.com/office/drawing/2014/main" id="{DE779342-2DD1-A24D-B4B2-D45D07245CCC}"/>
              </a:ext>
            </a:extLst>
          </p:cNvPr>
          <p:cNvSpPr>
            <a:spLocks noGrp="1"/>
          </p:cNvSpPr>
          <p:nvPr>
            <p:ph type="body" sz="quarter" idx="15"/>
          </p:nvPr>
        </p:nvSpPr>
        <p:spPr>
          <a:xfrm>
            <a:off x="892356" y="2438401"/>
            <a:ext cx="4626128" cy="1127879"/>
          </a:xfrm>
        </p:spPr>
        <p:txBody>
          <a:bodyPr/>
          <a:lstStyle/>
          <a:p>
            <a:r>
              <a:rPr lang="en-US"/>
              <a:t>COTA’s Board of Trustees approved a 6-month pilot program that extends eligibility for transit discounts to individuals who receive public income assistance.</a:t>
            </a:r>
          </a:p>
        </p:txBody>
      </p:sp>
      <p:sp>
        <p:nvSpPr>
          <p:cNvPr id="6" name="Text Placeholder 5">
            <a:extLst>
              <a:ext uri="{FF2B5EF4-FFF2-40B4-BE49-F238E27FC236}">
                <a16:creationId xmlns:a16="http://schemas.microsoft.com/office/drawing/2014/main" id="{D2A5C9B1-6309-D04B-815C-EB20E0B78B3A}"/>
              </a:ext>
            </a:extLst>
          </p:cNvPr>
          <p:cNvSpPr>
            <a:spLocks noGrp="1"/>
          </p:cNvSpPr>
          <p:nvPr>
            <p:ph type="body" sz="quarter" idx="16"/>
          </p:nvPr>
        </p:nvSpPr>
        <p:spPr>
          <a:xfrm>
            <a:off x="892356" y="3739567"/>
            <a:ext cx="4489450" cy="2564980"/>
          </a:xfrm>
        </p:spPr>
        <p:txBody>
          <a:bodyPr lIns="91440" tIns="45720" rIns="91440" bIns="45720" anchor="t"/>
          <a:lstStyle/>
          <a:p>
            <a:r>
              <a:rPr lang="en-US" b="1">
                <a:latin typeface="Arial"/>
                <a:ea typeface="Roboto"/>
                <a:cs typeface="Arial"/>
              </a:rPr>
              <a:t>Launched March 1</a:t>
            </a:r>
            <a:endParaRPr lang="en-US" b="1"/>
          </a:p>
          <a:p>
            <a:r>
              <a:rPr lang="en-US" b="1"/>
              <a:t>Proof of participation accepted</a:t>
            </a:r>
            <a:endParaRPr lang="en-US"/>
          </a:p>
          <a:p>
            <a:pPr lvl="1"/>
            <a:r>
              <a:rPr lang="en-US" sz="1400">
                <a:solidFill>
                  <a:schemeClr val="accent2"/>
                </a:solidFill>
                <a:latin typeface="Arial" panose="020B0604020202020204" pitchFamily="34" charset="0"/>
                <a:cs typeface="Arial" panose="020B0604020202020204" pitchFamily="34" charset="0"/>
              </a:rPr>
              <a:t>SNAP</a:t>
            </a:r>
          </a:p>
          <a:p>
            <a:pPr lvl="1"/>
            <a:r>
              <a:rPr lang="en-US" sz="1400">
                <a:solidFill>
                  <a:schemeClr val="accent2"/>
                </a:solidFill>
                <a:latin typeface="Arial" panose="020B0604020202020204" pitchFamily="34" charset="0"/>
                <a:cs typeface="Arial" panose="020B0604020202020204" pitchFamily="34" charset="0"/>
              </a:rPr>
              <a:t>Publicly funded childcare</a:t>
            </a:r>
          </a:p>
          <a:p>
            <a:pPr lvl="1"/>
            <a:r>
              <a:rPr lang="en-US" sz="1400">
                <a:solidFill>
                  <a:schemeClr val="accent2"/>
                </a:solidFill>
                <a:latin typeface="Arial" panose="020B0604020202020204" pitchFamily="34" charset="0"/>
                <a:cs typeface="Arial" panose="020B0604020202020204" pitchFamily="34" charset="0"/>
              </a:rPr>
              <a:t>Ohio Works First cash assistance</a:t>
            </a:r>
          </a:p>
          <a:p>
            <a:pPr lvl="1"/>
            <a:r>
              <a:rPr lang="en-US" sz="1400">
                <a:solidFill>
                  <a:schemeClr val="accent2"/>
                </a:solidFill>
                <a:latin typeface="Arial" panose="020B0604020202020204" pitchFamily="34" charset="0"/>
                <a:cs typeface="Arial" panose="020B0604020202020204" pitchFamily="34" charset="0"/>
              </a:rPr>
              <a:t>Prevention, Retention and Contingency emergency assistance</a:t>
            </a:r>
          </a:p>
          <a:p>
            <a:pPr lvl="1"/>
            <a:r>
              <a:rPr lang="en-US" sz="1400">
                <a:solidFill>
                  <a:schemeClr val="accent2"/>
                </a:solidFill>
                <a:latin typeface="Arial" panose="020B0604020202020204" pitchFamily="34" charset="0"/>
                <a:cs typeface="Arial" panose="020B0604020202020204" pitchFamily="34" charset="0"/>
              </a:rPr>
              <a:t>Medicaid </a:t>
            </a:r>
          </a:p>
          <a:p>
            <a:pPr lvl="1"/>
            <a:r>
              <a:rPr lang="en-US" sz="1400">
                <a:solidFill>
                  <a:schemeClr val="accent2"/>
                </a:solidFill>
                <a:latin typeface="Arial" panose="020B0604020202020204" pitchFamily="34" charset="0"/>
                <a:cs typeface="Arial" panose="020B0604020202020204" pitchFamily="34" charset="0"/>
              </a:rPr>
              <a:t>Temporary Assistance to Needy Families</a:t>
            </a:r>
          </a:p>
          <a:p>
            <a:endParaRPr lang="en-US"/>
          </a:p>
        </p:txBody>
      </p:sp>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480AF419-B23D-EE47-B0BE-7EC5365932D8}"/>
              </a:ext>
            </a:extLst>
          </p:cNvPr>
          <p:cNvSpPr>
            <a:spLocks noGrp="1"/>
          </p:cNvSpPr>
          <p:nvPr>
            <p:ph type="dgm" sz="quarter" idx="17"/>
          </p:nvPr>
        </p:nvSpPr>
        <p:spPr/>
      </p:sp>
      <p:sp>
        <p:nvSpPr>
          <p:cNvPr id="9" name="SmartArt Placeholder 8">
            <a:extLst>
              <a:ext uri="{FF2B5EF4-FFF2-40B4-BE49-F238E27FC236}">
                <a16:creationId xmlns:a16="http://schemas.microsoft.com/office/drawing/2014/main" id="{563A25CF-3FC4-EC49-91C1-00A11AFCFC3A}"/>
              </a:ext>
            </a:extLst>
          </p:cNvPr>
          <p:cNvSpPr>
            <a:spLocks noGrp="1"/>
          </p:cNvSpPr>
          <p:nvPr>
            <p:ph type="dgm" sz="quarter" idx="18"/>
          </p:nvPr>
        </p:nvSpPr>
        <p:spPr/>
      </p:sp>
    </p:spTree>
    <p:extLst>
      <p:ext uri="{BB962C8B-B14F-4D97-AF65-F5344CB8AC3E}">
        <p14:creationId xmlns:p14="http://schemas.microsoft.com/office/powerpoint/2010/main" val="4099236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bus driving down the street&#10;&#10;Description automatically generated with low confidence">
            <a:extLst>
              <a:ext uri="{FF2B5EF4-FFF2-40B4-BE49-F238E27FC236}">
                <a16:creationId xmlns:a16="http://schemas.microsoft.com/office/drawing/2014/main" id="{559A7A32-33B9-3E4E-A611-D48B6C8A2E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0037" t="6558" r="33300"/>
          <a:stretch/>
        </p:blipFill>
        <p:spPr>
          <a:xfrm>
            <a:off x="0" y="0"/>
            <a:ext cx="5135572" cy="6858000"/>
          </a:xfrm>
        </p:spPr>
      </p:pic>
      <p:sp>
        <p:nvSpPr>
          <p:cNvPr id="3" name="SmartArt Placeholder 2">
            <a:extLst>
              <a:ext uri="{FF2B5EF4-FFF2-40B4-BE49-F238E27FC236}">
                <a16:creationId xmlns:a16="http://schemas.microsoft.com/office/drawing/2014/main" id="{6362288C-E3AF-BC42-9CFF-97EB3A46DCC2}"/>
              </a:ext>
            </a:extLst>
          </p:cNvPr>
          <p:cNvSpPr>
            <a:spLocks noGrp="1"/>
          </p:cNvSpPr>
          <p:nvPr>
            <p:ph type="dgm" sz="quarter" idx="18"/>
          </p:nvPr>
        </p:nvSpPr>
        <p:spPr/>
      </p:sp>
      <p:sp>
        <p:nvSpPr>
          <p:cNvPr id="4" name="Title 3">
            <a:extLst>
              <a:ext uri="{FF2B5EF4-FFF2-40B4-BE49-F238E27FC236}">
                <a16:creationId xmlns:a16="http://schemas.microsoft.com/office/drawing/2014/main" id="{B66A03FB-2501-7D45-9157-5E2F38D8C6E4}"/>
              </a:ext>
            </a:extLst>
          </p:cNvPr>
          <p:cNvSpPr>
            <a:spLocks noGrp="1"/>
          </p:cNvSpPr>
          <p:nvPr>
            <p:ph type="title"/>
          </p:nvPr>
        </p:nvSpPr>
        <p:spPr>
          <a:xfrm>
            <a:off x="6608241" y="317613"/>
            <a:ext cx="4488661" cy="1896198"/>
          </a:xfrm>
        </p:spPr>
        <p:txBody>
          <a:bodyPr/>
          <a:lstStyle/>
          <a:p>
            <a:r>
              <a:rPr lang="en-US"/>
              <a:t>Transit Amenity Contribution Program</a:t>
            </a:r>
          </a:p>
        </p:txBody>
      </p:sp>
      <p:sp>
        <p:nvSpPr>
          <p:cNvPr id="5" name="Text Placeholder 4">
            <a:extLst>
              <a:ext uri="{FF2B5EF4-FFF2-40B4-BE49-F238E27FC236}">
                <a16:creationId xmlns:a16="http://schemas.microsoft.com/office/drawing/2014/main" id="{279A4CE8-CB1D-8D4E-B458-0A445109C47B}"/>
              </a:ext>
            </a:extLst>
          </p:cNvPr>
          <p:cNvSpPr>
            <a:spLocks noGrp="1"/>
          </p:cNvSpPr>
          <p:nvPr>
            <p:ph type="body" sz="quarter" idx="15"/>
          </p:nvPr>
        </p:nvSpPr>
        <p:spPr>
          <a:xfrm>
            <a:off x="6608241" y="2312442"/>
            <a:ext cx="4489450" cy="1143921"/>
          </a:xfrm>
        </p:spPr>
        <p:txBody>
          <a:bodyPr/>
          <a:lstStyle/>
          <a:p>
            <a:r>
              <a:rPr lang="en-US"/>
              <a:t>COTA launched a new program that invites customers to be a part of improving the mobility experience. Through the new program, customers can: </a:t>
            </a:r>
          </a:p>
        </p:txBody>
      </p:sp>
      <p:sp>
        <p:nvSpPr>
          <p:cNvPr id="6" name="Text Placeholder 5">
            <a:extLst>
              <a:ext uri="{FF2B5EF4-FFF2-40B4-BE49-F238E27FC236}">
                <a16:creationId xmlns:a16="http://schemas.microsoft.com/office/drawing/2014/main" id="{3AA172E9-8180-0449-8233-23652A395277}"/>
              </a:ext>
            </a:extLst>
          </p:cNvPr>
          <p:cNvSpPr>
            <a:spLocks noGrp="1"/>
          </p:cNvSpPr>
          <p:nvPr>
            <p:ph type="body" sz="quarter" idx="16"/>
          </p:nvPr>
        </p:nvSpPr>
        <p:spPr>
          <a:xfrm>
            <a:off x="6608241" y="3398451"/>
            <a:ext cx="4177773" cy="3191796"/>
          </a:xfrm>
        </p:spPr>
        <p:txBody>
          <a:bodyPr/>
          <a:lstStyle/>
          <a:p>
            <a:r>
              <a:rPr lang="en-US"/>
              <a:t>Request an Amenity</a:t>
            </a:r>
            <a:br>
              <a:rPr lang="en-US"/>
            </a:br>
            <a:r>
              <a:rPr lang="en-US" sz="1400">
                <a:solidFill>
                  <a:schemeClr val="bg1">
                    <a:lumMod val="65000"/>
                  </a:schemeClr>
                </a:solidFill>
                <a:latin typeface="Arial" panose="020B0604020202020204" pitchFamily="34" charset="0"/>
                <a:cs typeface="Arial" panose="020B0604020202020204" pitchFamily="34" charset="0"/>
              </a:rPr>
              <a:t>Customers can request replacements and repairs for amenities including trash cans, benches, shelters and lights at a transit stop.</a:t>
            </a:r>
          </a:p>
          <a:p>
            <a:r>
              <a:rPr lang="en-US"/>
              <a:t>Contribute Toward a New Amenity</a:t>
            </a:r>
            <a:br>
              <a:rPr lang="en-US"/>
            </a:br>
            <a:r>
              <a:rPr lang="en-US">
                <a:solidFill>
                  <a:schemeClr val="bg1">
                    <a:lumMod val="65000"/>
                  </a:schemeClr>
                </a:solidFill>
              </a:rPr>
              <a:t>You can help improve the mobility experience in your neighborhood by contributing toward a new amenity.</a:t>
            </a:r>
          </a:p>
          <a:p>
            <a:r>
              <a:rPr lang="en-US"/>
              <a:t>Adopt-A-Stop</a:t>
            </a:r>
            <a:br>
              <a:rPr lang="en-US"/>
            </a:br>
            <a:r>
              <a:rPr lang="en-US">
                <a:solidFill>
                  <a:schemeClr val="bg1">
                    <a:lumMod val="65000"/>
                  </a:schemeClr>
                </a:solidFill>
              </a:rPr>
              <a:t>When you or your organization signs up to Adopt-a-Stop, you agree to help pick up litter and empty the COTA-provided trash receptacles at the adopted location.</a:t>
            </a:r>
          </a:p>
          <a:p>
            <a:endParaRPr lang="en-US"/>
          </a:p>
        </p:txBody>
      </p:sp>
      <p:sp>
        <p:nvSpPr>
          <p:cNvPr id="7" name="Text Placeholder 6">
            <a:extLst>
              <a:ext uri="{FF2B5EF4-FFF2-40B4-BE49-F238E27FC236}">
                <a16:creationId xmlns:a16="http://schemas.microsoft.com/office/drawing/2014/main" id="{8AD1E9E4-271C-8743-9D78-46BE6F56B3C7}"/>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A7CF61E7-FE1B-564E-A4CA-C72A3A6641AC}"/>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8FAAC388-9AC4-554D-A4DC-606C3C195BE4}"/>
              </a:ext>
            </a:extLst>
          </p:cNvPr>
          <p:cNvSpPr>
            <a:spLocks noGrp="1"/>
          </p:cNvSpPr>
          <p:nvPr>
            <p:ph type="dgm" sz="quarter" idx="20"/>
          </p:nvPr>
        </p:nvSpPr>
        <p:spPr/>
      </p:sp>
    </p:spTree>
    <p:extLst>
      <p:ext uri="{BB962C8B-B14F-4D97-AF65-F5344CB8AC3E}">
        <p14:creationId xmlns:p14="http://schemas.microsoft.com/office/powerpoint/2010/main" val="115718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6"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sp>
        <p:nvSpPr>
          <p:cNvPr id="5" name="Rectangle 4"/>
          <p:cNvSpPr/>
          <p:nvPr/>
        </p:nvSpPr>
        <p:spPr>
          <a:xfrm>
            <a:off x="3894645" y="3381503"/>
            <a:ext cx="728084" cy="615553"/>
          </a:xfrm>
          <a:prstGeom prst="rect">
            <a:avLst/>
          </a:prstGeom>
        </p:spPr>
        <p:txBody>
          <a:bodyPr wrap="none">
            <a:spAutoFit/>
          </a:bodyPr>
          <a:lstStyle/>
          <a:p>
            <a:pPr>
              <a:buNone/>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a:p>
            <a:pPr>
              <a:buNone/>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032\+</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454"/>
          <a:stretch/>
        </p:blipFill>
        <p:spPr>
          <a:xfrm>
            <a:off x="1351316" y="1704525"/>
            <a:ext cx="8823389" cy="458506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398" y="5357226"/>
            <a:ext cx="406400" cy="406400"/>
          </a:xfrm>
          <a:prstGeom prst="rect">
            <a:avLst/>
          </a:prstGeom>
          <a:solidFill>
            <a:schemeClr val="accent3"/>
          </a:solidFill>
        </p:spPr>
      </p:pic>
    </p:spTree>
    <p:extLst>
      <p:ext uri="{BB962C8B-B14F-4D97-AF65-F5344CB8AC3E}">
        <p14:creationId xmlns:p14="http://schemas.microsoft.com/office/powerpoint/2010/main" val="96727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5"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761"/>
          <a:stretch/>
        </p:blipFill>
        <p:spPr>
          <a:xfrm>
            <a:off x="1351315" y="1704525"/>
            <a:ext cx="8823389" cy="45529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8702" y="4916266"/>
            <a:ext cx="435726" cy="485523"/>
          </a:xfrm>
          <a:prstGeom prst="rect">
            <a:avLst/>
          </a:prstGeom>
          <a:solidFill>
            <a:schemeClr val="accent3"/>
          </a:solidFill>
        </p:spPr>
      </p:pic>
    </p:spTree>
    <p:extLst>
      <p:ext uri="{BB962C8B-B14F-4D97-AF65-F5344CB8AC3E}">
        <p14:creationId xmlns:p14="http://schemas.microsoft.com/office/powerpoint/2010/main" val="798571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7"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657"/>
          <a:stretch/>
        </p:blipFill>
        <p:spPr>
          <a:xfrm>
            <a:off x="1351317" y="1704525"/>
            <a:ext cx="8823390" cy="456778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765" y="5526982"/>
            <a:ext cx="435726" cy="485523"/>
          </a:xfrm>
          <a:prstGeom prst="rect">
            <a:avLst/>
          </a:prstGeom>
          <a:solidFill>
            <a:schemeClr val="accent3"/>
          </a:solidFill>
        </p:spPr>
      </p:pic>
    </p:spTree>
    <p:extLst>
      <p:ext uri="{BB962C8B-B14F-4D97-AF65-F5344CB8AC3E}">
        <p14:creationId xmlns:p14="http://schemas.microsoft.com/office/powerpoint/2010/main" val="328870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0">
            <a:extLst>
              <a:ext uri="{FF2B5EF4-FFF2-40B4-BE49-F238E27FC236}">
                <a16:creationId xmlns:a16="http://schemas.microsoft.com/office/drawing/2014/main" id="{B274A553-3319-8B4D-A471-2660EBB840F7}"/>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p:blipFill>
        <p:spPr>
          <a:xfrm>
            <a:off x="-1" y="0"/>
            <a:ext cx="12192000" cy="6858000"/>
          </a:xfrm>
        </p:spPr>
      </p:pic>
      <p:sp>
        <p:nvSpPr>
          <p:cNvPr id="4" name="SmartArt Placeholder 3">
            <a:extLst>
              <a:ext uri="{FF2B5EF4-FFF2-40B4-BE49-F238E27FC236}">
                <a16:creationId xmlns:a16="http://schemas.microsoft.com/office/drawing/2014/main" id="{B594D160-4B61-AB41-9C12-52E020505798}"/>
              </a:ext>
            </a:extLst>
          </p:cNvPr>
          <p:cNvSpPr>
            <a:spLocks noGrp="1"/>
          </p:cNvSpPr>
          <p:nvPr>
            <p:ph type="dgm" sz="quarter" idx="20"/>
          </p:nvPr>
        </p:nvSpPr>
        <p:spPr>
          <a:xfrm>
            <a:off x="-2" y="0"/>
            <a:ext cx="7633112" cy="6858000"/>
          </a:xfrm>
        </p:spPr>
      </p:sp>
      <p:sp>
        <p:nvSpPr>
          <p:cNvPr id="5" name="SmartArt Placeholder 4">
            <a:extLst>
              <a:ext uri="{FF2B5EF4-FFF2-40B4-BE49-F238E27FC236}">
                <a16:creationId xmlns:a16="http://schemas.microsoft.com/office/drawing/2014/main" id="{CBD6AD8A-5B2A-C949-9616-14A5299B3FE5}"/>
              </a:ext>
            </a:extLst>
          </p:cNvPr>
          <p:cNvSpPr>
            <a:spLocks noGrp="1"/>
          </p:cNvSpPr>
          <p:nvPr>
            <p:ph type="dgm" sz="quarter" idx="21"/>
          </p:nvPr>
        </p:nvSpPr>
        <p:spPr>
          <a:xfrm>
            <a:off x="0" y="0"/>
            <a:ext cx="6935527" cy="6858000"/>
          </a:xfrm>
        </p:spPr>
      </p:sp>
      <p:sp>
        <p:nvSpPr>
          <p:cNvPr id="3" name="Text Placeholder 2">
            <a:extLst>
              <a:ext uri="{FF2B5EF4-FFF2-40B4-BE49-F238E27FC236}">
                <a16:creationId xmlns:a16="http://schemas.microsoft.com/office/drawing/2014/main" id="{CC2D05DE-67F0-0741-8BE0-A3DFFBC558D6}"/>
              </a:ext>
            </a:extLst>
          </p:cNvPr>
          <p:cNvSpPr>
            <a:spLocks noGrp="1"/>
          </p:cNvSpPr>
          <p:nvPr>
            <p:ph type="body" sz="quarter" idx="14"/>
          </p:nvPr>
        </p:nvSpPr>
        <p:spPr/>
        <p:txBody>
          <a:bodyPr/>
          <a:lstStyle/>
          <a:p>
            <a:r>
              <a:rPr lang="en-US"/>
              <a:t> MOVING EVERY LIFE FORWARD |</a:t>
            </a:r>
          </a:p>
        </p:txBody>
      </p:sp>
      <p:sp>
        <p:nvSpPr>
          <p:cNvPr id="6" name="Text Placeholder 5">
            <a:extLst>
              <a:ext uri="{FF2B5EF4-FFF2-40B4-BE49-F238E27FC236}">
                <a16:creationId xmlns:a16="http://schemas.microsoft.com/office/drawing/2014/main" id="{E2B39C88-38CD-7E48-80EB-5456DADA429D}"/>
              </a:ext>
            </a:extLst>
          </p:cNvPr>
          <p:cNvSpPr>
            <a:spLocks noGrp="1"/>
          </p:cNvSpPr>
          <p:nvPr>
            <p:ph type="body" sz="quarter" idx="15"/>
          </p:nvPr>
        </p:nvSpPr>
        <p:spPr>
          <a:xfrm>
            <a:off x="608718" y="2516156"/>
            <a:ext cx="7666037" cy="1825687"/>
          </a:xfrm>
        </p:spPr>
        <p:txBody>
          <a:bodyPr/>
          <a:lstStyle/>
          <a:p>
            <a:r>
              <a:rPr lang="en-US"/>
              <a:t>PILOT PROGRAM</a:t>
            </a:r>
          </a:p>
        </p:txBody>
      </p:sp>
      <p:sp>
        <p:nvSpPr>
          <p:cNvPr id="7" name="Text Placeholder 6">
            <a:extLst>
              <a:ext uri="{FF2B5EF4-FFF2-40B4-BE49-F238E27FC236}">
                <a16:creationId xmlns:a16="http://schemas.microsoft.com/office/drawing/2014/main" id="{04DA13D3-488B-0048-BB51-8DE23B7783D9}"/>
              </a:ext>
            </a:extLst>
          </p:cNvPr>
          <p:cNvSpPr>
            <a:spLocks noGrp="1"/>
          </p:cNvSpPr>
          <p:nvPr>
            <p:ph type="body" sz="quarter" idx="16"/>
          </p:nvPr>
        </p:nvSpPr>
        <p:spPr>
          <a:xfrm>
            <a:off x="581861" y="1597735"/>
            <a:ext cx="6648497" cy="817289"/>
          </a:xfrm>
        </p:spPr>
        <p:txBody>
          <a:bodyPr/>
          <a:lstStyle/>
          <a:p>
            <a:r>
              <a:rPr lang="en-US"/>
              <a:t>Income Assistance</a:t>
            </a:r>
          </a:p>
        </p:txBody>
      </p:sp>
      <p:sp>
        <p:nvSpPr>
          <p:cNvPr id="9" name="Google Shape;57;p8">
            <a:extLst>
              <a:ext uri="{FF2B5EF4-FFF2-40B4-BE49-F238E27FC236}">
                <a16:creationId xmlns:a16="http://schemas.microsoft.com/office/drawing/2014/main" id="{7A054EA2-4D24-CF47-86A7-9AEA99754760}"/>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7</a:t>
            </a:fld>
            <a:endParaRPr lang="en-US" sz="11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947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AC26DD-1B4A-0942-9E76-491778EA8F0B}"/>
              </a:ext>
            </a:extLst>
          </p:cNvPr>
          <p:cNvSpPr>
            <a:spLocks noGrp="1"/>
          </p:cNvSpPr>
          <p:nvPr>
            <p:ph type="body" sz="quarter" idx="14"/>
          </p:nvPr>
        </p:nvSpPr>
        <p:spPr/>
        <p:txBody>
          <a:bodyPr/>
          <a:lstStyle/>
          <a:p>
            <a:r>
              <a:rPr lang="en-US"/>
              <a:t> MOVING EVERY LIFE FORWARD |</a:t>
            </a:r>
          </a:p>
        </p:txBody>
      </p:sp>
      <p:sp>
        <p:nvSpPr>
          <p:cNvPr id="3" name="Title 5">
            <a:extLst>
              <a:ext uri="{FF2B5EF4-FFF2-40B4-BE49-F238E27FC236}">
                <a16:creationId xmlns:a16="http://schemas.microsoft.com/office/drawing/2014/main" id="{E1FA22B9-D2D4-9E4A-8DA4-8254479A09C8}"/>
              </a:ext>
            </a:extLst>
          </p:cNvPr>
          <p:cNvSpPr txBox="1">
            <a:spLocks/>
          </p:cNvSpPr>
          <p:nvPr/>
        </p:nvSpPr>
        <p:spPr>
          <a:xfrm>
            <a:off x="895546" y="2037597"/>
            <a:ext cx="7352907" cy="3106228"/>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6000" b="0" spc="300">
                <a:solidFill>
                  <a:schemeClr val="accent2"/>
                </a:solidFill>
                <a:latin typeface="Arial" panose="020B0604020202020204" pitchFamily="34" charset="0"/>
              </a:rPr>
              <a:t>NO </a:t>
            </a:r>
          </a:p>
          <a:p>
            <a:pPr>
              <a:lnSpc>
                <a:spcPct val="100000"/>
              </a:lnSpc>
            </a:pPr>
            <a:r>
              <a:rPr lang="en-US" sz="6000" b="0" i="1">
                <a:solidFill>
                  <a:schemeClr val="accent1"/>
                </a:solidFill>
                <a:latin typeface="Georgia" panose="02040502050405020303" pitchFamily="18" charset="0"/>
              </a:rPr>
              <a:t>Fare increases</a:t>
            </a:r>
          </a:p>
          <a:p>
            <a:pPr>
              <a:lnSpc>
                <a:spcPct val="100000"/>
              </a:lnSpc>
            </a:pPr>
            <a:r>
              <a:rPr lang="en-US" sz="6000" b="0" spc="300">
                <a:solidFill>
                  <a:schemeClr val="accent2"/>
                </a:solidFill>
                <a:latin typeface="Arial" panose="020B0604020202020204" pitchFamily="34" charset="0"/>
              </a:rPr>
              <a:t>UNDER CONSIDERATION</a:t>
            </a:r>
            <a:endParaRPr lang="en-US" sz="6000" b="0" i="1">
              <a:solidFill>
                <a:schemeClr val="accent1"/>
              </a:solidFill>
              <a:latin typeface="Georgia" panose="02040502050405020303" pitchFamily="18" charset="0"/>
            </a:endParaRPr>
          </a:p>
        </p:txBody>
      </p:sp>
      <p:pic>
        <p:nvPicPr>
          <p:cNvPr id="6" name="Picture 5" descr="A picture containing bus, outdoor, white, camper&#10;&#10;Description automatically generated">
            <a:extLst>
              <a:ext uri="{FF2B5EF4-FFF2-40B4-BE49-F238E27FC236}">
                <a16:creationId xmlns:a16="http://schemas.microsoft.com/office/drawing/2014/main" id="{3FF6C776-CEE3-004A-9006-659024B20E37}"/>
              </a:ext>
            </a:extLst>
          </p:cNvPr>
          <p:cNvPicPr>
            <a:picLocks noChangeAspect="1"/>
          </p:cNvPicPr>
          <p:nvPr/>
        </p:nvPicPr>
        <p:blipFill rotWithShape="1">
          <a:blip r:embed="rId2" cstate="email">
            <a:alphaModFix amt="20000"/>
            <a:extLst>
              <a:ext uri="{28A0092B-C50C-407E-A947-70E740481C1C}">
                <a14:useLocalDpi xmlns:a14="http://schemas.microsoft.com/office/drawing/2010/main"/>
              </a:ext>
            </a:extLst>
          </a:blip>
          <a:srcRect/>
          <a:stretch/>
        </p:blipFill>
        <p:spPr>
          <a:xfrm>
            <a:off x="5903597" y="814524"/>
            <a:ext cx="6316980" cy="5228951"/>
          </a:xfrm>
          <a:prstGeom prst="rect">
            <a:avLst/>
          </a:prstGeom>
        </p:spPr>
      </p:pic>
      <p:pic>
        <p:nvPicPr>
          <p:cNvPr id="7" name="Picture 6">
            <a:extLst>
              <a:ext uri="{FF2B5EF4-FFF2-40B4-BE49-F238E27FC236}">
                <a16:creationId xmlns:a16="http://schemas.microsoft.com/office/drawing/2014/main" id="{3D69C53B-3547-394A-A39D-76ECC7C51D39}"/>
              </a:ext>
            </a:extLst>
          </p:cNvPr>
          <p:cNvPicPr>
            <a:picLocks noChangeAspect="1"/>
          </p:cNvPicPr>
          <p:nvPr/>
        </p:nvPicPr>
        <p:blipFill rotWithShape="1">
          <a:blip r:embed="rId3" cstate="email">
            <a:alphaModFix amt="5000"/>
            <a:extLst>
              <a:ext uri="{28A0092B-C50C-407E-A947-70E740481C1C}">
                <a14:useLocalDpi xmlns:a14="http://schemas.microsoft.com/office/drawing/2010/main"/>
              </a:ext>
            </a:extLst>
          </a:blip>
          <a:srcRect/>
          <a:stretch/>
        </p:blipFill>
        <p:spPr>
          <a:xfrm>
            <a:off x="5789535" y="4571999"/>
            <a:ext cx="6431041" cy="1482905"/>
          </a:xfrm>
          <a:prstGeom prst="rect">
            <a:avLst/>
          </a:prstGeom>
        </p:spPr>
      </p:pic>
      <p:sp>
        <p:nvSpPr>
          <p:cNvPr id="8" name="Title 1">
            <a:extLst>
              <a:ext uri="{FF2B5EF4-FFF2-40B4-BE49-F238E27FC236}">
                <a16:creationId xmlns:a16="http://schemas.microsoft.com/office/drawing/2014/main" id="{CFD2A811-959A-364A-AE69-5C3E3A30C1B8}"/>
              </a:ext>
            </a:extLst>
          </p:cNvPr>
          <p:cNvSpPr txBox="1">
            <a:spLocks/>
          </p:cNvSpPr>
          <p:nvPr/>
        </p:nvSpPr>
        <p:spPr>
          <a:xfrm>
            <a:off x="769847" y="628649"/>
            <a:ext cx="10515600" cy="651156"/>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a:t>Public Comment on Fare Changes</a:t>
            </a:r>
          </a:p>
        </p:txBody>
      </p:sp>
    </p:spTree>
    <p:extLst>
      <p:ext uri="{BB962C8B-B14F-4D97-AF65-F5344CB8AC3E}">
        <p14:creationId xmlns:p14="http://schemas.microsoft.com/office/powerpoint/2010/main" val="3501404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274A553-3319-8B4D-A471-2660EBB840F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7056428" y="0"/>
            <a:ext cx="5135572" cy="6858000"/>
          </a:xfrm>
        </p:spPr>
      </p:pic>
      <p:sp>
        <p:nvSpPr>
          <p:cNvPr id="3" name="SmartArt Placeholder 2">
            <a:extLst>
              <a:ext uri="{FF2B5EF4-FFF2-40B4-BE49-F238E27FC236}">
                <a16:creationId xmlns:a16="http://schemas.microsoft.com/office/drawing/2014/main" id="{1D63520F-3A05-4747-82D6-E9F30B918D1B}"/>
              </a:ext>
            </a:extLst>
          </p:cNvPr>
          <p:cNvSpPr>
            <a:spLocks noGrp="1"/>
          </p:cNvSpPr>
          <p:nvPr>
            <p:ph type="dgm" sz="quarter" idx="19"/>
          </p:nvPr>
        </p:nvSpPr>
        <p:spPr/>
      </p:sp>
      <p:sp>
        <p:nvSpPr>
          <p:cNvPr id="4" name="Title 3">
            <a:extLst>
              <a:ext uri="{FF2B5EF4-FFF2-40B4-BE49-F238E27FC236}">
                <a16:creationId xmlns:a16="http://schemas.microsoft.com/office/drawing/2014/main" id="{9302C525-67C5-D542-8826-28667A79BCF4}"/>
              </a:ext>
            </a:extLst>
          </p:cNvPr>
          <p:cNvSpPr>
            <a:spLocks noGrp="1"/>
          </p:cNvSpPr>
          <p:nvPr>
            <p:ph type="title"/>
          </p:nvPr>
        </p:nvSpPr>
        <p:spPr>
          <a:xfrm>
            <a:off x="810853" y="629467"/>
            <a:ext cx="5315314" cy="1495145"/>
          </a:xfrm>
        </p:spPr>
        <p:txBody>
          <a:bodyPr/>
          <a:lstStyle/>
          <a:p>
            <a:r>
              <a:rPr lang="en-US"/>
              <a:t>Income Assistance Pilot Program</a:t>
            </a:r>
          </a:p>
        </p:txBody>
      </p:sp>
      <p:sp>
        <p:nvSpPr>
          <p:cNvPr id="5" name="Text Placeholder 4">
            <a:extLst>
              <a:ext uri="{FF2B5EF4-FFF2-40B4-BE49-F238E27FC236}">
                <a16:creationId xmlns:a16="http://schemas.microsoft.com/office/drawing/2014/main" id="{DE779342-2DD1-A24D-B4B2-D45D07245CCC}"/>
              </a:ext>
            </a:extLst>
          </p:cNvPr>
          <p:cNvSpPr>
            <a:spLocks noGrp="1"/>
          </p:cNvSpPr>
          <p:nvPr>
            <p:ph type="body" sz="quarter" idx="15"/>
          </p:nvPr>
        </p:nvSpPr>
        <p:spPr>
          <a:xfrm>
            <a:off x="892355" y="1917689"/>
            <a:ext cx="5074811" cy="1290491"/>
          </a:xfrm>
        </p:spPr>
        <p:txBody>
          <a:bodyPr/>
          <a:lstStyle/>
          <a:p>
            <a:r>
              <a:rPr lang="en-US" sz="1600">
                <a:solidFill>
                  <a:schemeClr val="tx1"/>
                </a:solidFill>
              </a:rPr>
              <a:t>COTA’s Board of Trustees approved a six-month pilot that extends eligibility for 50% transit discounts to individuals who receive public income assistance.</a:t>
            </a:r>
          </a:p>
        </p:txBody>
      </p:sp>
      <p:sp>
        <p:nvSpPr>
          <p:cNvPr id="6" name="Text Placeholder 5">
            <a:extLst>
              <a:ext uri="{FF2B5EF4-FFF2-40B4-BE49-F238E27FC236}">
                <a16:creationId xmlns:a16="http://schemas.microsoft.com/office/drawing/2014/main" id="{D2A5C9B1-6309-D04B-815C-EB20E0B78B3A}"/>
              </a:ext>
            </a:extLst>
          </p:cNvPr>
          <p:cNvSpPr>
            <a:spLocks noGrp="1"/>
          </p:cNvSpPr>
          <p:nvPr>
            <p:ph type="body" sz="quarter" idx="16"/>
          </p:nvPr>
        </p:nvSpPr>
        <p:spPr>
          <a:xfrm>
            <a:off x="892354" y="3208180"/>
            <a:ext cx="4818070" cy="3266388"/>
          </a:xfrm>
        </p:spPr>
        <p:txBody>
          <a:bodyPr lIns="91440" tIns="45720" rIns="91440" bIns="45720" anchor="t"/>
          <a:lstStyle/>
          <a:p>
            <a:r>
              <a:rPr lang="en-US" sz="1600" b="1">
                <a:latin typeface="Arial"/>
                <a:ea typeface="Roboto"/>
                <a:cs typeface="Arial"/>
              </a:rPr>
              <a:t>Pilot Period: March 1- August 31</a:t>
            </a:r>
          </a:p>
          <a:p>
            <a:r>
              <a:rPr lang="en-US" sz="1600" b="1">
                <a:latin typeface="Arial"/>
                <a:ea typeface="Roboto"/>
                <a:cs typeface="Arial"/>
              </a:rPr>
              <a:t>Proof of Participation Accepted</a:t>
            </a:r>
            <a:endParaRPr lang="en-US" sz="1600">
              <a:latin typeface="Arial"/>
              <a:ea typeface="Roboto"/>
              <a:cs typeface="Arial"/>
            </a:endParaRPr>
          </a:p>
          <a:p>
            <a:pPr lvl="1"/>
            <a:r>
              <a:rPr lang="en-US" sz="1600">
                <a:solidFill>
                  <a:schemeClr val="accent2"/>
                </a:solidFill>
                <a:latin typeface="Arial"/>
                <a:ea typeface="Roboto"/>
                <a:cs typeface="Arial"/>
              </a:rPr>
              <a:t>SNAP</a:t>
            </a:r>
          </a:p>
          <a:p>
            <a:pPr lvl="1"/>
            <a:r>
              <a:rPr lang="en-US" sz="1600">
                <a:solidFill>
                  <a:schemeClr val="accent2"/>
                </a:solidFill>
                <a:latin typeface="Arial"/>
                <a:ea typeface="Roboto"/>
                <a:cs typeface="Arial"/>
              </a:rPr>
              <a:t>Publicly funded childcare</a:t>
            </a:r>
          </a:p>
          <a:p>
            <a:pPr lvl="1"/>
            <a:r>
              <a:rPr lang="en-US" sz="1600">
                <a:solidFill>
                  <a:schemeClr val="accent2"/>
                </a:solidFill>
                <a:latin typeface="Arial"/>
                <a:ea typeface="Roboto"/>
                <a:cs typeface="Arial"/>
              </a:rPr>
              <a:t>Ohio Works First cash assistance</a:t>
            </a:r>
          </a:p>
          <a:p>
            <a:pPr lvl="1"/>
            <a:r>
              <a:rPr lang="en-US" sz="1600">
                <a:solidFill>
                  <a:schemeClr val="accent2"/>
                </a:solidFill>
                <a:latin typeface="Arial"/>
                <a:ea typeface="Roboto"/>
                <a:cs typeface="Arial"/>
              </a:rPr>
              <a:t>Prevention, Retention and Contingency emergency assistance</a:t>
            </a:r>
          </a:p>
          <a:p>
            <a:pPr lvl="1"/>
            <a:r>
              <a:rPr lang="en-US" sz="1600">
                <a:solidFill>
                  <a:schemeClr val="accent2"/>
                </a:solidFill>
                <a:latin typeface="Arial"/>
                <a:ea typeface="Roboto"/>
                <a:cs typeface="Arial"/>
              </a:rPr>
              <a:t>Medicaid </a:t>
            </a:r>
            <a:endParaRPr lang="en-US" sz="1600">
              <a:solidFill>
                <a:schemeClr val="accent2"/>
              </a:solidFill>
              <a:latin typeface="Arial" panose="020B0604020202020204" pitchFamily="34" charset="0"/>
              <a:cs typeface="Arial" panose="020B0604020202020204" pitchFamily="34" charset="0"/>
            </a:endParaRPr>
          </a:p>
          <a:p>
            <a:pPr lvl="1"/>
            <a:r>
              <a:rPr lang="en-US" sz="1600">
                <a:solidFill>
                  <a:schemeClr val="accent2"/>
                </a:solidFill>
                <a:latin typeface="Arial"/>
                <a:ea typeface="Roboto"/>
                <a:cs typeface="Arial"/>
              </a:rPr>
              <a:t>Temporary Assistance to Needy Families</a:t>
            </a:r>
            <a:endParaRPr lang="en-US" sz="1600" b="1">
              <a:solidFill>
                <a:schemeClr val="accent2"/>
              </a:solidFill>
              <a:latin typeface="Arial"/>
              <a:ea typeface="Roboto"/>
              <a:cs typeface="Arial"/>
            </a:endParaRPr>
          </a:p>
          <a:p>
            <a:r>
              <a:rPr lang="en-US" sz="1600" b="1">
                <a:latin typeface="Arial"/>
                <a:ea typeface="Roboto"/>
                <a:cs typeface="Arial"/>
              </a:rPr>
              <a:t>Eligibility: One Year</a:t>
            </a:r>
          </a:p>
          <a:p>
            <a:endParaRPr lang="en-US" sz="1600"/>
          </a:p>
        </p:txBody>
      </p:sp>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480AF419-B23D-EE47-B0BE-7EC5365932D8}"/>
              </a:ext>
            </a:extLst>
          </p:cNvPr>
          <p:cNvSpPr>
            <a:spLocks noGrp="1"/>
          </p:cNvSpPr>
          <p:nvPr>
            <p:ph type="dgm" sz="quarter" idx="17"/>
          </p:nvPr>
        </p:nvSpPr>
        <p:spPr>
          <a:xfrm>
            <a:off x="6385388" y="0"/>
            <a:ext cx="1015537" cy="6858000"/>
          </a:xfrm>
        </p:spPr>
      </p:sp>
      <p:sp>
        <p:nvSpPr>
          <p:cNvPr id="9" name="SmartArt Placeholder 8">
            <a:extLst>
              <a:ext uri="{FF2B5EF4-FFF2-40B4-BE49-F238E27FC236}">
                <a16:creationId xmlns:a16="http://schemas.microsoft.com/office/drawing/2014/main" id="{563A25CF-3FC4-EC49-91C1-00A11AFCFC3A}"/>
              </a:ext>
            </a:extLst>
          </p:cNvPr>
          <p:cNvSpPr>
            <a:spLocks noGrp="1"/>
          </p:cNvSpPr>
          <p:nvPr>
            <p:ph type="dgm" sz="quarter" idx="18"/>
          </p:nvPr>
        </p:nvSpPr>
        <p:spPr>
          <a:xfrm>
            <a:off x="6385388" y="0"/>
            <a:ext cx="1015536" cy="6858000"/>
          </a:xfrm>
        </p:spPr>
      </p:sp>
    </p:spTree>
    <p:extLst>
      <p:ext uri="{BB962C8B-B14F-4D97-AF65-F5344CB8AC3E}">
        <p14:creationId xmlns:p14="http://schemas.microsoft.com/office/powerpoint/2010/main" val="4176940585"/>
      </p:ext>
    </p:extLst>
  </p:cSld>
  <p:clrMapOvr>
    <a:masterClrMapping/>
  </p:clrMapOvr>
</p:sld>
</file>

<file path=ppt/theme/theme1.xml><?xml version="1.0" encoding="utf-8"?>
<a:theme xmlns:a="http://schemas.openxmlformats.org/drawingml/2006/main" name="Office Theme">
  <a:themeElements>
    <a:clrScheme name="COTA colors">
      <a:dk1>
        <a:srgbClr val="000000"/>
      </a:dk1>
      <a:lt1>
        <a:srgbClr val="FFFFFF"/>
      </a:lt1>
      <a:dk2>
        <a:srgbClr val="44546A"/>
      </a:dk2>
      <a:lt2>
        <a:srgbClr val="E7E6E6"/>
      </a:lt2>
      <a:accent1>
        <a:srgbClr val="011F5C"/>
      </a:accent1>
      <a:accent2>
        <a:srgbClr val="3D97B4"/>
      </a:accent2>
      <a:accent3>
        <a:srgbClr val="B2272D"/>
      </a:accent3>
      <a:accent4>
        <a:srgbClr val="716158"/>
      </a:accent4>
      <a:accent5>
        <a:srgbClr val="AFA197"/>
      </a:accent5>
      <a:accent6>
        <a:srgbClr val="FED0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EF10474-042B-4BD7-9278-44E28F9724BA}" vid="{DFD97232-41C2-4650-A965-2FFF4514AC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a8be48e-d6e2-4fa5-9f9c-7a67c44807fb">
      <UserInfo>
        <DisplayName>Paige-Sack, Elspeth</DisplayName>
        <AccountId>23</AccountId>
        <AccountType/>
      </UserInfo>
      <UserInfo>
        <DisplayName>Pullin, Jeff D.</DisplayName>
        <AccountId>52</AccountId>
        <AccountType/>
      </UserInfo>
      <UserInfo>
        <DisplayName>Harris, Patrick W</DisplayName>
        <AccountId>152</AccountId>
        <AccountType/>
      </UserInfo>
      <UserInfo>
        <DisplayName>Neutzling, Andrew J.</DisplayName>
        <AccountId>25</AccountId>
        <AccountType/>
      </UserInfo>
      <UserInfo>
        <DisplayName>Merrill, Andrew J.</DisplayName>
        <AccountId>18</AccountId>
        <AccountType/>
      </UserInfo>
      <UserInfo>
        <DisplayName>Doza, Elliott C</DisplayName>
        <AccountId>13</AccountId>
        <AccountType/>
      </UserInfo>
      <UserInfo>
        <DisplayName>Salyers, Tanya S.</DisplayName>
        <AccountId>102</AccountId>
        <AccountType/>
      </UserInfo>
      <UserInfo>
        <DisplayName>Rodriguez, Aslyne C.</DisplayName>
        <AccountId>92</AccountId>
        <AccountType/>
      </UserInfo>
      <UserInfo>
        <DisplayName>Taylor, Aaron L</DisplayName>
        <AccountId>112</AccountId>
        <AccountType/>
      </UserInfo>
      <UserInfo>
        <DisplayName>Slone, Kyle</DisplayName>
        <AccountId>54</AccountId>
        <AccountType/>
      </UserInfo>
      <UserInfo>
        <DisplayName>Smith, Michael S.</DisplayName>
        <AccountId>16</AccountId>
        <AccountType/>
      </UserInfo>
      <UserInfo>
        <DisplayName>Patterson, Veronica L</DisplayName>
        <AccountId>160</AccountId>
        <AccountType/>
      </UserInfo>
      <UserInfo>
        <DisplayName>Spires, Richard E</DisplayName>
        <AccountId>101</AccountId>
        <AccountType/>
      </UserInfo>
      <UserInfo>
        <DisplayName>Puranik, Devayani</DisplayName>
        <AccountId>37</AccountId>
        <AccountType/>
      </UserInfo>
      <UserInfo>
        <DisplayName>Harris, Rebecca A</DisplayName>
        <AccountId>161</AccountId>
        <AccountType/>
      </UserInfo>
      <UserInfo>
        <DisplayName>Morrow, Charles R.</DisplayName>
        <AccountId>162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A5DE91E4C7094D906B2B228174488C" ma:contentTypeVersion="7" ma:contentTypeDescription="Create a new document." ma:contentTypeScope="" ma:versionID="acb2d2f7eadd336d8a195c02d95e7c62">
  <xsd:schema xmlns:xsd="http://www.w3.org/2001/XMLSchema" xmlns:xs="http://www.w3.org/2001/XMLSchema" xmlns:p="http://schemas.microsoft.com/office/2006/metadata/properties" xmlns:ns2="207f7f1c-4e75-41ee-945c-db80ec35bfe2" xmlns:ns3="ea8be48e-d6e2-4fa5-9f9c-7a67c44807fb" targetNamespace="http://schemas.microsoft.com/office/2006/metadata/properties" ma:root="true" ma:fieldsID="0fbdea09a6ea312bdafe811d887da103" ns2:_="" ns3:_="">
    <xsd:import namespace="207f7f1c-4e75-41ee-945c-db80ec35bfe2"/>
    <xsd:import namespace="ea8be48e-d6e2-4fa5-9f9c-7a67c44807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f7f1c-4e75-41ee-945c-db80ec35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8be48e-d6e2-4fa5-9f9c-7a67c44807f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BF65A3-CDB5-481B-86EF-8C4C8CE757A7}">
  <ds:schemaRefs>
    <ds:schemaRef ds:uri="http://schemas.microsoft.com/sharepoint/v3/contenttype/forms"/>
  </ds:schemaRefs>
</ds:datastoreItem>
</file>

<file path=customXml/itemProps2.xml><?xml version="1.0" encoding="utf-8"?>
<ds:datastoreItem xmlns:ds="http://schemas.openxmlformats.org/officeDocument/2006/customXml" ds:itemID="{55AB7445-666F-49ED-818F-CF6A35FC6560}">
  <ds:schemaRefs>
    <ds:schemaRef ds:uri="ea8be48e-d6e2-4fa5-9f9c-7a67c44807fb"/>
    <ds:schemaRef ds:uri="http://purl.org/dc/terms/"/>
    <ds:schemaRef ds:uri="207f7f1c-4e75-41ee-945c-db80ec35bfe2"/>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58F65FD-290A-4152-B933-3DAD89FE0C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f7f1c-4e75-41ee-945c-db80ec35bfe2"/>
    <ds:schemaRef ds:uri="ea8be48e-d6e2-4fa5-9f9c-7a67c44807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207</TotalTime>
  <Words>3156</Words>
  <Application>Microsoft Office PowerPoint</Application>
  <PresentationFormat>Widescreen</PresentationFormat>
  <Paragraphs>407</Paragraphs>
  <Slides>34</Slides>
  <Notes>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How to Use Q&amp;A Chat </vt:lpstr>
      <vt:lpstr>How to Use Q&amp;A Chat </vt:lpstr>
      <vt:lpstr>How to Use Q&amp;A Chat </vt:lpstr>
      <vt:lpstr>PowerPoint Presentation</vt:lpstr>
      <vt:lpstr>PowerPoint Presentation</vt:lpstr>
      <vt:lpstr>Income Assistance Pilot Program</vt:lpstr>
      <vt:lpstr>How to Apply</vt:lpstr>
      <vt:lpstr>Important Dates to Remember</vt:lpstr>
      <vt:lpstr>Q&amp;A Chat</vt:lpstr>
      <vt:lpstr>PowerPoint Presentation</vt:lpstr>
      <vt:lpstr>COVID-19 Policy Updates</vt:lpstr>
      <vt:lpstr>Workforce Challenges</vt:lpstr>
      <vt:lpstr>COTA is HIRING!</vt:lpstr>
      <vt:lpstr>PowerPoint Presentation</vt:lpstr>
      <vt:lpstr>Summary of Changes </vt:lpstr>
      <vt:lpstr>Frequency Reductions –  frequent</vt:lpstr>
      <vt:lpstr>Frequency Reductions –  standard</vt:lpstr>
      <vt:lpstr>PowerPoint Presentation</vt:lpstr>
      <vt:lpstr>PowerPoint Presentation</vt:lpstr>
      <vt:lpstr>Line 11  Routing Change</vt:lpstr>
      <vt:lpstr>Line 24 Hamilton Name Change</vt:lpstr>
      <vt:lpstr>Zoo Bus Service</vt:lpstr>
      <vt:lpstr>AirConnect Service for Events</vt:lpstr>
      <vt:lpstr>AirConnect Service for Events</vt:lpstr>
      <vt:lpstr>PowerPoint Presentation</vt:lpstr>
      <vt:lpstr>Summer Student  Pass Program</vt:lpstr>
      <vt:lpstr>Q&amp;A Chat</vt:lpstr>
      <vt:lpstr>PowerPoint Presentation</vt:lpstr>
      <vt:lpstr>COTA’s new Way to Pay</vt:lpstr>
      <vt:lpstr>Income Assistance Pilot Program</vt:lpstr>
      <vt:lpstr>Transit Amenity Contribution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Paige-Sack, Elspeth</dc:creator>
  <cp:lastModifiedBy>Salyers, Tanya S.</cp:lastModifiedBy>
  <cp:revision>55</cp:revision>
  <dcterms:created xsi:type="dcterms:W3CDTF">2020-07-07T15:40:03Z</dcterms:created>
  <dcterms:modified xsi:type="dcterms:W3CDTF">2022-06-30T15:46:22Z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0x010100DDA5DE91E4C7094D906B2B228174488C</vt:lpwstr>
  </property>
</Properties>
</file>