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527_F2BB6FAC.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531_AFEBDFEB.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6"/>
  </p:notesMasterIdLst>
  <p:sldIdLst>
    <p:sldId id="1308" r:id="rId5"/>
    <p:sldId id="1309" r:id="rId6"/>
    <p:sldId id="1310" r:id="rId7"/>
    <p:sldId id="1311" r:id="rId8"/>
    <p:sldId id="1312" r:id="rId9"/>
    <p:sldId id="1313" r:id="rId10"/>
    <p:sldId id="1314" r:id="rId11"/>
    <p:sldId id="1315" r:id="rId12"/>
    <p:sldId id="1316" r:id="rId13"/>
    <p:sldId id="1317" r:id="rId14"/>
    <p:sldId id="1318" r:id="rId15"/>
    <p:sldId id="1319" r:id="rId16"/>
    <p:sldId id="1320" r:id="rId17"/>
    <p:sldId id="1321" r:id="rId18"/>
    <p:sldId id="1322" r:id="rId19"/>
    <p:sldId id="1323" r:id="rId20"/>
    <p:sldId id="1324" r:id="rId21"/>
    <p:sldId id="1326" r:id="rId22"/>
    <p:sldId id="1327" r:id="rId23"/>
    <p:sldId id="1328" r:id="rId24"/>
    <p:sldId id="132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0FB775A-18E3-DF48-88E6-5017BA429F8F}">
          <p14:sldIdLst>
            <p14:sldId id="1308"/>
            <p14:sldId id="1309"/>
            <p14:sldId id="1310"/>
            <p14:sldId id="1311"/>
            <p14:sldId id="1312"/>
            <p14:sldId id="1313"/>
            <p14:sldId id="1314"/>
            <p14:sldId id="1315"/>
            <p14:sldId id="1316"/>
            <p14:sldId id="1317"/>
            <p14:sldId id="1318"/>
            <p14:sldId id="1319"/>
            <p14:sldId id="1320"/>
            <p14:sldId id="1321"/>
            <p14:sldId id="1322"/>
            <p14:sldId id="1323"/>
            <p14:sldId id="1324"/>
            <p14:sldId id="1326"/>
            <p14:sldId id="1327"/>
            <p14:sldId id="1328"/>
            <p14:sldId id="132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026126-394A-315B-CC0B-F6E906E1194B}" name="Neutzling, Andrew J." initials="NJ" userId="S::neutzlingaj@cota.com::dbfc9535-1881-4ac2-98a7-54bd3786baca" providerId="AD"/>
  <p188:author id="{AC5E8556-DF57-48F2-30B5-FC90F36A5000}" name="Doza, Elliott C" initials="DC" userId="S::dozaec@cota.com::15a25ed3-da97-4b84-b794-80a089675f8a" providerId="AD"/>
  <p188:author id="{B3EB77D5-71E8-A740-6A08-C67321D26F4A}" name="Boyd, Amber E." initials="BE" userId="S::boydae@cota.com::f53f6b08-bf3e-41a8-b430-bd021b983aa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ebecca Walters" initials="RW" lastIdx="43" clrIdx="0">
    <p:extLst>
      <p:ext uri="{19B8F6BF-5375-455C-9EA6-DF929625EA0E}">
        <p15:presenceInfo xmlns:p15="http://schemas.microsoft.com/office/powerpoint/2012/main" userId="S::rebecca.walters@huntermarketing.us::63e32935-6e39-4d86-8d2a-a16a99858d29" providerId="AD"/>
      </p:ext>
    </p:extLst>
  </p:cmAuthor>
  <p:cmAuthor id="2" name="Boyd, Amber E." initials="BAE" lastIdx="20" clrIdx="1">
    <p:extLst>
      <p:ext uri="{19B8F6BF-5375-455C-9EA6-DF929625EA0E}">
        <p15:presenceInfo xmlns:p15="http://schemas.microsoft.com/office/powerpoint/2012/main" userId="Boyd, Amber E." providerId="None"/>
      </p:ext>
    </p:extLst>
  </p:cmAuthor>
  <p:cmAuthor id="3" name="Boyd, Amber E." initials="BE" lastIdx="1" clrIdx="2">
    <p:extLst>
      <p:ext uri="{19B8F6BF-5375-455C-9EA6-DF929625EA0E}">
        <p15:presenceInfo xmlns:p15="http://schemas.microsoft.com/office/powerpoint/2012/main" userId="S::boydae@cota.com::f53f6b08-bf3e-41a8-b430-bd021b983aae" providerId="AD"/>
      </p:ext>
    </p:extLst>
  </p:cmAuthor>
  <p:cmAuthor id="4" name="Doza, Elliott C" initials="DC" lastIdx="4" clrIdx="3">
    <p:extLst>
      <p:ext uri="{19B8F6BF-5375-455C-9EA6-DF929625EA0E}">
        <p15:presenceInfo xmlns:p15="http://schemas.microsoft.com/office/powerpoint/2012/main" userId="S::dozaec@cota.com::15a25ed3-da97-4b84-b794-80a089675f8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97B4"/>
    <a:srgbClr val="FFFFFF"/>
    <a:srgbClr val="B2292E"/>
    <a:srgbClr val="00794D"/>
    <a:srgbClr val="F6F2EF"/>
    <a:srgbClr val="E3336E"/>
    <a:srgbClr val="76BFD3"/>
    <a:srgbClr val="E4B7E4"/>
    <a:srgbClr val="BFBFC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DE4AEA-B8CD-D964-ACBE-101351861B77}" v="1" dt="2022-09-12T19:24:57.757"/>
    <p1510:client id="{0ABE310C-4B5F-9F64-3D50-438FFC3934AD}" v="10" dt="2022-09-15T19:59:38.689"/>
    <p1510:client id="{34E45862-6B0E-FBB9-DC3C-3B5385BC848C}" v="43" dt="2022-06-08T16:04:35.509"/>
    <p1510:client id="{465E907D-07D2-271A-486B-2E0323921C52}" v="730" dt="2022-09-12T16:47:38.570"/>
    <p1510:client id="{529BF273-D4CA-880B-8A2D-815CCADB736B}" v="3" dt="2022-06-03T12:52:26.897"/>
    <p1510:client id="{5A15288C-BC05-223F-B6E0-C46125AFFDF9}" v="25" dt="2022-09-14T18:24:02.851"/>
    <p1510:client id="{7241FBF8-DCFC-597C-BB8B-48176DA596C8}" v="359" dt="2022-09-15T19:49:06.145"/>
    <p1510:client id="{8A2BF41F-D6A0-C2F1-07AD-3BA6054BF2E3}" v="52" dt="2022-09-14T17:56:15.626"/>
    <p1510:client id="{935600D0-D566-FAD0-AF47-8ED47270B791}" v="635" dt="2022-09-09T19:38:00.073"/>
    <p1510:client id="{97215691-2842-4699-52D9-17EA65074F6A}" v="4665" dt="2022-09-14T18:00:30.541"/>
    <p1510:client id="{9D271206-3430-4B72-CE85-696A617B77F0}" v="1128" dt="2022-09-12T18:13:03.102"/>
    <p1510:client id="{AAD38847-0F1D-4782-9997-2B9D28E98C06}" v="5" dt="2022-06-02T12:56:10.402"/>
    <p1510:client id="{AE339AE2-3E03-1845-02E3-67AB5F19C6E7}" v="2315" dt="2022-09-09T19:54:18.478"/>
    <p1510:client id="{B4BBF3DE-726C-68E3-E8E3-6C0D40B4FF36}" v="31" dt="2022-09-09T15:54:10.905"/>
    <p1510:client id="{BE8029E9-8346-CB56-CA72-B4652EA0FE6F}" v="181" dt="2022-09-14T21:03:02.310"/>
    <p1510:client id="{C0D0D314-E784-D29B-8E15-D6FFCF0EEA7A}" v="151" dt="2022-06-07T15:50:12.395"/>
    <p1510:client id="{C1973C39-2769-B67F-599E-838015690ED4}" v="44" dt="2022-06-03T13:39:50.060"/>
    <p1510:client id="{C73C0853-A109-346B-957A-5028B6F89A79}" v="81" dt="2022-09-09T16:03:57.089"/>
    <p1510:client id="{C999D675-5B7F-DBB8-623C-357DDFC1BB41}" v="34" dt="2022-06-02T13:45:37.884"/>
    <p1510:client id="{E428D8FD-ED92-AF2F-818F-EAFC3E57F7A6}" v="3" dt="2022-09-12T21:50:09.854"/>
    <p1510:client id="{E6721BD8-D469-D707-E179-39F50488705E}" v="69" dt="2022-09-14T17:03:42.270"/>
    <p1510:client id="{EBFC40A8-8149-04FA-A74B-383EFD8209A9}" v="73" dt="2022-06-02T12:54:00.419"/>
    <p1510:client id="{FCEF5262-FEA4-D3A0-8695-484952F3BA69}" v="3" dt="2022-06-01T21:02:20.112"/>
  </p1510:revLst>
</p1510:revInfo>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821" y="8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4.xml"/></Relationships>
</file>

<file path=ppt/comments/modernComment_527_F2BB6FAC.xml><?xml version="1.0" encoding="utf-8"?>
<p188:cmLst xmlns:a="http://schemas.openxmlformats.org/drawingml/2006/main" xmlns:r="http://schemas.openxmlformats.org/officeDocument/2006/relationships" xmlns:p188="http://schemas.microsoft.com/office/powerpoint/2018/8/main">
  <p188:cm id="{0E081099-C9A1-4AB5-B350-546D347EF49E}" authorId="{B3EB77D5-71E8-A740-6A08-C67321D26F4A}" created="2022-09-14T15:06:29.296">
    <pc:sldMkLst xmlns:pc="http://schemas.microsoft.com/office/powerpoint/2013/main/command">
      <pc:docMk/>
      <pc:sldMk cId="3977132517" sldId="1265"/>
    </pc:sldMkLst>
    <p188:replyLst>
      <p188:reply id="{F81E73CF-2736-41E0-ABDF-48D33C8D6387}" authorId="{B3EB77D5-71E8-A740-6A08-C67321D26F4A}" created="2022-09-14T15:07:35.233">
        <p188:txBody>
          <a:bodyPr/>
          <a:lstStyle/>
          <a:p>
            <a:r>
              <a:rPr lang="en-US"/>
              <a:t>Use Line 7 to extend south of downtown</a:t>
            </a:r>
          </a:p>
        </p188:txBody>
      </p188:reply>
      <p188:reply id="{7EC83CE1-AAFB-4F4D-9055-355A89056C56}" authorId="{B3EB77D5-71E8-A740-6A08-C67321D26F4A}" created="2022-09-14T15:14:24.655">
        <p188:txBody>
          <a:bodyPr/>
          <a:lstStyle/>
          <a:p>
            <a:r>
              <a:rPr lang="en-US"/>
              <a:t>Line 7 would turn into Line 8 travelling along S High and back into Line 7 at Mound. Line 8 would operate between Boardwalk and Shapter to Parsons 
would require an additional operator </a:t>
            </a:r>
          </a:p>
        </p188:txBody>
      </p188:reply>
    </p188:replyLst>
    <p188:txBody>
      <a:bodyPr/>
      <a:lstStyle/>
      <a:p>
        <a:r>
          <a:rPr lang="en-US"/>
          <a:t>Split Line 8 into two operating patterns. One between Karl and Parsons and a circulator on S High</a:t>
        </a:r>
      </a:p>
    </p188:txBody>
  </p188:cm>
</p188:cmLst>
</file>

<file path=ppt/comments/modernComment_531_AFEBDFEB.xml><?xml version="1.0" encoding="utf-8"?>
<p188:cmLst xmlns:a="http://schemas.openxmlformats.org/drawingml/2006/main" xmlns:r="http://schemas.openxmlformats.org/officeDocument/2006/relationships" xmlns:p188="http://schemas.microsoft.com/office/powerpoint/2018/8/main">
  <p188:cm id="{5C15A583-019E-4CE1-A794-74013A81E16F}" authorId="{AC5E8556-DF57-48F2-30B5-FC90F36A5000}" status="resolved" created="2022-06-03T12:52:04.616" complete="100000">
    <ac:txMkLst xmlns:ac="http://schemas.microsoft.com/office/drawing/2013/main/command">
      <pc:docMk xmlns:pc="http://schemas.microsoft.com/office/powerpoint/2013/main/command"/>
      <pc:sldMk xmlns:pc="http://schemas.microsoft.com/office/powerpoint/2013/main/command" cId="3120531466" sldId="1301"/>
      <ac:graphicFrameMk id="8" creationId="{FFEE33BC-02E9-49A2-899E-6537D75FDAA4}"/>
      <ac:tblMk/>
      <ac:tcMk rowId="175884564" colId="3075969240"/>
      <ac:txMk cp="10">
        <ac:context len="11" hash="2143646320"/>
      </ac:txMk>
    </ac:txMkLst>
    <p188:pos x="4509369" y="4624191"/>
    <p188:txBody>
      <a:bodyPr/>
      <a:lstStyle/>
      <a:p>
        <a:r>
          <a:rPr lang="en-US"/>
          <a:t>Change the description of Rush Hour to "No Change"</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7EFB17-135D-EA48-A069-06EB291EB199}" type="datetimeFigureOut">
              <a:rPr lang="en-US" smtClean="0"/>
              <a:t>9/22/2022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028C8D-6E3F-DA4A-909E-CDBBA8478039}" type="slidenum">
              <a:rPr lang="en-US" smtClean="0"/>
              <a:t>‹#›</a:t>
            </a:fld>
            <a:endParaRPr lang="en-US"/>
          </a:p>
        </p:txBody>
      </p:sp>
    </p:spTree>
    <p:extLst>
      <p:ext uri="{BB962C8B-B14F-4D97-AF65-F5344CB8AC3E}">
        <p14:creationId xmlns:p14="http://schemas.microsoft.com/office/powerpoint/2010/main" val="9399399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028C8D-6E3F-DA4A-909E-CDBBA8478039}" type="slidenum">
              <a:rPr lang="en-US" smtClean="0"/>
              <a:t>9</a:t>
            </a:fld>
            <a:endParaRPr lang="en-US"/>
          </a:p>
        </p:txBody>
      </p:sp>
    </p:spTree>
    <p:extLst>
      <p:ext uri="{BB962C8B-B14F-4D97-AF65-F5344CB8AC3E}">
        <p14:creationId xmlns:p14="http://schemas.microsoft.com/office/powerpoint/2010/main" val="4253186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Methodology -Recommendations</a:t>
            </a:r>
            <a:r>
              <a:rPr lang="en-US" baseline="0"/>
              <a:t> were made after reviewing trips on each line….removing singular trip will not have enough impact on reducing the amount operators needed </a:t>
            </a:r>
            <a:endParaRPr lang="en-US"/>
          </a:p>
        </p:txBody>
      </p:sp>
      <p:sp>
        <p:nvSpPr>
          <p:cNvPr id="4" name="Slide Number Placeholder 3"/>
          <p:cNvSpPr>
            <a:spLocks noGrp="1"/>
          </p:cNvSpPr>
          <p:nvPr>
            <p:ph type="sldNum" sz="quarter" idx="10"/>
          </p:nvPr>
        </p:nvSpPr>
        <p:spPr/>
        <p:txBody>
          <a:bodyPr/>
          <a:lstStyle/>
          <a:p>
            <a:fld id="{57028C8D-6E3F-DA4A-909E-CDBBA8478039}" type="slidenum">
              <a:rPr lang="en-US" smtClean="0"/>
              <a:t>11</a:t>
            </a:fld>
            <a:endParaRPr lang="en-US"/>
          </a:p>
        </p:txBody>
      </p:sp>
    </p:spTree>
    <p:extLst>
      <p:ext uri="{BB962C8B-B14F-4D97-AF65-F5344CB8AC3E}">
        <p14:creationId xmlns:p14="http://schemas.microsoft.com/office/powerpoint/2010/main" val="3534596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Customers impacted by this change are encouraged to use COTA//Plus South Side zone.</a:t>
            </a:r>
          </a:p>
        </p:txBody>
      </p:sp>
      <p:sp>
        <p:nvSpPr>
          <p:cNvPr id="4" name="Slide Number Placeholder 3"/>
          <p:cNvSpPr>
            <a:spLocks noGrp="1"/>
          </p:cNvSpPr>
          <p:nvPr>
            <p:ph type="sldNum" sz="quarter" idx="5"/>
          </p:nvPr>
        </p:nvSpPr>
        <p:spPr/>
        <p:txBody>
          <a:bodyPr/>
          <a:lstStyle/>
          <a:p>
            <a:fld id="{57028C8D-6E3F-DA4A-909E-CDBBA8478039}" type="slidenum">
              <a:rPr lang="en-US" smtClean="0"/>
              <a:t>15</a:t>
            </a:fld>
            <a:endParaRPr lang="en-US"/>
          </a:p>
        </p:txBody>
      </p:sp>
    </p:spTree>
    <p:extLst>
      <p:ext uri="{BB962C8B-B14F-4D97-AF65-F5344CB8AC3E}">
        <p14:creationId xmlns:p14="http://schemas.microsoft.com/office/powerpoint/2010/main" val="1143056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1000"/>
              </a:spcBef>
              <a:buFont typeface="Arial"/>
              <a:buChar char="•"/>
            </a:pPr>
            <a:r>
              <a:rPr lang="en-US" b="1"/>
              <a:t>March 1 – September 1 </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57028C8D-6E3F-DA4A-909E-CDBBA8478039}" type="slidenum">
              <a:rPr lang="en-US" smtClean="0"/>
              <a:t>19</a:t>
            </a:fld>
            <a:endParaRPr lang="en-US"/>
          </a:p>
        </p:txBody>
      </p:sp>
    </p:spTree>
    <p:extLst>
      <p:ext uri="{BB962C8B-B14F-4D97-AF65-F5344CB8AC3E}">
        <p14:creationId xmlns:p14="http://schemas.microsoft.com/office/powerpoint/2010/main" val="13746591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7.jpeg"/><Relationship Id="rId2" Type="http://schemas.openxmlformats.org/officeDocument/2006/relationships/image" Target="../media/image3.emf"/><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emf"/><Relationship Id="rId4" Type="http://schemas.openxmlformats.org/officeDocument/2006/relationships/image" Target="../media/image5.em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 Center" preserve="1" userDrawn="1">
  <p:cSld name="Cover Slide">
    <p:spTree>
      <p:nvGrpSpPr>
        <p:cNvPr id="1" name="Shape 66"/>
        <p:cNvGrpSpPr/>
        <p:nvPr/>
      </p:nvGrpSpPr>
      <p:grpSpPr>
        <a:xfrm>
          <a:off x="0" y="0"/>
          <a:ext cx="0" cy="0"/>
          <a:chOff x="0" y="0"/>
          <a:chExt cx="0" cy="0"/>
        </a:xfrm>
      </p:grpSpPr>
      <p:sp>
        <p:nvSpPr>
          <p:cNvPr id="67" name="Google Shape;67;p10"/>
          <p:cNvSpPr/>
          <p:nvPr userDrawn="1"/>
        </p:nvSpPr>
        <p:spPr>
          <a:xfrm>
            <a:off x="-32658" y="0"/>
            <a:ext cx="12224658" cy="68580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sp>
        <p:nvSpPr>
          <p:cNvPr id="21" name="Text Placeholder 20">
            <a:extLst>
              <a:ext uri="{FF2B5EF4-FFF2-40B4-BE49-F238E27FC236}">
                <a16:creationId xmlns:a16="http://schemas.microsoft.com/office/drawing/2014/main" id="{D767DF42-CFA5-A74F-B5D5-1EB751B32E62}"/>
              </a:ext>
            </a:extLst>
          </p:cNvPr>
          <p:cNvSpPr>
            <a:spLocks noGrp="1"/>
          </p:cNvSpPr>
          <p:nvPr>
            <p:ph type="body" sz="quarter" idx="15" hasCustomPrompt="1"/>
          </p:nvPr>
        </p:nvSpPr>
        <p:spPr>
          <a:xfrm>
            <a:off x="1119190" y="2771515"/>
            <a:ext cx="5910262" cy="1825687"/>
          </a:xfrm>
          <a:prstGeom prst="rect">
            <a:avLst/>
          </a:prstGeom>
        </p:spPr>
        <p:txBody>
          <a:bodyPr/>
          <a:lstStyle>
            <a:lvl1pPr marL="0" indent="0">
              <a:lnSpc>
                <a:spcPct val="100000"/>
              </a:lnSpc>
              <a:buNone/>
              <a:defRPr sz="6000" b="0" i="0" spc="300">
                <a:solidFill>
                  <a:schemeClr val="bg1"/>
                </a:solidFill>
                <a:latin typeface="Arial" panose="020B0604020202020204" pitchFamily="34"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GOES HERE</a:t>
            </a:r>
          </a:p>
          <a:p>
            <a:pPr lvl="0"/>
            <a:r>
              <a:rPr lang="en-US"/>
              <a:t>LINE 3</a:t>
            </a:r>
          </a:p>
        </p:txBody>
      </p:sp>
      <p:pic>
        <p:nvPicPr>
          <p:cNvPr id="3" name="Picture 2" descr="A picture containing drawing&#10;&#10;Description automatically generated">
            <a:extLst>
              <a:ext uri="{FF2B5EF4-FFF2-40B4-BE49-F238E27FC236}">
                <a16:creationId xmlns:a16="http://schemas.microsoft.com/office/drawing/2014/main" id="{9DFA203D-47FF-4D46-A932-997162B4050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577" t="25528" r="8571" b="27619"/>
          <a:stretch/>
        </p:blipFill>
        <p:spPr>
          <a:xfrm>
            <a:off x="1062197" y="1074421"/>
            <a:ext cx="1654151" cy="655269"/>
          </a:xfrm>
          <a:prstGeom prst="rect">
            <a:avLst/>
          </a:prstGeom>
        </p:spPr>
      </p:pic>
      <p:sp>
        <p:nvSpPr>
          <p:cNvPr id="4" name="Text Placeholder 3">
            <a:extLst>
              <a:ext uri="{FF2B5EF4-FFF2-40B4-BE49-F238E27FC236}">
                <a16:creationId xmlns:a16="http://schemas.microsoft.com/office/drawing/2014/main" id="{50E8B174-77B6-A34A-98E0-43B66A3A5B1E}"/>
              </a:ext>
            </a:extLst>
          </p:cNvPr>
          <p:cNvSpPr>
            <a:spLocks noGrp="1"/>
          </p:cNvSpPr>
          <p:nvPr>
            <p:ph type="body" sz="quarter" idx="13" hasCustomPrompt="1"/>
          </p:nvPr>
        </p:nvSpPr>
        <p:spPr>
          <a:xfrm>
            <a:off x="9355667" y="6386077"/>
            <a:ext cx="2631352" cy="474133"/>
          </a:xfrm>
          <a:prstGeom prst="rect">
            <a:avLst/>
          </a:prstGeom>
        </p:spPr>
        <p:txBody>
          <a:bodyPr/>
          <a:lstStyle>
            <a:lvl1pPr algn="r">
              <a:buNone/>
              <a:defRPr sz="16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MONTH 00, 2022</a:t>
            </a:r>
          </a:p>
        </p:txBody>
      </p:sp>
      <p:sp>
        <p:nvSpPr>
          <p:cNvPr id="11" name="Text Placeholder 3">
            <a:extLst>
              <a:ext uri="{FF2B5EF4-FFF2-40B4-BE49-F238E27FC236}">
                <a16:creationId xmlns:a16="http://schemas.microsoft.com/office/drawing/2014/main" id="{CDAF6618-9B80-704D-B2D9-D17CAA731E72}"/>
              </a:ext>
            </a:extLst>
          </p:cNvPr>
          <p:cNvSpPr>
            <a:spLocks noGrp="1"/>
          </p:cNvSpPr>
          <p:nvPr>
            <p:ph type="body" sz="quarter" idx="14" hasCustomPrompt="1"/>
          </p:nvPr>
        </p:nvSpPr>
        <p:spPr>
          <a:xfrm rot="16200000">
            <a:off x="-1476945" y="2708642"/>
            <a:ext cx="3362709" cy="474133"/>
          </a:xfrm>
          <a:prstGeom prst="rect">
            <a:avLst/>
          </a:prstGeom>
          <a:ln>
            <a:solidFill>
              <a:schemeClr val="accent2"/>
            </a:solidFill>
          </a:ln>
        </p:spPr>
        <p:txBody>
          <a:bodyPr anchor="ctr"/>
          <a:lstStyle>
            <a:lvl1pPr algn="ctr">
              <a:buNone/>
              <a:defRPr sz="1100" b="0" i="0" spc="3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MOVING EVERY LIFE FORWARD</a:t>
            </a:r>
          </a:p>
        </p:txBody>
      </p:sp>
      <p:sp>
        <p:nvSpPr>
          <p:cNvPr id="5" name="Rectangle 4">
            <a:extLst>
              <a:ext uri="{FF2B5EF4-FFF2-40B4-BE49-F238E27FC236}">
                <a16:creationId xmlns:a16="http://schemas.microsoft.com/office/drawing/2014/main" id="{639F6046-56F1-154D-8765-469127BC65C9}"/>
              </a:ext>
            </a:extLst>
          </p:cNvPr>
          <p:cNvSpPr/>
          <p:nvPr userDrawn="1"/>
        </p:nvSpPr>
        <p:spPr>
          <a:xfrm>
            <a:off x="0" y="1207910"/>
            <a:ext cx="474134" cy="33627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C28A1BB-DC8C-3746-AEDF-5CF97AA971A8}"/>
              </a:ext>
            </a:extLst>
          </p:cNvPr>
          <p:cNvSpPr/>
          <p:nvPr userDrawn="1"/>
        </p:nvSpPr>
        <p:spPr>
          <a:xfrm>
            <a:off x="6629400" y="160020"/>
            <a:ext cx="5203737" cy="59121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2D466302-AD79-4943-85BA-8C1DFE74355D}"/>
              </a:ext>
            </a:extLst>
          </p:cNvPr>
          <p:cNvGrpSpPr/>
          <p:nvPr userDrawn="1"/>
        </p:nvGrpSpPr>
        <p:grpSpPr>
          <a:xfrm>
            <a:off x="6602635" y="160020"/>
            <a:ext cx="10511803" cy="6088696"/>
            <a:chOff x="6602635" y="160020"/>
            <a:chExt cx="10511803" cy="6088696"/>
          </a:xfrm>
        </p:grpSpPr>
        <p:pic>
          <p:nvPicPr>
            <p:cNvPr id="14" name="Picture 13">
              <a:extLst>
                <a:ext uri="{FF2B5EF4-FFF2-40B4-BE49-F238E27FC236}">
                  <a16:creationId xmlns:a16="http://schemas.microsoft.com/office/drawing/2014/main" id="{CAD85763-5E7F-E24D-A9E9-14F7A8244D5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0484" r="-102004" b="3198"/>
            <a:stretch/>
          </p:blipFill>
          <p:spPr>
            <a:xfrm>
              <a:off x="6602635" y="291785"/>
              <a:ext cx="10511803" cy="5956931"/>
            </a:xfrm>
            <a:prstGeom prst="flowChartExtract">
              <a:avLst/>
            </a:prstGeom>
            <a:noFill/>
            <a:ln>
              <a:noFill/>
            </a:ln>
            <a:effectLst>
              <a:innerShdw blurRad="170838" dist="106686" dir="13500000">
                <a:prstClr val="black">
                  <a:alpha val="25000"/>
                </a:prstClr>
              </a:innerShdw>
            </a:effectLst>
          </p:spPr>
        </p:pic>
        <p:sp>
          <p:nvSpPr>
            <p:cNvPr id="19" name="Rectangle 18">
              <a:extLst>
                <a:ext uri="{FF2B5EF4-FFF2-40B4-BE49-F238E27FC236}">
                  <a16:creationId xmlns:a16="http://schemas.microsoft.com/office/drawing/2014/main" id="{02E8ADF4-833C-D942-99FE-2DC1B2D6267F}"/>
                </a:ext>
              </a:extLst>
            </p:cNvPr>
            <p:cNvSpPr/>
            <p:nvPr userDrawn="1"/>
          </p:nvSpPr>
          <p:spPr>
            <a:xfrm flipH="1">
              <a:off x="11849222" y="160020"/>
              <a:ext cx="344576" cy="60886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 Placeholder 20">
            <a:extLst>
              <a:ext uri="{FF2B5EF4-FFF2-40B4-BE49-F238E27FC236}">
                <a16:creationId xmlns:a16="http://schemas.microsoft.com/office/drawing/2014/main" id="{9C47C311-6AB8-364F-8622-0D99BA703451}"/>
              </a:ext>
            </a:extLst>
          </p:cNvPr>
          <p:cNvSpPr>
            <a:spLocks noGrp="1"/>
          </p:cNvSpPr>
          <p:nvPr>
            <p:ph type="body" sz="quarter" idx="16" hasCustomPrompt="1"/>
          </p:nvPr>
        </p:nvSpPr>
        <p:spPr>
          <a:xfrm>
            <a:off x="1119190" y="1842832"/>
            <a:ext cx="5910262" cy="817289"/>
          </a:xfrm>
          <a:prstGeom prst="rect">
            <a:avLst/>
          </a:prstGeom>
        </p:spPr>
        <p:txBody>
          <a:bodyPr/>
          <a:lstStyle>
            <a:lvl1pPr marL="0" indent="0">
              <a:buNone/>
              <a:defRPr sz="6000" b="0" i="1" spc="0">
                <a:solidFill>
                  <a:schemeClr val="bg1"/>
                </a:solidFill>
                <a:latin typeface="Georgia" panose="02040502050405020303" pitchFamily="18"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headline</a:t>
            </a:r>
          </a:p>
        </p:txBody>
      </p:sp>
      <p:sp>
        <p:nvSpPr>
          <p:cNvPr id="16" name="TextBox 15">
            <a:extLst>
              <a:ext uri="{FF2B5EF4-FFF2-40B4-BE49-F238E27FC236}">
                <a16:creationId xmlns:a16="http://schemas.microsoft.com/office/drawing/2014/main" id="{19934076-F77B-824F-8AC8-8CE185248EB9}"/>
              </a:ext>
            </a:extLst>
          </p:cNvPr>
          <p:cNvSpPr txBox="1"/>
          <p:nvPr userDrawn="1"/>
        </p:nvSpPr>
        <p:spPr>
          <a:xfrm>
            <a:off x="12218765" y="3270250"/>
            <a:ext cx="3060700" cy="1477328"/>
          </a:xfrm>
          <a:prstGeom prst="rect">
            <a:avLst/>
          </a:prstGeom>
          <a:solidFill>
            <a:srgbClr val="E3336E"/>
          </a:solidFill>
        </p:spPr>
        <p:txBody>
          <a:bodyPr wrap="square" rtlCol="0">
            <a:spAutoFit/>
          </a:bodyPr>
          <a:lstStyle/>
          <a:p>
            <a:pPr algn="ctr"/>
            <a:r>
              <a:rPr lang="en-US">
                <a:solidFill>
                  <a:schemeClr val="bg1"/>
                </a:solidFill>
              </a:rPr>
              <a:t>RIGHT CLICK IMAGE TO CHANGE PICTURE FROM FILE</a:t>
            </a:r>
          </a:p>
          <a:p>
            <a:pPr algn="ctr"/>
            <a:r>
              <a:rPr lang="en-US">
                <a:solidFill>
                  <a:schemeClr val="bg1"/>
                </a:solidFill>
              </a:rPr>
              <a:t>THIS PART OF IMAGE WON’T BE SEEN IN PRESENT MODE</a:t>
            </a:r>
          </a:p>
          <a:p>
            <a:pPr algn="ctr"/>
            <a:r>
              <a:rPr lang="en-US">
                <a:solidFill>
                  <a:schemeClr val="bg1"/>
                </a:solidFill>
              </a:rPr>
              <a:t>ADJUST CROP AS NEEDED</a:t>
            </a:r>
          </a:p>
        </p:txBody>
      </p:sp>
    </p:spTree>
    <p:extLst>
      <p:ext uri="{BB962C8B-B14F-4D97-AF65-F5344CB8AC3E}">
        <p14:creationId xmlns:p14="http://schemas.microsoft.com/office/powerpoint/2010/main" val="2302844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Center">
  <p:cSld name="1_Title - Center">
    <p:spTree>
      <p:nvGrpSpPr>
        <p:cNvPr id="1" name="Shape 66"/>
        <p:cNvGrpSpPr/>
        <p:nvPr/>
      </p:nvGrpSpPr>
      <p:grpSpPr>
        <a:xfrm>
          <a:off x="0" y="0"/>
          <a:ext cx="0" cy="0"/>
          <a:chOff x="0" y="0"/>
          <a:chExt cx="0" cy="0"/>
        </a:xfrm>
      </p:grpSpPr>
      <p:sp>
        <p:nvSpPr>
          <p:cNvPr id="67" name="Google Shape;67;p10"/>
          <p:cNvSpPr/>
          <p:nvPr/>
        </p:nvSpPr>
        <p:spPr>
          <a:xfrm>
            <a:off x="-145071" y="-69239"/>
            <a:ext cx="12476284" cy="7042639"/>
          </a:xfrm>
          <a:prstGeom prst="rect">
            <a:avLst/>
          </a:prstGeom>
          <a:solidFill>
            <a:schemeClr val="accent2"/>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pic>
        <p:nvPicPr>
          <p:cNvPr id="4" name="Picture 3" descr="A picture containing computer&#10;&#10;Description automatically generated">
            <a:extLst>
              <a:ext uri="{FF2B5EF4-FFF2-40B4-BE49-F238E27FC236}">
                <a16:creationId xmlns:a16="http://schemas.microsoft.com/office/drawing/2014/main" id="{24F9F5CF-DB77-7E4A-A034-E01D96C3D540}"/>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176000"/>
                    </a14:imgEffect>
                  </a14:imgLayer>
                </a14:imgProps>
              </a:ext>
              <a:ext uri="{28A0092B-C50C-407E-A947-70E740481C1C}">
                <a14:useLocalDpi xmlns:a14="http://schemas.microsoft.com/office/drawing/2010/main"/>
              </a:ext>
            </a:extLst>
          </a:blip>
          <a:srcRect/>
          <a:stretch/>
        </p:blipFill>
        <p:spPr>
          <a:xfrm>
            <a:off x="8984948" y="3857104"/>
            <a:ext cx="3367530" cy="3116295"/>
          </a:xfrm>
          <a:prstGeom prst="rect">
            <a:avLst/>
          </a:prstGeom>
        </p:spPr>
      </p:pic>
      <p:sp>
        <p:nvSpPr>
          <p:cNvPr id="68" name="Google Shape;68;p10"/>
          <p:cNvSpPr txBox="1">
            <a:spLocks noGrp="1"/>
          </p:cNvSpPr>
          <p:nvPr>
            <p:ph type="title" hasCustomPrompt="1"/>
          </p:nvPr>
        </p:nvSpPr>
        <p:spPr>
          <a:xfrm>
            <a:off x="1187182" y="1859319"/>
            <a:ext cx="6579279" cy="2380172"/>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0000"/>
              <a:buFont typeface="Avenir"/>
              <a:buNone/>
              <a:defRPr sz="5400" b="1" i="0">
                <a:solidFill>
                  <a:schemeClr val="lt1"/>
                </a:solidFill>
                <a:latin typeface="Arial" panose="020B0604020202020204" pitchFamily="34" charset="0"/>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r>
              <a:rPr lang="en-US"/>
              <a:t>Click to edit </a:t>
            </a:r>
            <a:br>
              <a:rPr lang="en-US"/>
            </a:br>
            <a:r>
              <a:rPr lang="en-US"/>
              <a:t>Master title style</a:t>
            </a:r>
            <a:endParaRPr/>
          </a:p>
        </p:txBody>
      </p:sp>
      <p:sp>
        <p:nvSpPr>
          <p:cNvPr id="6" name="Google Shape;57;p8">
            <a:extLst>
              <a:ext uri="{FF2B5EF4-FFF2-40B4-BE49-F238E27FC236}">
                <a16:creationId xmlns:a16="http://schemas.microsoft.com/office/drawing/2014/main" id="{DF99B338-E1CD-A244-9F42-1BA70F6ED26C}"/>
              </a:ext>
            </a:extLst>
          </p:cNvPr>
          <p:cNvSpPr txBox="1">
            <a:spLocks/>
          </p:cNvSpPr>
          <p:nvPr userDrawn="1"/>
        </p:nvSpPr>
        <p:spPr>
          <a:xfrm>
            <a:off x="11247739" y="6380732"/>
            <a:ext cx="800588" cy="215444"/>
          </a:xfrm>
          <a:prstGeom prst="rect">
            <a:avLst/>
          </a:prstGeom>
          <a:noFill/>
          <a:ln>
            <a:noFill/>
          </a:ln>
        </p:spPr>
        <p:txBody>
          <a:bodyPr spcFirstLastPara="1" wrap="square" lIns="0" tIns="0" rIns="0" bIns="0" anchor="t"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fld id="{00000000-1234-1234-1234-123412341234}" type="slidenum">
              <a:rPr lang="en-US" sz="1800" b="1" i="0" smtClean="0">
                <a:solidFill>
                  <a:schemeClr val="bg1"/>
                </a:solidFill>
                <a:latin typeface="Arial" panose="020B0604020202020204" pitchFamily="34" charset="0"/>
                <a:cs typeface="Arial" panose="020B0604020202020204" pitchFamily="34" charset="0"/>
              </a:rPr>
              <a:pPr/>
              <a:t>‹#›</a:t>
            </a:fld>
            <a:endParaRPr lang="en-US" sz="18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081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7056428" y="0"/>
            <a:ext cx="5135572" cy="6858000"/>
          </a:xfrm>
          <a:prstGeom prst="rect">
            <a:avLst/>
          </a:prstGeom>
        </p:spPr>
        <p:txBody>
          <a:bodyPr/>
          <a:lstStyle/>
          <a:p>
            <a:endParaRPr lang="en-US"/>
          </a:p>
        </p:txBody>
      </p:sp>
      <p:sp>
        <p:nvSpPr>
          <p:cNvPr id="20" name="SmartArt Placeholder 5">
            <a:extLst>
              <a:ext uri="{FF2B5EF4-FFF2-40B4-BE49-F238E27FC236}">
                <a16:creationId xmlns:a16="http://schemas.microsoft.com/office/drawing/2014/main" id="{3A9CD285-B249-F845-A866-9C67290205F0}"/>
              </a:ext>
            </a:extLst>
          </p:cNvPr>
          <p:cNvSpPr>
            <a:spLocks noGrp="1"/>
          </p:cNvSpPr>
          <p:nvPr>
            <p:ph type="dgm" sz="quarter" idx="19"/>
          </p:nvPr>
        </p:nvSpPr>
        <p:spPr>
          <a:xfrm>
            <a:off x="11792738" y="0"/>
            <a:ext cx="399262" cy="6858000"/>
          </a:xfrm>
          <a:prstGeom prst="rect">
            <a:avLst/>
          </a:prstGeom>
          <a:solidFill>
            <a:schemeClr val="accent2">
              <a:alpha val="50000"/>
            </a:schemeClr>
          </a:solidFill>
        </p:spPr>
        <p:txBody>
          <a:bodyPr/>
          <a:lstStyle>
            <a:lvl1pPr>
              <a:defRPr>
                <a:solidFill>
                  <a:schemeClr val="accent2">
                    <a:alpha val="0"/>
                  </a:schemeClr>
                </a:solidFill>
              </a:defRPr>
            </a:lvl1pPr>
          </a:lstStyle>
          <a:p>
            <a:endParaRPr lang="en-US"/>
          </a:p>
        </p:txBody>
      </p:sp>
      <p:sp>
        <p:nvSpPr>
          <p:cNvPr id="10" name="Title 1"/>
          <p:cNvSpPr>
            <a:spLocks noGrp="1"/>
          </p:cNvSpPr>
          <p:nvPr>
            <p:ph type="title" hasCustomPrompt="1"/>
          </p:nvPr>
        </p:nvSpPr>
        <p:spPr>
          <a:xfrm>
            <a:off x="892356"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4" name="Text Placeholder 3">
            <a:extLst>
              <a:ext uri="{FF2B5EF4-FFF2-40B4-BE49-F238E27FC236}">
                <a16:creationId xmlns:a16="http://schemas.microsoft.com/office/drawing/2014/main" id="{48994CA5-B063-4840-B7B7-416F01CF004D}"/>
              </a:ext>
            </a:extLst>
          </p:cNvPr>
          <p:cNvSpPr>
            <a:spLocks noGrp="1"/>
          </p:cNvSpPr>
          <p:nvPr>
            <p:ph type="body" sz="quarter" idx="15" hasCustomPrompt="1"/>
          </p:nvPr>
        </p:nvSpPr>
        <p:spPr>
          <a:xfrm>
            <a:off x="892356" y="1839911"/>
            <a:ext cx="4489450" cy="1667227"/>
          </a:xfrm>
          <a:prstGeom prst="rect">
            <a:avLst/>
          </a:prstGeom>
        </p:spPr>
        <p:txBody>
          <a:bodyPr/>
          <a:lstStyle>
            <a:lvl1pPr marL="0" indent="0">
              <a:lnSpc>
                <a:spcPct val="150000"/>
              </a:lnSpc>
              <a:buNone/>
              <a:defRPr sz="14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5" name="Text Placeholder 3">
            <a:extLst>
              <a:ext uri="{FF2B5EF4-FFF2-40B4-BE49-F238E27FC236}">
                <a16:creationId xmlns:a16="http://schemas.microsoft.com/office/drawing/2014/main" id="{1B3A6A01-BD84-A243-AABA-9D72D5E0655E}"/>
              </a:ext>
            </a:extLst>
          </p:cNvPr>
          <p:cNvSpPr>
            <a:spLocks noGrp="1"/>
          </p:cNvSpPr>
          <p:nvPr>
            <p:ph type="body" sz="quarter" idx="16" hasCustomPrompt="1"/>
          </p:nvPr>
        </p:nvSpPr>
        <p:spPr>
          <a:xfrm>
            <a:off x="892356" y="3654424"/>
            <a:ext cx="4489450" cy="1531937"/>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3" name="Text Placeholder 3">
            <a:extLst>
              <a:ext uri="{FF2B5EF4-FFF2-40B4-BE49-F238E27FC236}">
                <a16:creationId xmlns:a16="http://schemas.microsoft.com/office/drawing/2014/main" id="{6AA3CB83-C0E6-1F4E-ABC1-0E96CA6A703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4" name="Google Shape;57;p8">
            <a:extLst>
              <a:ext uri="{FF2B5EF4-FFF2-40B4-BE49-F238E27FC236}">
                <a16:creationId xmlns:a16="http://schemas.microsoft.com/office/drawing/2014/main" id="{A052658E-656A-9345-908C-EB7D651D7D9B}"/>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6" name="SmartArt Placeholder 5">
            <a:extLst>
              <a:ext uri="{FF2B5EF4-FFF2-40B4-BE49-F238E27FC236}">
                <a16:creationId xmlns:a16="http://schemas.microsoft.com/office/drawing/2014/main" id="{E8927956-1B86-7546-B490-2A9470A9751A}"/>
              </a:ext>
            </a:extLst>
          </p:cNvPr>
          <p:cNvSpPr>
            <a:spLocks noGrp="1"/>
          </p:cNvSpPr>
          <p:nvPr>
            <p:ph type="dgm" sz="quarter" idx="17"/>
          </p:nvPr>
        </p:nvSpPr>
        <p:spPr>
          <a:xfrm>
            <a:off x="6096000"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9" name="SmartArt Placeholder 5">
            <a:extLst>
              <a:ext uri="{FF2B5EF4-FFF2-40B4-BE49-F238E27FC236}">
                <a16:creationId xmlns:a16="http://schemas.microsoft.com/office/drawing/2014/main" id="{7F30C7E7-A647-F44B-81F1-42C910924152}"/>
              </a:ext>
            </a:extLst>
          </p:cNvPr>
          <p:cNvSpPr>
            <a:spLocks noGrp="1"/>
          </p:cNvSpPr>
          <p:nvPr>
            <p:ph type="dgm" sz="quarter" idx="18"/>
          </p:nvPr>
        </p:nvSpPr>
        <p:spPr>
          <a:xfrm>
            <a:off x="60959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Tree>
    <p:extLst>
      <p:ext uri="{BB962C8B-B14F-4D97-AF65-F5344CB8AC3E}">
        <p14:creationId xmlns:p14="http://schemas.microsoft.com/office/powerpoint/2010/main" val="368956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Agenda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D9CBC9-FFD6-5943-A02A-14B0048C12C5}"/>
              </a:ext>
            </a:extLst>
          </p:cNvPr>
          <p:cNvSpPr>
            <a:spLocks noGrp="1"/>
          </p:cNvSpPr>
          <p:nvPr>
            <p:ph type="pic" sz="quarter" idx="10"/>
          </p:nvPr>
        </p:nvSpPr>
        <p:spPr>
          <a:xfrm>
            <a:off x="0" y="0"/>
            <a:ext cx="5135572" cy="6858000"/>
          </a:xfrm>
          <a:prstGeom prst="rect">
            <a:avLst/>
          </a:prstGeom>
        </p:spPr>
        <p:txBody>
          <a:bodyPr/>
          <a:lstStyle/>
          <a:p>
            <a:endParaRPr lang="en-US"/>
          </a:p>
        </p:txBody>
      </p:sp>
      <p:sp>
        <p:nvSpPr>
          <p:cNvPr id="18" name="SmartArt Placeholder 5">
            <a:extLst>
              <a:ext uri="{FF2B5EF4-FFF2-40B4-BE49-F238E27FC236}">
                <a16:creationId xmlns:a16="http://schemas.microsoft.com/office/drawing/2014/main" id="{E852597A-1127-DD4B-8342-10FC1066FCE0}"/>
              </a:ext>
            </a:extLst>
          </p:cNvPr>
          <p:cNvSpPr>
            <a:spLocks noGrp="1"/>
          </p:cNvSpPr>
          <p:nvPr>
            <p:ph type="dgm" sz="quarter" idx="18"/>
          </p:nvPr>
        </p:nvSpPr>
        <p:spPr>
          <a:xfrm>
            <a:off x="47624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0" name="Title 1"/>
          <p:cNvSpPr>
            <a:spLocks noGrp="1"/>
          </p:cNvSpPr>
          <p:nvPr>
            <p:ph type="title" hasCustomPrompt="1"/>
          </p:nvPr>
        </p:nvSpPr>
        <p:spPr>
          <a:xfrm>
            <a:off x="6608241"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4" name="Text Placeholder 3">
            <a:extLst>
              <a:ext uri="{FF2B5EF4-FFF2-40B4-BE49-F238E27FC236}">
                <a16:creationId xmlns:a16="http://schemas.microsoft.com/office/drawing/2014/main" id="{48994CA5-B063-4840-B7B7-416F01CF004D}"/>
              </a:ext>
            </a:extLst>
          </p:cNvPr>
          <p:cNvSpPr>
            <a:spLocks noGrp="1"/>
          </p:cNvSpPr>
          <p:nvPr>
            <p:ph type="body" sz="quarter" idx="15" hasCustomPrompt="1"/>
          </p:nvPr>
        </p:nvSpPr>
        <p:spPr>
          <a:xfrm>
            <a:off x="6608241" y="1839911"/>
            <a:ext cx="4489450" cy="1667227"/>
          </a:xfrm>
          <a:prstGeom prst="rect">
            <a:avLst/>
          </a:prstGeom>
        </p:spPr>
        <p:txBody>
          <a:bodyPr/>
          <a:lstStyle>
            <a:lvl1pPr marL="0" indent="0">
              <a:lnSpc>
                <a:spcPct val="150000"/>
              </a:lnSpc>
              <a:buNone/>
              <a:defRPr sz="14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5" name="Text Placeholder 3">
            <a:extLst>
              <a:ext uri="{FF2B5EF4-FFF2-40B4-BE49-F238E27FC236}">
                <a16:creationId xmlns:a16="http://schemas.microsoft.com/office/drawing/2014/main" id="{1B3A6A01-BD84-A243-AABA-9D72D5E0655E}"/>
              </a:ext>
            </a:extLst>
          </p:cNvPr>
          <p:cNvSpPr>
            <a:spLocks noGrp="1"/>
          </p:cNvSpPr>
          <p:nvPr>
            <p:ph type="body" sz="quarter" idx="16" hasCustomPrompt="1"/>
          </p:nvPr>
        </p:nvSpPr>
        <p:spPr>
          <a:xfrm>
            <a:off x="6608241" y="3654424"/>
            <a:ext cx="4489450" cy="1531937"/>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
        <p:nvSpPr>
          <p:cNvPr id="13" name="Text Placeholder 3">
            <a:extLst>
              <a:ext uri="{FF2B5EF4-FFF2-40B4-BE49-F238E27FC236}">
                <a16:creationId xmlns:a16="http://schemas.microsoft.com/office/drawing/2014/main" id="{6AA3CB83-C0E6-1F4E-ABC1-0E96CA6A7035}"/>
              </a:ext>
            </a:extLst>
          </p:cNvPr>
          <p:cNvSpPr>
            <a:spLocks noGrp="1"/>
          </p:cNvSpPr>
          <p:nvPr>
            <p:ph type="body" sz="quarter" idx="14" hasCustomPrompt="1"/>
          </p:nvPr>
        </p:nvSpPr>
        <p:spPr>
          <a:xfrm rot="16200000">
            <a:off x="9955726"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4" name="Google Shape;57;p8">
            <a:extLst>
              <a:ext uri="{FF2B5EF4-FFF2-40B4-BE49-F238E27FC236}">
                <a16:creationId xmlns:a16="http://schemas.microsoft.com/office/drawing/2014/main" id="{A052658E-656A-9345-908C-EB7D651D7D9B}"/>
              </a:ext>
            </a:extLst>
          </p:cNvPr>
          <p:cNvSpPr txBox="1">
            <a:spLocks/>
          </p:cNvSpPr>
          <p:nvPr userDrawn="1"/>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17" name="SmartArt Placeholder 5">
            <a:extLst>
              <a:ext uri="{FF2B5EF4-FFF2-40B4-BE49-F238E27FC236}">
                <a16:creationId xmlns:a16="http://schemas.microsoft.com/office/drawing/2014/main" id="{5A6D85FC-4A24-DC44-853E-E9EDEE8631A2}"/>
              </a:ext>
            </a:extLst>
          </p:cNvPr>
          <p:cNvSpPr>
            <a:spLocks noGrp="1"/>
          </p:cNvSpPr>
          <p:nvPr>
            <p:ph type="dgm" sz="quarter" idx="19"/>
          </p:nvPr>
        </p:nvSpPr>
        <p:spPr>
          <a:xfrm>
            <a:off x="5032" y="0"/>
            <a:ext cx="399262" cy="6858000"/>
          </a:xfrm>
          <a:prstGeom prst="rect">
            <a:avLst/>
          </a:prstGeom>
          <a:solidFill>
            <a:schemeClr val="accent2">
              <a:alpha val="50000"/>
            </a:schemeClr>
          </a:solidFill>
        </p:spPr>
        <p:txBody>
          <a:bodyPr/>
          <a:lstStyle>
            <a:lvl1pPr>
              <a:defRPr>
                <a:solidFill>
                  <a:schemeClr val="accent2">
                    <a:alpha val="0"/>
                  </a:schemeClr>
                </a:solidFill>
              </a:defRPr>
            </a:lvl1pPr>
          </a:lstStyle>
          <a:p>
            <a:endParaRPr lang="en-US"/>
          </a:p>
        </p:txBody>
      </p:sp>
      <p:sp>
        <p:nvSpPr>
          <p:cNvPr id="20" name="SmartArt Placeholder 5">
            <a:extLst>
              <a:ext uri="{FF2B5EF4-FFF2-40B4-BE49-F238E27FC236}">
                <a16:creationId xmlns:a16="http://schemas.microsoft.com/office/drawing/2014/main" id="{37FDF5A8-7E6E-0146-8413-513D013B01A1}"/>
              </a:ext>
            </a:extLst>
          </p:cNvPr>
          <p:cNvSpPr>
            <a:spLocks noGrp="1"/>
          </p:cNvSpPr>
          <p:nvPr>
            <p:ph type="dgm" sz="quarter" idx="20"/>
          </p:nvPr>
        </p:nvSpPr>
        <p:spPr>
          <a:xfrm>
            <a:off x="4762499" y="0"/>
            <a:ext cx="1304925"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Tree>
    <p:extLst>
      <p:ext uri="{BB962C8B-B14F-4D97-AF65-F5344CB8AC3E}">
        <p14:creationId xmlns:p14="http://schemas.microsoft.com/office/powerpoint/2010/main" val="1643544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line and Copy Slid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9697D0BE-C0E7-8644-AC26-D6961EAFABB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0" name="Google Shape;57;p8">
            <a:extLst>
              <a:ext uri="{FF2B5EF4-FFF2-40B4-BE49-F238E27FC236}">
                <a16:creationId xmlns:a16="http://schemas.microsoft.com/office/drawing/2014/main" id="{51D75DDA-D1FA-2249-8288-A24494D729DB}"/>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
        <p:nvSpPr>
          <p:cNvPr id="11" name="Title 1">
            <a:extLst>
              <a:ext uri="{FF2B5EF4-FFF2-40B4-BE49-F238E27FC236}">
                <a16:creationId xmlns:a16="http://schemas.microsoft.com/office/drawing/2014/main" id="{03E60257-3AF4-0C45-A6F2-9100467CAB04}"/>
              </a:ext>
            </a:extLst>
          </p:cNvPr>
          <p:cNvSpPr>
            <a:spLocks noGrp="1"/>
          </p:cNvSpPr>
          <p:nvPr>
            <p:ph type="title" hasCustomPrompt="1"/>
          </p:nvPr>
        </p:nvSpPr>
        <p:spPr>
          <a:xfrm>
            <a:off x="892356" y="1087634"/>
            <a:ext cx="4488661" cy="737967"/>
          </a:xfrm>
          <a:prstGeom prst="rect">
            <a:avLst/>
          </a:prstGeom>
        </p:spPr>
        <p:txBody>
          <a:bodyPr/>
          <a:lstStyle>
            <a:lvl1pPr>
              <a:defRPr b="1" i="0">
                <a:solidFill>
                  <a:schemeClr val="accent1"/>
                </a:solidFill>
                <a:latin typeface="Arial" panose="020B0604020202020204" pitchFamily="34" charset="0"/>
                <a:cs typeface="Arial" panose="020B0604020202020204" pitchFamily="34" charset="0"/>
              </a:defRPr>
            </a:lvl1pPr>
          </a:lstStyle>
          <a:p>
            <a:r>
              <a:rPr lang="en-US"/>
              <a:t>Headline Here</a:t>
            </a:r>
          </a:p>
        </p:txBody>
      </p:sp>
      <p:sp>
        <p:nvSpPr>
          <p:cNvPr id="12" name="Text Placeholder 3">
            <a:extLst>
              <a:ext uri="{FF2B5EF4-FFF2-40B4-BE49-F238E27FC236}">
                <a16:creationId xmlns:a16="http://schemas.microsoft.com/office/drawing/2014/main" id="{127C39D3-301E-F547-806F-AA9106198267}"/>
              </a:ext>
            </a:extLst>
          </p:cNvPr>
          <p:cNvSpPr>
            <a:spLocks noGrp="1"/>
          </p:cNvSpPr>
          <p:nvPr>
            <p:ph type="body" sz="quarter" idx="15" hasCustomPrompt="1"/>
          </p:nvPr>
        </p:nvSpPr>
        <p:spPr>
          <a:xfrm>
            <a:off x="892356" y="1839911"/>
            <a:ext cx="4489450" cy="3998413"/>
          </a:xfrm>
          <a:prstGeom prst="rect">
            <a:avLst/>
          </a:prstGeom>
        </p:spPr>
        <p:txBody>
          <a:bodyPr/>
          <a:lstStyle>
            <a:lvl1pPr marL="0" indent="0">
              <a:lnSpc>
                <a:spcPct val="150000"/>
              </a:lnSpc>
              <a:buNone/>
              <a:defRPr sz="1400" b="0" i="0">
                <a:solidFill>
                  <a:schemeClr val="tx1">
                    <a:lumMod val="65000"/>
                    <a:lumOff val="35000"/>
                  </a:schemeClr>
                </a:solidFill>
                <a:latin typeface="Arial" panose="020B0604020202020204" pitchFamily="34" charset="0"/>
                <a:cs typeface="Arial" panose="020B0604020202020204" pitchFamily="34" charset="0"/>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sed</a:t>
            </a: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a:t>
            </a:r>
            <a:r>
              <a:rPr lang="en-US" err="1"/>
              <a:t>dolore</a:t>
            </a:r>
            <a:r>
              <a:rPr lang="en-US"/>
              <a:t> magna </a:t>
            </a:r>
            <a:r>
              <a:rPr lang="en-US" err="1"/>
              <a:t>aliqua</a:t>
            </a:r>
            <a:r>
              <a:rPr lang="en-US"/>
              <a:t>. </a:t>
            </a:r>
            <a:r>
              <a:rPr lang="en-US" err="1"/>
              <a:t>Ut</a:t>
            </a:r>
            <a:r>
              <a:rPr lang="en-US"/>
              <a: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a:t>
            </a:r>
          </a:p>
        </p:txBody>
      </p:sp>
      <p:sp>
        <p:nvSpPr>
          <p:cNvPr id="13" name="Text Placeholder 3">
            <a:extLst>
              <a:ext uri="{FF2B5EF4-FFF2-40B4-BE49-F238E27FC236}">
                <a16:creationId xmlns:a16="http://schemas.microsoft.com/office/drawing/2014/main" id="{19120208-B026-B04C-8F38-C9C36021E637}"/>
              </a:ext>
            </a:extLst>
          </p:cNvPr>
          <p:cNvSpPr>
            <a:spLocks noGrp="1"/>
          </p:cNvSpPr>
          <p:nvPr>
            <p:ph type="body" sz="quarter" idx="16" hasCustomPrompt="1"/>
          </p:nvPr>
        </p:nvSpPr>
        <p:spPr>
          <a:xfrm>
            <a:off x="6096000" y="1839911"/>
            <a:ext cx="4489450" cy="3998413"/>
          </a:xfrm>
          <a:prstGeom prst="rect">
            <a:avLst/>
          </a:prstGeom>
        </p:spPr>
        <p:txBody>
          <a:bodyPr/>
          <a:lstStyle>
            <a:lvl1pPr marL="285750" indent="-285750">
              <a:lnSpc>
                <a:spcPct val="100000"/>
              </a:lnSpc>
              <a:buFont typeface="Arial" panose="020B0604020202020204" pitchFamily="34" charset="0"/>
              <a:buChar char="•"/>
              <a:defRPr sz="1400" b="0" i="0">
                <a:solidFill>
                  <a:schemeClr val="accent2"/>
                </a:solidFill>
                <a:latin typeface="Arial" panose="020B0604020202020204" pitchFamily="34" charset="0"/>
                <a:cs typeface="Arial" panose="020B0604020202020204" pitchFamily="34" charset="0"/>
              </a:defRPr>
            </a:lvl1pPr>
          </a:lstStyle>
          <a:p>
            <a:pPr lvl="0"/>
            <a:r>
              <a:rPr lang="en-US"/>
              <a:t>Bullet 1</a:t>
            </a:r>
          </a:p>
          <a:p>
            <a:pPr lvl="0"/>
            <a:r>
              <a:rPr lang="en-US"/>
              <a:t>Bullet 2</a:t>
            </a:r>
          </a:p>
          <a:p>
            <a:pPr lvl="0"/>
            <a:r>
              <a:rPr lang="en-US"/>
              <a:t>Bullet 3</a:t>
            </a:r>
          </a:p>
          <a:p>
            <a:pPr lvl="0"/>
            <a:r>
              <a:rPr lang="en-US"/>
              <a:t>Bullet 4</a:t>
            </a:r>
          </a:p>
        </p:txBody>
      </p:sp>
    </p:spTree>
    <p:extLst>
      <p:ext uri="{BB962C8B-B14F-4D97-AF65-F5344CB8AC3E}">
        <p14:creationId xmlns:p14="http://schemas.microsoft.com/office/powerpoint/2010/main" val="2774960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stimonial Slid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7C65A94A-53DB-DE46-BF48-6C53FD651390}"/>
              </a:ext>
            </a:extLst>
          </p:cNvPr>
          <p:cNvSpPr>
            <a:spLocks noGrp="1"/>
          </p:cNvSpPr>
          <p:nvPr>
            <p:ph type="body" sz="quarter" idx="10" hasCustomPrompt="1"/>
          </p:nvPr>
        </p:nvSpPr>
        <p:spPr>
          <a:xfrm>
            <a:off x="1401773" y="1645693"/>
            <a:ext cx="4207933" cy="454040"/>
          </a:xfrm>
          <a:prstGeom prst="rect">
            <a:avLst/>
          </a:prstGeom>
        </p:spPr>
        <p:txBody>
          <a:bodyPr vert="horz" wrap="square" lIns="0" tIns="0" rIns="0" bIns="0" anchor="t" anchorCtr="0"/>
          <a:lstStyle>
            <a:lvl1pPr marL="0" indent="0">
              <a:lnSpc>
                <a:spcPct val="150000"/>
              </a:lnSpc>
              <a:buNone/>
              <a:defRPr sz="2200" spc="300">
                <a:solidFill>
                  <a:schemeClr val="tx1">
                    <a:lumMod val="65000"/>
                    <a:lumOff val="35000"/>
                  </a:schemeClr>
                </a:solidFill>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SUBHEAD GOES HERE:</a:t>
            </a:r>
          </a:p>
        </p:txBody>
      </p:sp>
      <p:sp>
        <p:nvSpPr>
          <p:cNvPr id="4" name="Text Placeholder 3">
            <a:extLst>
              <a:ext uri="{FF2B5EF4-FFF2-40B4-BE49-F238E27FC236}">
                <a16:creationId xmlns:a16="http://schemas.microsoft.com/office/drawing/2014/main" id="{8668A7DB-DBF0-2743-88EA-3C70BB9E3C78}"/>
              </a:ext>
            </a:extLst>
          </p:cNvPr>
          <p:cNvSpPr>
            <a:spLocks noGrp="1"/>
          </p:cNvSpPr>
          <p:nvPr>
            <p:ph type="body" sz="quarter" idx="11" hasCustomPrompt="1"/>
          </p:nvPr>
        </p:nvSpPr>
        <p:spPr>
          <a:xfrm>
            <a:off x="1300175" y="2258083"/>
            <a:ext cx="9266226" cy="2771119"/>
          </a:xfrm>
          <a:prstGeom prst="rect">
            <a:avLst/>
          </a:prstGeom>
        </p:spPr>
        <p:txBody>
          <a:bodyPr/>
          <a:lstStyle>
            <a:lvl1pPr marL="0" indent="0">
              <a:buNone/>
              <a:defRPr sz="6000">
                <a:solidFill>
                  <a:schemeClr val="accent1"/>
                </a:solidFill>
                <a:latin typeface="Arial" panose="020B0604020202020204" pitchFamily="34" charset="0"/>
                <a:cs typeface="Arial" panose="020B0604020202020204" pitchFamily="34" charset="0"/>
              </a:defRPr>
            </a:lvl1pPr>
          </a:lstStyle>
          <a:p>
            <a:pPr lvl="0"/>
            <a:r>
              <a:rPr lang="en-US"/>
              <a:t>Large testimonial, statistic or impactful statement copy right goes here.</a:t>
            </a:r>
          </a:p>
        </p:txBody>
      </p:sp>
      <p:sp>
        <p:nvSpPr>
          <p:cNvPr id="9" name="Text Placeholder 3">
            <a:extLst>
              <a:ext uri="{FF2B5EF4-FFF2-40B4-BE49-F238E27FC236}">
                <a16:creationId xmlns:a16="http://schemas.microsoft.com/office/drawing/2014/main" id="{BB95A803-E73F-FE44-BC1F-16B81F601D95}"/>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10" name="Google Shape;57;p8">
            <a:extLst>
              <a:ext uri="{FF2B5EF4-FFF2-40B4-BE49-F238E27FC236}">
                <a16:creationId xmlns:a16="http://schemas.microsoft.com/office/drawing/2014/main" id="{D460A51E-E047-F74A-8E1E-27929CEE0BE1}"/>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216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9EABE9-E36A-3D4B-AC46-0A8C047A2CBA}"/>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3" name="Google Shape;57;p8">
            <a:extLst>
              <a:ext uri="{FF2B5EF4-FFF2-40B4-BE49-F238E27FC236}">
                <a16:creationId xmlns:a16="http://schemas.microsoft.com/office/drawing/2014/main" id="{6F145848-D6F5-5943-A283-BBD41C9DC08E}"/>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0147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E5D73D1-746A-674B-9982-A60047BC4F4B}"/>
              </a:ext>
            </a:extLst>
          </p:cNvPr>
          <p:cNvSpPr>
            <a:spLocks noGrp="1"/>
          </p:cNvSpPr>
          <p:nvPr>
            <p:ph type="pic" sz="quarter" idx="17"/>
          </p:nvPr>
        </p:nvSpPr>
        <p:spPr>
          <a:xfrm>
            <a:off x="0" y="0"/>
            <a:ext cx="12192000" cy="6858000"/>
          </a:xfrm>
          <a:prstGeom prst="rect">
            <a:avLst/>
          </a:prstGeom>
        </p:spPr>
        <p:txBody>
          <a:bodyPr/>
          <a:lstStyle/>
          <a:p>
            <a:endParaRPr lang="en-US"/>
          </a:p>
        </p:txBody>
      </p:sp>
      <p:sp>
        <p:nvSpPr>
          <p:cNvPr id="4" name="Text Placeholder 3">
            <a:extLst>
              <a:ext uri="{FF2B5EF4-FFF2-40B4-BE49-F238E27FC236}">
                <a16:creationId xmlns:a16="http://schemas.microsoft.com/office/drawing/2014/main" id="{F4A1D1B9-0CBA-0B4B-B9E2-DB72FDEB9494}"/>
              </a:ext>
            </a:extLst>
          </p:cNvPr>
          <p:cNvSpPr>
            <a:spLocks noGrp="1"/>
          </p:cNvSpPr>
          <p:nvPr>
            <p:ph type="body" sz="quarter" idx="14" hasCustomPrompt="1"/>
          </p:nvPr>
        </p:nvSpPr>
        <p:spPr>
          <a:xfrm rot="16200000">
            <a:off x="9955726" y="2390789"/>
            <a:ext cx="3998413" cy="474133"/>
          </a:xfrm>
          <a:prstGeom prst="rect">
            <a:avLst/>
          </a:prstGeom>
          <a:solidFill>
            <a:schemeClr val="accent2"/>
          </a:solidFill>
          <a:ln>
            <a:solidFill>
              <a:schemeClr val="accent2"/>
            </a:solidFill>
          </a:ln>
        </p:spPr>
        <p:txBody>
          <a:bodyPr anchor="ctr"/>
          <a:lstStyle>
            <a:lvl1pPr algn="l">
              <a:buNone/>
              <a:defRPr sz="1100" b="0" i="0" spc="3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5" name="Google Shape;57;p8">
            <a:extLst>
              <a:ext uri="{FF2B5EF4-FFF2-40B4-BE49-F238E27FC236}">
                <a16:creationId xmlns:a16="http://schemas.microsoft.com/office/drawing/2014/main" id="{F068919B-4A94-0B4C-BF9F-9708013A9D53}"/>
              </a:ext>
            </a:extLst>
          </p:cNvPr>
          <p:cNvSpPr txBox="1">
            <a:spLocks/>
          </p:cNvSpPr>
          <p:nvPr userDrawn="1"/>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bg1"/>
                </a:solidFill>
                <a:latin typeface="Arial" panose="020B0604020202020204" pitchFamily="34" charset="0"/>
                <a:cs typeface="Arial" panose="020B0604020202020204" pitchFamily="34" charset="0"/>
              </a:rPr>
              <a:pPr algn="ctr"/>
              <a:t>‹#›</a:t>
            </a:fld>
            <a:endParaRPr lang="en-US" sz="1100" b="1" i="0">
              <a:solidFill>
                <a:schemeClr val="bg1"/>
              </a:solidFill>
              <a:latin typeface="Arial" panose="020B0604020202020204" pitchFamily="34" charset="0"/>
              <a:cs typeface="Arial" panose="020B0604020202020204" pitchFamily="34" charset="0"/>
            </a:endParaRPr>
          </a:p>
        </p:txBody>
      </p:sp>
      <p:sp>
        <p:nvSpPr>
          <p:cNvPr id="10" name="SmartArt Placeholder 5">
            <a:extLst>
              <a:ext uri="{FF2B5EF4-FFF2-40B4-BE49-F238E27FC236}">
                <a16:creationId xmlns:a16="http://schemas.microsoft.com/office/drawing/2014/main" id="{990F1A20-3FB6-EB4D-92F3-08886A113A5D}"/>
              </a:ext>
            </a:extLst>
          </p:cNvPr>
          <p:cNvSpPr>
            <a:spLocks noGrp="1"/>
          </p:cNvSpPr>
          <p:nvPr>
            <p:ph type="dgm" sz="quarter" idx="20"/>
          </p:nvPr>
        </p:nvSpPr>
        <p:spPr>
          <a:xfrm>
            <a:off x="2383" y="0"/>
            <a:ext cx="1697830"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11" name="SmartArt Placeholder 5">
            <a:extLst>
              <a:ext uri="{FF2B5EF4-FFF2-40B4-BE49-F238E27FC236}">
                <a16:creationId xmlns:a16="http://schemas.microsoft.com/office/drawing/2014/main" id="{65B73BA1-FB09-7B42-B87D-F5DAC334065D}"/>
              </a:ext>
            </a:extLst>
          </p:cNvPr>
          <p:cNvSpPr>
            <a:spLocks noGrp="1"/>
          </p:cNvSpPr>
          <p:nvPr>
            <p:ph type="dgm" sz="quarter" idx="21"/>
          </p:nvPr>
        </p:nvSpPr>
        <p:spPr>
          <a:xfrm>
            <a:off x="0" y="0"/>
            <a:ext cx="2171700" cy="6858000"/>
          </a:xfrm>
          <a:prstGeom prst="rect">
            <a:avLst/>
          </a:prstGeom>
          <a:solidFill>
            <a:schemeClr val="accent1">
              <a:alpha val="50000"/>
            </a:schemeClr>
          </a:solidFill>
        </p:spPr>
        <p:txBody>
          <a:bodyPr/>
          <a:lstStyle>
            <a:lvl1pPr>
              <a:defRPr>
                <a:solidFill>
                  <a:schemeClr val="accent1">
                    <a:alpha val="0"/>
                  </a:schemeClr>
                </a:solidFill>
              </a:defRPr>
            </a:lvl1pPr>
          </a:lstStyle>
          <a:p>
            <a:endParaRPr lang="en-US"/>
          </a:p>
        </p:txBody>
      </p:sp>
      <p:sp>
        <p:nvSpPr>
          <p:cNvPr id="6" name="Text Placeholder 20">
            <a:extLst>
              <a:ext uri="{FF2B5EF4-FFF2-40B4-BE49-F238E27FC236}">
                <a16:creationId xmlns:a16="http://schemas.microsoft.com/office/drawing/2014/main" id="{5D862B80-E691-4E40-9F26-61D0918F0337}"/>
              </a:ext>
            </a:extLst>
          </p:cNvPr>
          <p:cNvSpPr>
            <a:spLocks noGrp="1"/>
          </p:cNvSpPr>
          <p:nvPr>
            <p:ph type="body" sz="quarter" idx="15" hasCustomPrompt="1"/>
          </p:nvPr>
        </p:nvSpPr>
        <p:spPr>
          <a:xfrm>
            <a:off x="1119190" y="2771515"/>
            <a:ext cx="5910262" cy="1825687"/>
          </a:xfrm>
          <a:prstGeom prst="rect">
            <a:avLst/>
          </a:prstGeom>
        </p:spPr>
        <p:txBody>
          <a:bodyPr/>
          <a:lstStyle>
            <a:lvl1pPr marL="0" indent="0">
              <a:lnSpc>
                <a:spcPct val="100000"/>
              </a:lnSpc>
              <a:buNone/>
              <a:defRPr sz="6000" b="0" i="0" spc="300">
                <a:solidFill>
                  <a:schemeClr val="bg1"/>
                </a:solidFill>
                <a:latin typeface="Arial" panose="020B0604020202020204" pitchFamily="34"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GOES HERE</a:t>
            </a:r>
          </a:p>
          <a:p>
            <a:pPr lvl="0"/>
            <a:r>
              <a:rPr lang="en-US"/>
              <a:t>LINE 3</a:t>
            </a:r>
          </a:p>
        </p:txBody>
      </p:sp>
      <p:sp>
        <p:nvSpPr>
          <p:cNvPr id="7" name="Text Placeholder 20">
            <a:extLst>
              <a:ext uri="{FF2B5EF4-FFF2-40B4-BE49-F238E27FC236}">
                <a16:creationId xmlns:a16="http://schemas.microsoft.com/office/drawing/2014/main" id="{EDECE9A5-EC99-C54B-9BF4-1BC0B240E9DB}"/>
              </a:ext>
            </a:extLst>
          </p:cNvPr>
          <p:cNvSpPr>
            <a:spLocks noGrp="1"/>
          </p:cNvSpPr>
          <p:nvPr>
            <p:ph type="body" sz="quarter" idx="16" hasCustomPrompt="1"/>
          </p:nvPr>
        </p:nvSpPr>
        <p:spPr>
          <a:xfrm>
            <a:off x="1119190" y="1842832"/>
            <a:ext cx="5910262" cy="817289"/>
          </a:xfrm>
          <a:prstGeom prst="rect">
            <a:avLst/>
          </a:prstGeom>
        </p:spPr>
        <p:txBody>
          <a:bodyPr/>
          <a:lstStyle>
            <a:lvl1pPr marL="0" indent="0">
              <a:buNone/>
              <a:defRPr sz="6000" b="0" i="1" spc="0">
                <a:solidFill>
                  <a:schemeClr val="bg1"/>
                </a:solidFill>
                <a:latin typeface="Georgia" panose="02040502050405020303" pitchFamily="18" charset="0"/>
                <a:cs typeface="Arial" panose="020B0604020202020204" pitchFamily="34" charset="0"/>
              </a:defRPr>
            </a:lvl1pPr>
            <a:lvl2pPr>
              <a:defRPr sz="6000" b="0" i="0">
                <a:solidFill>
                  <a:schemeClr val="bg1"/>
                </a:solidFill>
                <a:latin typeface="Arial" panose="020B0604020202020204" pitchFamily="34" charset="0"/>
                <a:cs typeface="Arial" panose="020B0604020202020204" pitchFamily="34" charset="0"/>
              </a:defRPr>
            </a:lvl2pPr>
            <a:lvl3pPr>
              <a:defRPr sz="6000" b="0" i="0">
                <a:solidFill>
                  <a:schemeClr val="bg1"/>
                </a:solidFill>
                <a:latin typeface="Arial" panose="020B0604020202020204" pitchFamily="34" charset="0"/>
                <a:cs typeface="Arial" panose="020B0604020202020204" pitchFamily="34" charset="0"/>
              </a:defRPr>
            </a:lvl3pPr>
            <a:lvl4pPr>
              <a:defRPr sz="6000" b="0" i="0">
                <a:solidFill>
                  <a:schemeClr val="bg1"/>
                </a:solidFill>
                <a:latin typeface="Arial" panose="020B0604020202020204" pitchFamily="34" charset="0"/>
                <a:cs typeface="Arial" panose="020B0604020202020204" pitchFamily="34" charset="0"/>
              </a:defRPr>
            </a:lvl4pPr>
            <a:lvl5pPr>
              <a:defRPr sz="6000" b="0" i="0">
                <a:solidFill>
                  <a:schemeClr val="bg1"/>
                </a:solidFill>
                <a:latin typeface="Arial" panose="020B0604020202020204" pitchFamily="34" charset="0"/>
                <a:cs typeface="Arial" panose="020B0604020202020204" pitchFamily="34" charset="0"/>
              </a:defRPr>
            </a:lvl5pPr>
          </a:lstStyle>
          <a:p>
            <a:pPr lvl="0"/>
            <a:r>
              <a:rPr lang="en-US"/>
              <a:t>headline</a:t>
            </a:r>
          </a:p>
        </p:txBody>
      </p:sp>
    </p:spTree>
    <p:extLst>
      <p:ext uri="{BB962C8B-B14F-4D97-AF65-F5344CB8AC3E}">
        <p14:creationId xmlns:p14="http://schemas.microsoft.com/office/powerpoint/2010/main" val="419028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B8C78-9E6E-A249-B4EA-18274B7A4D54}"/>
              </a:ext>
            </a:extLst>
          </p:cNvPr>
          <p:cNvSpPr>
            <a:spLocks noGrp="1"/>
          </p:cNvSpPr>
          <p:nvPr>
            <p:ph type="title"/>
          </p:nvPr>
        </p:nvSpPr>
        <p:spPr>
          <a:xfrm>
            <a:off x="732139" y="814575"/>
            <a:ext cx="10515600" cy="651156"/>
          </a:xfrm>
          <a:prstGeom prst="rect">
            <a:avLst/>
          </a:prstGeom>
        </p:spPr>
        <p:txBody>
          <a:bodyPr/>
          <a:lstStyle>
            <a:lvl1pPr algn="l">
              <a:defRPr/>
            </a:lvl1pPr>
          </a:lstStyle>
          <a:p>
            <a:r>
              <a:rPr lang="en-US"/>
              <a:t>Click to edit Master title style</a:t>
            </a:r>
          </a:p>
        </p:txBody>
      </p:sp>
      <p:sp>
        <p:nvSpPr>
          <p:cNvPr id="4" name="Text Placeholder 3">
            <a:extLst>
              <a:ext uri="{FF2B5EF4-FFF2-40B4-BE49-F238E27FC236}">
                <a16:creationId xmlns:a16="http://schemas.microsoft.com/office/drawing/2014/main" id="{6B1BEA28-43A8-9046-A2D0-71D54EDF413B}"/>
              </a:ext>
            </a:extLst>
          </p:cNvPr>
          <p:cNvSpPr>
            <a:spLocks noGrp="1"/>
          </p:cNvSpPr>
          <p:nvPr>
            <p:ph type="body" sz="quarter" idx="14" hasCustomPrompt="1"/>
          </p:nvPr>
        </p:nvSpPr>
        <p:spPr>
          <a:xfrm rot="16200000">
            <a:off x="-1762139" y="2390789"/>
            <a:ext cx="3998413" cy="474133"/>
          </a:xfrm>
          <a:prstGeom prst="rect">
            <a:avLst/>
          </a:prstGeom>
          <a:ln>
            <a:solidFill>
              <a:schemeClr val="accent2"/>
            </a:solidFill>
          </a:ln>
        </p:spPr>
        <p:txBody>
          <a:bodyPr anchor="ctr"/>
          <a:lstStyle>
            <a:lvl1pPr algn="l">
              <a:buNone/>
              <a:defRPr sz="11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 MOVING EVERY LIFE FORWARD |</a:t>
            </a:r>
          </a:p>
        </p:txBody>
      </p:sp>
      <p:sp>
        <p:nvSpPr>
          <p:cNvPr id="5" name="Google Shape;57;p8">
            <a:extLst>
              <a:ext uri="{FF2B5EF4-FFF2-40B4-BE49-F238E27FC236}">
                <a16:creationId xmlns:a16="http://schemas.microsoft.com/office/drawing/2014/main" id="{2D291EB0-02BF-F44F-9B13-953AD264FE54}"/>
              </a:ext>
            </a:extLst>
          </p:cNvPr>
          <p:cNvSpPr txBox="1">
            <a:spLocks/>
          </p:cNvSpPr>
          <p:nvPr userDrawn="1"/>
        </p:nvSpPr>
        <p:spPr>
          <a:xfrm>
            <a:off x="0"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accent2"/>
                </a:solidFill>
                <a:latin typeface="Arial" panose="020B0604020202020204" pitchFamily="34" charset="0"/>
                <a:cs typeface="Arial" panose="020B0604020202020204" pitchFamily="34" charset="0"/>
              </a:rPr>
              <a:pPr algn="ctr"/>
              <a:t>‹#›</a:t>
            </a:fld>
            <a:endParaRPr lang="en-US" sz="1100" b="1" i="0">
              <a:solidFill>
                <a:schemeClr val="accent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412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Center" preserve="1" userDrawn="1">
  <p:cSld name="Closing Slide">
    <p:spTree>
      <p:nvGrpSpPr>
        <p:cNvPr id="1" name="Shape 66"/>
        <p:cNvGrpSpPr/>
        <p:nvPr/>
      </p:nvGrpSpPr>
      <p:grpSpPr>
        <a:xfrm>
          <a:off x="0" y="0"/>
          <a:ext cx="0" cy="0"/>
          <a:chOff x="0" y="0"/>
          <a:chExt cx="0" cy="0"/>
        </a:xfrm>
      </p:grpSpPr>
      <p:sp>
        <p:nvSpPr>
          <p:cNvPr id="23" name="Google Shape;67;p10">
            <a:extLst>
              <a:ext uri="{FF2B5EF4-FFF2-40B4-BE49-F238E27FC236}">
                <a16:creationId xmlns:a16="http://schemas.microsoft.com/office/drawing/2014/main" id="{98400217-2371-B94F-985E-E933F97AC28E}"/>
              </a:ext>
            </a:extLst>
          </p:cNvPr>
          <p:cNvSpPr/>
          <p:nvPr userDrawn="1"/>
        </p:nvSpPr>
        <p:spPr>
          <a:xfrm>
            <a:off x="0" y="0"/>
            <a:ext cx="12190051" cy="6858000"/>
          </a:xfrm>
          <a:prstGeom prst="rect">
            <a:avLst/>
          </a:prstGeom>
          <a:solidFill>
            <a:schemeClr val="accent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4200"/>
              <a:buFont typeface="Avenir"/>
              <a:buNone/>
            </a:pPr>
            <a:endParaRPr sz="3937" b="1" i="0" u="none" strike="noStrike" cap="none">
              <a:solidFill>
                <a:srgbClr val="000000"/>
              </a:solidFill>
              <a:latin typeface="Gill Sans"/>
              <a:ea typeface="Gill Sans"/>
              <a:cs typeface="Gill Sans"/>
              <a:sym typeface="Gill Sans"/>
            </a:endParaRPr>
          </a:p>
        </p:txBody>
      </p:sp>
      <p:sp>
        <p:nvSpPr>
          <p:cNvPr id="52" name="Title 5">
            <a:extLst>
              <a:ext uri="{FF2B5EF4-FFF2-40B4-BE49-F238E27FC236}">
                <a16:creationId xmlns:a16="http://schemas.microsoft.com/office/drawing/2014/main" id="{5B34211E-0180-8C4C-A821-C10CD453C177}"/>
              </a:ext>
            </a:extLst>
          </p:cNvPr>
          <p:cNvSpPr txBox="1">
            <a:spLocks/>
          </p:cNvSpPr>
          <p:nvPr userDrawn="1"/>
        </p:nvSpPr>
        <p:spPr>
          <a:xfrm>
            <a:off x="1256574" y="1613390"/>
            <a:ext cx="7811226" cy="1684981"/>
          </a:xfrm>
          <a:prstGeom prst="rect">
            <a:avLst/>
          </a:prstGeom>
          <a:noFill/>
          <a:ln>
            <a:noFill/>
          </a:ln>
        </p:spPr>
        <p:txBody>
          <a:bodyPr spcFirstLastPara="1" wrap="square" lIns="0" tIns="0" rIns="0" bIns="0" anchor="ctr" anchorCtr="0">
            <a:noAutofit/>
          </a:bodyPr>
          <a:lstStyle>
            <a:lvl1pPr lvl="0" algn="l" defTabSz="914400" rtl="0" eaLnBrk="1" latinLnBrk="0" hangingPunct="1">
              <a:lnSpc>
                <a:spcPct val="80000"/>
              </a:lnSpc>
              <a:spcBef>
                <a:spcPts val="0"/>
              </a:spcBef>
              <a:spcAft>
                <a:spcPts val="0"/>
              </a:spcAft>
              <a:buClr>
                <a:schemeClr val="lt1"/>
              </a:buClr>
              <a:buSzPts val="10000"/>
              <a:buFont typeface="Avenir"/>
              <a:buNone/>
              <a:defRPr sz="5400" b="1" i="0" kern="1200">
                <a:solidFill>
                  <a:schemeClr val="lt1"/>
                </a:solidFill>
                <a:latin typeface="Glober Heavy" pitchFamily="2" charset="77"/>
                <a:ea typeface="+mj-ea"/>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pPr>
              <a:lnSpc>
                <a:spcPct val="100000"/>
              </a:lnSpc>
            </a:pPr>
            <a:r>
              <a:rPr lang="en-US" sz="4000" b="0" spc="300">
                <a:solidFill>
                  <a:schemeClr val="bg1"/>
                </a:solidFill>
                <a:latin typeface="Arial" panose="020B0604020202020204" pitchFamily="34" charset="0"/>
              </a:rPr>
              <a:t>WE PROVIDE SOLUTIONS</a:t>
            </a:r>
          </a:p>
          <a:p>
            <a:pPr>
              <a:lnSpc>
                <a:spcPct val="100000"/>
              </a:lnSpc>
            </a:pPr>
            <a:r>
              <a:rPr lang="en-US" sz="4000" b="0" i="1">
                <a:solidFill>
                  <a:schemeClr val="bg1"/>
                </a:solidFill>
                <a:latin typeface="Georgia" panose="02040502050405020303" pitchFamily="18" charset="0"/>
              </a:rPr>
              <a:t>that connect people to prosperity</a:t>
            </a:r>
          </a:p>
        </p:txBody>
      </p:sp>
      <p:sp>
        <p:nvSpPr>
          <p:cNvPr id="54" name="Rectangle 53">
            <a:extLst>
              <a:ext uri="{FF2B5EF4-FFF2-40B4-BE49-F238E27FC236}">
                <a16:creationId xmlns:a16="http://schemas.microsoft.com/office/drawing/2014/main" id="{78E5C448-1798-1545-972D-12C715E40191}"/>
              </a:ext>
            </a:extLst>
          </p:cNvPr>
          <p:cNvSpPr/>
          <p:nvPr userDrawn="1"/>
        </p:nvSpPr>
        <p:spPr>
          <a:xfrm>
            <a:off x="1777201" y="5282054"/>
            <a:ext cx="1669628"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@cotabus</a:t>
            </a:r>
          </a:p>
        </p:txBody>
      </p:sp>
      <p:sp>
        <p:nvSpPr>
          <p:cNvPr id="55" name="Rectangle 54">
            <a:extLst>
              <a:ext uri="{FF2B5EF4-FFF2-40B4-BE49-F238E27FC236}">
                <a16:creationId xmlns:a16="http://schemas.microsoft.com/office/drawing/2014/main" id="{74F6E6CF-5411-F344-96E0-FC86A6BC3A02}"/>
              </a:ext>
            </a:extLst>
          </p:cNvPr>
          <p:cNvSpPr/>
          <p:nvPr userDrawn="1"/>
        </p:nvSpPr>
        <p:spPr>
          <a:xfrm>
            <a:off x="1777201" y="6004375"/>
            <a:ext cx="1669628"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@COTAbus</a:t>
            </a:r>
          </a:p>
        </p:txBody>
      </p:sp>
      <p:sp>
        <p:nvSpPr>
          <p:cNvPr id="56" name="Rectangle 55">
            <a:extLst>
              <a:ext uri="{FF2B5EF4-FFF2-40B4-BE49-F238E27FC236}">
                <a16:creationId xmlns:a16="http://schemas.microsoft.com/office/drawing/2014/main" id="{5E511F26-D55D-6347-986C-D39E923DDA16}"/>
              </a:ext>
            </a:extLst>
          </p:cNvPr>
          <p:cNvSpPr/>
          <p:nvPr userDrawn="1"/>
        </p:nvSpPr>
        <p:spPr>
          <a:xfrm>
            <a:off x="4114530" y="5282054"/>
            <a:ext cx="2054518"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@cotabus</a:t>
            </a:r>
          </a:p>
        </p:txBody>
      </p:sp>
      <p:sp>
        <p:nvSpPr>
          <p:cNvPr id="57" name="Rectangle 56">
            <a:extLst>
              <a:ext uri="{FF2B5EF4-FFF2-40B4-BE49-F238E27FC236}">
                <a16:creationId xmlns:a16="http://schemas.microsoft.com/office/drawing/2014/main" id="{4E408958-1024-984F-9AF6-88AB0D7A7FE6}"/>
              </a:ext>
            </a:extLst>
          </p:cNvPr>
          <p:cNvSpPr/>
          <p:nvPr userDrawn="1"/>
        </p:nvSpPr>
        <p:spPr>
          <a:xfrm>
            <a:off x="4272031" y="6004376"/>
            <a:ext cx="1156579" cy="276999"/>
          </a:xfrm>
          <a:prstGeom prst="rect">
            <a:avLst/>
          </a:prstGeom>
        </p:spPr>
        <p:txBody>
          <a:bodyPr wrap="square" lIns="0" tIns="0" rIns="0" bIns="0">
            <a:spAutoFit/>
          </a:bodyPr>
          <a:lstStyle/>
          <a:p>
            <a:r>
              <a:rPr lang="en-US" spc="300">
                <a:solidFill>
                  <a:schemeClr val="bg1"/>
                </a:solidFill>
                <a:latin typeface="Arial" panose="020B0604020202020204" pitchFamily="34" charset="0"/>
                <a:cs typeface="Arial" panose="020B0604020202020204" pitchFamily="34" charset="0"/>
              </a:rPr>
              <a:t>@COTA</a:t>
            </a:r>
          </a:p>
        </p:txBody>
      </p:sp>
      <p:sp>
        <p:nvSpPr>
          <p:cNvPr id="58" name="Rectangle 57">
            <a:extLst>
              <a:ext uri="{FF2B5EF4-FFF2-40B4-BE49-F238E27FC236}">
                <a16:creationId xmlns:a16="http://schemas.microsoft.com/office/drawing/2014/main" id="{B9026B04-FC47-F340-BE63-0A5B782CF309}"/>
              </a:ext>
            </a:extLst>
          </p:cNvPr>
          <p:cNvSpPr/>
          <p:nvPr userDrawn="1"/>
        </p:nvSpPr>
        <p:spPr>
          <a:xfrm>
            <a:off x="1163592" y="4622033"/>
            <a:ext cx="1992853" cy="369332"/>
          </a:xfrm>
          <a:prstGeom prst="rect">
            <a:avLst/>
          </a:prstGeom>
        </p:spPr>
        <p:txBody>
          <a:bodyPr wrap="none">
            <a:spAutoFit/>
          </a:bodyPr>
          <a:lstStyle/>
          <a:p>
            <a:r>
              <a:rPr lang="en-US" spc="300">
                <a:solidFill>
                  <a:schemeClr val="accent2"/>
                </a:solidFill>
                <a:latin typeface="Arial" panose="020B0604020202020204" pitchFamily="34" charset="0"/>
                <a:cs typeface="Arial" panose="020B0604020202020204" pitchFamily="34" charset="0"/>
              </a:rPr>
              <a:t>FOLLOW US </a:t>
            </a:r>
          </a:p>
        </p:txBody>
      </p:sp>
      <p:pic>
        <p:nvPicPr>
          <p:cNvPr id="59" name="Picture 58">
            <a:extLst>
              <a:ext uri="{FF2B5EF4-FFF2-40B4-BE49-F238E27FC236}">
                <a16:creationId xmlns:a16="http://schemas.microsoft.com/office/drawing/2014/main" id="{B4D951CB-8D40-1547-9B97-C50E68257AA6}"/>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261051" y="5220999"/>
            <a:ext cx="354580" cy="354580"/>
          </a:xfrm>
          <a:prstGeom prst="rect">
            <a:avLst/>
          </a:prstGeom>
        </p:spPr>
      </p:pic>
      <p:pic>
        <p:nvPicPr>
          <p:cNvPr id="60" name="Picture 59">
            <a:extLst>
              <a:ext uri="{FF2B5EF4-FFF2-40B4-BE49-F238E27FC236}">
                <a16:creationId xmlns:a16="http://schemas.microsoft.com/office/drawing/2014/main" id="{F6891B78-75F9-BB48-A5EB-086D2DF157E6}"/>
              </a:ext>
            </a:extLst>
          </p:cNvPr>
          <p:cNvPicPr>
            <a:picLocks noChangeAspect="1"/>
          </p:cNvPicPr>
          <p:nvPr userDrawn="1"/>
        </p:nvPicPr>
        <p:blipFill>
          <a:blip r:embed="rId3">
            <a:alphaModFix amt="50000"/>
            <a:extLst>
              <a:ext uri="{28A0092B-C50C-407E-A947-70E740481C1C}">
                <a14:useLocalDpi xmlns:a14="http://schemas.microsoft.com/office/drawing/2010/main"/>
              </a:ext>
            </a:extLst>
          </a:blip>
          <a:stretch>
            <a:fillRect/>
          </a:stretch>
        </p:blipFill>
        <p:spPr>
          <a:xfrm>
            <a:off x="1257405" y="5983966"/>
            <a:ext cx="373439" cy="305541"/>
          </a:xfrm>
          <a:prstGeom prst="rect">
            <a:avLst/>
          </a:prstGeom>
        </p:spPr>
      </p:pic>
      <p:pic>
        <p:nvPicPr>
          <p:cNvPr id="61" name="Picture 60">
            <a:extLst>
              <a:ext uri="{FF2B5EF4-FFF2-40B4-BE49-F238E27FC236}">
                <a16:creationId xmlns:a16="http://schemas.microsoft.com/office/drawing/2014/main" id="{6C38A09C-CBDD-2F4E-B33B-CA2B19A0B062}"/>
              </a:ext>
            </a:extLst>
          </p:cNvPr>
          <p:cNvPicPr>
            <a:picLocks noChangeAspect="1"/>
          </p:cNvPicPr>
          <p:nvPr userDrawn="1"/>
        </p:nvPicPr>
        <p:blipFill>
          <a:blip r:embed="rId4">
            <a:alphaModFix amt="50000"/>
            <a:extLst>
              <a:ext uri="{28A0092B-C50C-407E-A947-70E740481C1C}">
                <a14:useLocalDpi xmlns:a14="http://schemas.microsoft.com/office/drawing/2010/main"/>
              </a:ext>
            </a:extLst>
          </a:blip>
          <a:stretch>
            <a:fillRect/>
          </a:stretch>
        </p:blipFill>
        <p:spPr>
          <a:xfrm>
            <a:off x="3796406" y="5171712"/>
            <a:ext cx="191867" cy="383734"/>
          </a:xfrm>
          <a:prstGeom prst="rect">
            <a:avLst/>
          </a:prstGeom>
        </p:spPr>
      </p:pic>
      <p:pic>
        <p:nvPicPr>
          <p:cNvPr id="62" name="Picture 61">
            <a:extLst>
              <a:ext uri="{FF2B5EF4-FFF2-40B4-BE49-F238E27FC236}">
                <a16:creationId xmlns:a16="http://schemas.microsoft.com/office/drawing/2014/main" id="{3B71093B-E359-8644-A050-FF1EF114E596}"/>
              </a:ext>
            </a:extLst>
          </p:cNvPr>
          <p:cNvPicPr>
            <a:picLocks noChangeAspect="1"/>
          </p:cNvPicPr>
          <p:nvPr userDrawn="1"/>
        </p:nvPicPr>
        <p:blipFill>
          <a:blip r:embed="rId5">
            <a:alphaModFix amt="50000"/>
            <a:extLst>
              <a:ext uri="{28A0092B-C50C-407E-A947-70E740481C1C}">
                <a14:useLocalDpi xmlns:a14="http://schemas.microsoft.com/office/drawing/2010/main"/>
              </a:ext>
            </a:extLst>
          </a:blip>
          <a:stretch>
            <a:fillRect/>
          </a:stretch>
        </p:blipFill>
        <p:spPr>
          <a:xfrm>
            <a:off x="3717257" y="5894033"/>
            <a:ext cx="397273" cy="387341"/>
          </a:xfrm>
          <a:prstGeom prst="rect">
            <a:avLst/>
          </a:prstGeom>
        </p:spPr>
      </p:pic>
      <p:sp>
        <p:nvSpPr>
          <p:cNvPr id="63" name="Rectangle 62">
            <a:extLst>
              <a:ext uri="{FF2B5EF4-FFF2-40B4-BE49-F238E27FC236}">
                <a16:creationId xmlns:a16="http://schemas.microsoft.com/office/drawing/2014/main" id="{F9834BAF-9254-9C41-ACE0-C893D735A953}"/>
              </a:ext>
            </a:extLst>
          </p:cNvPr>
          <p:cNvSpPr/>
          <p:nvPr userDrawn="1"/>
        </p:nvSpPr>
        <p:spPr>
          <a:xfrm>
            <a:off x="1163591" y="3128876"/>
            <a:ext cx="7043437" cy="400110"/>
          </a:xfrm>
          <a:prstGeom prst="rect">
            <a:avLst/>
          </a:prstGeom>
        </p:spPr>
        <p:txBody>
          <a:bodyPr wrap="square">
            <a:spAutoFit/>
          </a:bodyPr>
          <a:lstStyle/>
          <a:p>
            <a:r>
              <a:rPr lang="en-US" sz="2000">
                <a:solidFill>
                  <a:schemeClr val="bg1"/>
                </a:solidFill>
                <a:latin typeface="Arial" panose="020B0604020202020204" pitchFamily="34" charset="0"/>
                <a:cs typeface="Arial" panose="020B0604020202020204" pitchFamily="34" charset="0"/>
              </a:rPr>
              <a:t>through innovation, dedication and teamwork.”</a:t>
            </a:r>
          </a:p>
        </p:txBody>
      </p:sp>
      <p:sp>
        <p:nvSpPr>
          <p:cNvPr id="64" name="Title 5">
            <a:extLst>
              <a:ext uri="{FF2B5EF4-FFF2-40B4-BE49-F238E27FC236}">
                <a16:creationId xmlns:a16="http://schemas.microsoft.com/office/drawing/2014/main" id="{131C2F3F-8032-7147-B78C-843D9580EEF6}"/>
              </a:ext>
            </a:extLst>
          </p:cNvPr>
          <p:cNvSpPr txBox="1">
            <a:spLocks/>
          </p:cNvSpPr>
          <p:nvPr userDrawn="1"/>
        </p:nvSpPr>
        <p:spPr>
          <a:xfrm>
            <a:off x="1015274" y="1306484"/>
            <a:ext cx="211817" cy="1684981"/>
          </a:xfrm>
          <a:prstGeom prst="rect">
            <a:avLst/>
          </a:prstGeom>
          <a:noFill/>
          <a:ln>
            <a:noFill/>
          </a:ln>
        </p:spPr>
        <p:txBody>
          <a:bodyPr spcFirstLastPara="1" wrap="square" lIns="0" tIns="0" rIns="0" bIns="0" anchor="ctr" anchorCtr="0">
            <a:noAutofit/>
          </a:bodyPr>
          <a:lstStyle>
            <a:lvl1pPr lvl="0" algn="l" defTabSz="914400" rtl="0" eaLnBrk="1" latinLnBrk="0" hangingPunct="1">
              <a:lnSpc>
                <a:spcPct val="80000"/>
              </a:lnSpc>
              <a:spcBef>
                <a:spcPts val="0"/>
              </a:spcBef>
              <a:spcAft>
                <a:spcPts val="0"/>
              </a:spcAft>
              <a:buClr>
                <a:schemeClr val="lt1"/>
              </a:buClr>
              <a:buSzPts val="10000"/>
              <a:buFont typeface="Avenir"/>
              <a:buNone/>
              <a:defRPr sz="5400" b="1" i="0" kern="1200">
                <a:solidFill>
                  <a:schemeClr val="lt1"/>
                </a:solidFill>
                <a:latin typeface="Glober Heavy" pitchFamily="2" charset="77"/>
                <a:ea typeface="+mj-ea"/>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pPr>
              <a:lnSpc>
                <a:spcPct val="100000"/>
              </a:lnSpc>
            </a:pPr>
            <a:r>
              <a:rPr lang="en-US" sz="4000" b="0" spc="300">
                <a:solidFill>
                  <a:schemeClr val="bg1"/>
                </a:solidFill>
                <a:latin typeface="Arial" panose="020B0604020202020204" pitchFamily="34" charset="0"/>
              </a:rPr>
              <a:t>“</a:t>
            </a:r>
            <a:endParaRPr lang="en-US" sz="4000" b="0" i="1">
              <a:solidFill>
                <a:schemeClr val="bg1"/>
              </a:solidFill>
              <a:latin typeface="Georgia" panose="02040502050405020303" pitchFamily="18" charset="0"/>
            </a:endParaRPr>
          </a:p>
        </p:txBody>
      </p:sp>
      <p:pic>
        <p:nvPicPr>
          <p:cNvPr id="65" name="Picture 64" descr="A picture containing drawing&#10;&#10;Description automatically generated">
            <a:extLst>
              <a:ext uri="{FF2B5EF4-FFF2-40B4-BE49-F238E27FC236}">
                <a16:creationId xmlns:a16="http://schemas.microsoft.com/office/drawing/2014/main" id="{6402F9B7-5B63-A74E-8CB4-D76E00F6FA0B}"/>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l="12577" t="25528" r="8571" b="27619"/>
          <a:stretch/>
        </p:blipFill>
        <p:spPr>
          <a:xfrm>
            <a:off x="1062197" y="1074421"/>
            <a:ext cx="1654151" cy="655269"/>
          </a:xfrm>
          <a:prstGeom prst="rect">
            <a:avLst/>
          </a:prstGeom>
        </p:spPr>
      </p:pic>
      <p:pic>
        <p:nvPicPr>
          <p:cNvPr id="73" name="Picture 72">
            <a:extLst>
              <a:ext uri="{FF2B5EF4-FFF2-40B4-BE49-F238E27FC236}">
                <a16:creationId xmlns:a16="http://schemas.microsoft.com/office/drawing/2014/main" id="{2036B84E-292A-6047-94AA-DE229FC275E0}"/>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6563" t="27069" r="-61245" b="18270"/>
          <a:stretch/>
        </p:blipFill>
        <p:spPr>
          <a:xfrm>
            <a:off x="6600836" y="291784"/>
            <a:ext cx="10520550" cy="5961888"/>
          </a:xfrm>
          <a:prstGeom prst="flowChartExtract">
            <a:avLst/>
          </a:prstGeom>
          <a:noFill/>
          <a:ln>
            <a:noFill/>
          </a:ln>
          <a:effectLst>
            <a:innerShdw blurRad="170838" dist="106686" dir="13500000">
              <a:prstClr val="black">
                <a:alpha val="25000"/>
              </a:prstClr>
            </a:innerShdw>
          </a:effectLst>
        </p:spPr>
      </p:pic>
      <p:sp>
        <p:nvSpPr>
          <p:cNvPr id="74" name="Rectangle 73">
            <a:extLst>
              <a:ext uri="{FF2B5EF4-FFF2-40B4-BE49-F238E27FC236}">
                <a16:creationId xmlns:a16="http://schemas.microsoft.com/office/drawing/2014/main" id="{63E288D9-3E0F-1D4B-B0C8-3B52C90EE189}"/>
              </a:ext>
            </a:extLst>
          </p:cNvPr>
          <p:cNvSpPr/>
          <p:nvPr userDrawn="1"/>
        </p:nvSpPr>
        <p:spPr>
          <a:xfrm flipH="1">
            <a:off x="11847424" y="160020"/>
            <a:ext cx="344576" cy="63429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ext Placeholder 3">
            <a:extLst>
              <a:ext uri="{FF2B5EF4-FFF2-40B4-BE49-F238E27FC236}">
                <a16:creationId xmlns:a16="http://schemas.microsoft.com/office/drawing/2014/main" id="{A7EFBE46-84A2-F944-BD0C-1BDAB6BB2209}"/>
              </a:ext>
            </a:extLst>
          </p:cNvPr>
          <p:cNvSpPr>
            <a:spLocks noGrp="1"/>
          </p:cNvSpPr>
          <p:nvPr>
            <p:ph type="body" sz="quarter" idx="14" hasCustomPrompt="1"/>
          </p:nvPr>
        </p:nvSpPr>
        <p:spPr>
          <a:xfrm rot="16200000">
            <a:off x="-1442338" y="2708642"/>
            <a:ext cx="3362709" cy="474133"/>
          </a:xfrm>
          <a:prstGeom prst="rect">
            <a:avLst/>
          </a:prstGeom>
          <a:ln>
            <a:solidFill>
              <a:schemeClr val="accent2"/>
            </a:solidFill>
          </a:ln>
        </p:spPr>
        <p:txBody>
          <a:bodyPr anchor="ctr"/>
          <a:lstStyle>
            <a:lvl1pPr algn="ctr">
              <a:buNone/>
              <a:defRPr sz="1100" b="0" i="0" spc="300">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MOVING EVERY LIFE FORWARD</a:t>
            </a:r>
          </a:p>
        </p:txBody>
      </p:sp>
      <p:sp>
        <p:nvSpPr>
          <p:cNvPr id="77" name="Text Placeholder 3">
            <a:extLst>
              <a:ext uri="{FF2B5EF4-FFF2-40B4-BE49-F238E27FC236}">
                <a16:creationId xmlns:a16="http://schemas.microsoft.com/office/drawing/2014/main" id="{8B899C7A-63A1-544D-8F61-DA2CBF8085AB}"/>
              </a:ext>
            </a:extLst>
          </p:cNvPr>
          <p:cNvSpPr>
            <a:spLocks noGrp="1"/>
          </p:cNvSpPr>
          <p:nvPr>
            <p:ph type="body" sz="quarter" idx="13" hasCustomPrompt="1"/>
          </p:nvPr>
        </p:nvSpPr>
        <p:spPr>
          <a:xfrm>
            <a:off x="9330267" y="6386077"/>
            <a:ext cx="2631352" cy="474133"/>
          </a:xfrm>
          <a:prstGeom prst="rect">
            <a:avLst/>
          </a:prstGeom>
        </p:spPr>
        <p:txBody>
          <a:bodyPr/>
          <a:lstStyle>
            <a:lvl1pPr algn="r">
              <a:buNone/>
              <a:defRPr sz="1600" b="0" i="0" spc="300">
                <a:solidFill>
                  <a:schemeClr val="accent2"/>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COTA.COM</a:t>
            </a:r>
          </a:p>
        </p:txBody>
      </p:sp>
      <p:sp>
        <p:nvSpPr>
          <p:cNvPr id="20" name="TextBox 19">
            <a:extLst>
              <a:ext uri="{FF2B5EF4-FFF2-40B4-BE49-F238E27FC236}">
                <a16:creationId xmlns:a16="http://schemas.microsoft.com/office/drawing/2014/main" id="{3B5DF66C-64C1-694A-8722-48FE55D0A04D}"/>
              </a:ext>
            </a:extLst>
          </p:cNvPr>
          <p:cNvSpPr txBox="1"/>
          <p:nvPr userDrawn="1"/>
        </p:nvSpPr>
        <p:spPr>
          <a:xfrm>
            <a:off x="12218765" y="3270250"/>
            <a:ext cx="3060700" cy="1477328"/>
          </a:xfrm>
          <a:prstGeom prst="rect">
            <a:avLst/>
          </a:prstGeom>
          <a:solidFill>
            <a:srgbClr val="E3336E"/>
          </a:solidFill>
        </p:spPr>
        <p:txBody>
          <a:bodyPr wrap="square" rtlCol="0">
            <a:spAutoFit/>
          </a:bodyPr>
          <a:lstStyle/>
          <a:p>
            <a:pPr algn="ctr"/>
            <a:r>
              <a:rPr lang="en-US">
                <a:solidFill>
                  <a:schemeClr val="bg1"/>
                </a:solidFill>
              </a:rPr>
              <a:t>RIGHT CLICK IMAGE TO CHANGE PICTURE FROM FILE</a:t>
            </a:r>
          </a:p>
          <a:p>
            <a:pPr algn="ctr"/>
            <a:r>
              <a:rPr lang="en-US">
                <a:solidFill>
                  <a:schemeClr val="bg1"/>
                </a:solidFill>
              </a:rPr>
              <a:t>THIS PART OF IMAGE WON’T BE SEEN IN PRESENT MODE</a:t>
            </a:r>
          </a:p>
          <a:p>
            <a:pPr algn="ctr"/>
            <a:r>
              <a:rPr lang="en-US">
                <a:solidFill>
                  <a:schemeClr val="bg1"/>
                </a:solidFill>
              </a:rPr>
              <a:t>ADJUST CROP AS NEEDED</a:t>
            </a:r>
          </a:p>
        </p:txBody>
      </p:sp>
    </p:spTree>
    <p:extLst>
      <p:ext uri="{BB962C8B-B14F-4D97-AF65-F5344CB8AC3E}">
        <p14:creationId xmlns:p14="http://schemas.microsoft.com/office/powerpoint/2010/main" val="938886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584118"/>
      </p:ext>
    </p:extLst>
  </p:cSld>
  <p:clrMap bg1="lt1" tx1="dk1" bg2="lt2" tx2="dk2" accent1="accent1" accent2="accent2" accent3="accent3" accent4="accent4" accent5="accent5" accent6="accent6" hlink="hlink" folHlink="folHlink"/>
  <p:sldLayoutIdLst>
    <p:sldLayoutId id="2147483662" r:id="rId1"/>
    <p:sldLayoutId id="2147483689" r:id="rId2"/>
    <p:sldLayoutId id="2147483700" r:id="rId3"/>
    <p:sldLayoutId id="2147483650" r:id="rId4"/>
    <p:sldLayoutId id="2147483690" r:id="rId5"/>
    <p:sldLayoutId id="2147483686" r:id="rId6"/>
    <p:sldLayoutId id="2147483698" r:id="rId7"/>
    <p:sldLayoutId id="2147483697" r:id="rId8"/>
    <p:sldLayoutId id="2147483688" r:id="rId9"/>
    <p:sldLayoutId id="2147483701" r:id="rId10"/>
  </p:sldLayoutIdLst>
  <p:txStyles>
    <p:title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microsoft.com/office/2018/10/relationships/comments" Target="../comments/modernComment_527_F2BB6FAC.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www.cota.com/contact"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microsoft.com/office/2018/10/relationships/comments" Target="../comments/modernComment_531_AFEBDFEB.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09F844-E7D1-7940-A8BD-21C3BF4ACE53}"/>
              </a:ext>
            </a:extLst>
          </p:cNvPr>
          <p:cNvSpPr>
            <a:spLocks noGrp="1"/>
          </p:cNvSpPr>
          <p:nvPr>
            <p:ph type="body" sz="quarter" idx="13"/>
          </p:nvPr>
        </p:nvSpPr>
        <p:spPr>
          <a:xfrm>
            <a:off x="8791223" y="6386077"/>
            <a:ext cx="3195796" cy="474133"/>
          </a:xfrm>
        </p:spPr>
        <p:txBody>
          <a:bodyPr lIns="91440" tIns="45720" rIns="91440" bIns="45720" anchor="t"/>
          <a:lstStyle/>
          <a:p>
            <a:r>
              <a:rPr lang="en-US">
                <a:latin typeface="Arial"/>
                <a:ea typeface="Roboto"/>
                <a:cs typeface="Arial"/>
              </a:rPr>
              <a:t>SEPTEMBER 15, 2022</a:t>
            </a:r>
          </a:p>
        </p:txBody>
      </p:sp>
      <p:sp>
        <p:nvSpPr>
          <p:cNvPr id="4" name="Text Placeholder 3">
            <a:extLst>
              <a:ext uri="{FF2B5EF4-FFF2-40B4-BE49-F238E27FC236}">
                <a16:creationId xmlns:a16="http://schemas.microsoft.com/office/drawing/2014/main" id="{C125F66E-C7F4-AE48-85EF-F87B35F223C8}"/>
              </a:ext>
            </a:extLst>
          </p:cNvPr>
          <p:cNvSpPr>
            <a:spLocks noGrp="1"/>
          </p:cNvSpPr>
          <p:nvPr>
            <p:ph type="body" sz="quarter" idx="14"/>
          </p:nvPr>
        </p:nvSpPr>
        <p:spPr/>
        <p:txBody>
          <a:bodyPr/>
          <a:lstStyle/>
          <a:p>
            <a:r>
              <a:rPr lang="en-US"/>
              <a:t>MOVING EVERY LIFE FORWARD </a:t>
            </a:r>
          </a:p>
        </p:txBody>
      </p:sp>
      <p:sp>
        <p:nvSpPr>
          <p:cNvPr id="10" name="Text Placeholder 9">
            <a:extLst>
              <a:ext uri="{FF2B5EF4-FFF2-40B4-BE49-F238E27FC236}">
                <a16:creationId xmlns:a16="http://schemas.microsoft.com/office/drawing/2014/main" id="{C20118FA-6EE8-FADF-B313-794D1DDC6605}"/>
              </a:ext>
            </a:extLst>
          </p:cNvPr>
          <p:cNvSpPr>
            <a:spLocks noGrp="1"/>
          </p:cNvSpPr>
          <p:nvPr>
            <p:ph type="body" sz="quarter" idx="16"/>
          </p:nvPr>
        </p:nvSpPr>
        <p:spPr/>
        <p:txBody>
          <a:bodyPr lIns="91440" tIns="45720" rIns="91440" bIns="45720" anchor="t"/>
          <a:lstStyle/>
          <a:p>
            <a:r>
              <a:rPr lang="en-US">
                <a:solidFill>
                  <a:schemeClr val="accent2"/>
                </a:solidFill>
                <a:latin typeface="Georgia"/>
                <a:ea typeface="Roboto"/>
                <a:cs typeface="Arial"/>
              </a:rPr>
              <a:t>welcome!</a:t>
            </a:r>
            <a:endParaRPr lang="en-US">
              <a:solidFill>
                <a:schemeClr val="accent2"/>
              </a:solidFill>
            </a:endParaRPr>
          </a:p>
        </p:txBody>
      </p:sp>
      <p:sp>
        <p:nvSpPr>
          <p:cNvPr id="12" name="Text Placeholder 11">
            <a:extLst>
              <a:ext uri="{FF2B5EF4-FFF2-40B4-BE49-F238E27FC236}">
                <a16:creationId xmlns:a16="http://schemas.microsoft.com/office/drawing/2014/main" id="{E84FD294-1316-FC81-1DEC-EDE857508359}"/>
              </a:ext>
            </a:extLst>
          </p:cNvPr>
          <p:cNvSpPr>
            <a:spLocks noGrp="1"/>
          </p:cNvSpPr>
          <p:nvPr>
            <p:ph type="body" sz="quarter" idx="15"/>
          </p:nvPr>
        </p:nvSpPr>
        <p:spPr>
          <a:xfrm>
            <a:off x="1119190" y="2771515"/>
            <a:ext cx="6784022" cy="1856167"/>
          </a:xfrm>
        </p:spPr>
        <p:txBody>
          <a:bodyPr lIns="91440" tIns="45720" rIns="91440" bIns="45720" anchor="t"/>
          <a:lstStyle/>
          <a:p>
            <a:r>
              <a:rPr lang="en-US" sz="4800">
                <a:latin typeface="Arial"/>
                <a:ea typeface="Roboto"/>
                <a:cs typeface="Arial"/>
              </a:rPr>
              <a:t>THIS MEETING WILL START SHORTLY</a:t>
            </a:r>
            <a:endParaRPr lang="en-US" sz="4800"/>
          </a:p>
        </p:txBody>
      </p:sp>
    </p:spTree>
    <p:extLst>
      <p:ext uri="{BB962C8B-B14F-4D97-AF65-F5344CB8AC3E}">
        <p14:creationId xmlns:p14="http://schemas.microsoft.com/office/powerpoint/2010/main" val="16777748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8">
            <a:extLst>
              <a:ext uri="{FF2B5EF4-FFF2-40B4-BE49-F238E27FC236}">
                <a16:creationId xmlns:a16="http://schemas.microsoft.com/office/drawing/2014/main" id="{F9D5ABD4-557B-E443-B53C-A4ECEA883EF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 t="9287" r="-112" b="6225"/>
          <a:stretch/>
        </p:blipFill>
        <p:spPr>
          <a:xfrm>
            <a:off x="22717" y="8759"/>
            <a:ext cx="12189617" cy="6858000"/>
          </a:xfrm>
          <a:prstGeom prst="rect">
            <a:avLst/>
          </a:prstGeom>
        </p:spPr>
      </p:pic>
      <p:sp>
        <p:nvSpPr>
          <p:cNvPr id="11" name="SmartArt Placeholder 3">
            <a:extLst>
              <a:ext uri="{FF2B5EF4-FFF2-40B4-BE49-F238E27FC236}">
                <a16:creationId xmlns:a16="http://schemas.microsoft.com/office/drawing/2014/main" id="{5305FEDB-74E8-5A4C-AD03-A25BC470C83C}"/>
              </a:ext>
            </a:extLst>
          </p:cNvPr>
          <p:cNvSpPr>
            <a:spLocks noGrp="1"/>
          </p:cNvSpPr>
          <p:nvPr>
            <p:ph type="dgm" sz="quarter" idx="20"/>
          </p:nvPr>
        </p:nvSpPr>
        <p:spPr>
          <a:xfrm>
            <a:off x="2382" y="0"/>
            <a:ext cx="7993753" cy="6858000"/>
          </a:xfrm>
        </p:spPr>
      </p:sp>
      <p:sp>
        <p:nvSpPr>
          <p:cNvPr id="12" name="SmartArt Placeholder 4">
            <a:extLst>
              <a:ext uri="{FF2B5EF4-FFF2-40B4-BE49-F238E27FC236}">
                <a16:creationId xmlns:a16="http://schemas.microsoft.com/office/drawing/2014/main" id="{A8D20905-AE23-EF4A-A6BE-579DF1C6FFEF}"/>
              </a:ext>
            </a:extLst>
          </p:cNvPr>
          <p:cNvSpPr>
            <a:spLocks noGrp="1"/>
          </p:cNvSpPr>
          <p:nvPr>
            <p:ph type="dgm" sz="quarter" idx="21"/>
          </p:nvPr>
        </p:nvSpPr>
        <p:spPr>
          <a:xfrm>
            <a:off x="-2382" y="0"/>
            <a:ext cx="7025752" cy="6858000"/>
          </a:xfrm>
        </p:spPr>
      </p:sp>
      <p:sp>
        <p:nvSpPr>
          <p:cNvPr id="3" name="Text Placeholder 2">
            <a:extLst>
              <a:ext uri="{FF2B5EF4-FFF2-40B4-BE49-F238E27FC236}">
                <a16:creationId xmlns:a16="http://schemas.microsoft.com/office/drawing/2014/main" id="{7570A634-DD9D-4348-B5B2-895A134718B2}"/>
              </a:ext>
            </a:extLst>
          </p:cNvPr>
          <p:cNvSpPr>
            <a:spLocks noGrp="1"/>
          </p:cNvSpPr>
          <p:nvPr>
            <p:ph type="body" sz="quarter" idx="14"/>
          </p:nvPr>
        </p:nvSpPr>
        <p:spPr/>
        <p:txBody>
          <a:bodyPr lIns="91440" tIns="45720" rIns="91440" bIns="45720" anchor="ctr"/>
          <a:lstStyle/>
          <a:p>
            <a:r>
              <a:rPr lang="en-US">
                <a:latin typeface="Arial"/>
                <a:ea typeface="Roboto"/>
                <a:cs typeface="Arial"/>
              </a:rPr>
              <a:t> MOVING EVERY LIFE FORWARD |</a:t>
            </a:r>
          </a:p>
        </p:txBody>
      </p:sp>
      <p:sp>
        <p:nvSpPr>
          <p:cNvPr id="6" name="Text Placeholder 5">
            <a:extLst>
              <a:ext uri="{FF2B5EF4-FFF2-40B4-BE49-F238E27FC236}">
                <a16:creationId xmlns:a16="http://schemas.microsoft.com/office/drawing/2014/main" id="{3C9155F0-B326-324E-AF70-1211C3DC16FC}"/>
              </a:ext>
            </a:extLst>
          </p:cNvPr>
          <p:cNvSpPr>
            <a:spLocks noGrp="1"/>
          </p:cNvSpPr>
          <p:nvPr>
            <p:ph type="body" sz="quarter" idx="15"/>
          </p:nvPr>
        </p:nvSpPr>
        <p:spPr>
          <a:xfrm>
            <a:off x="969962" y="2712082"/>
            <a:ext cx="6196010" cy="1080668"/>
          </a:xfrm>
        </p:spPr>
        <p:txBody>
          <a:bodyPr/>
          <a:lstStyle/>
          <a:p>
            <a:pPr lvl="0">
              <a:lnSpc>
                <a:spcPct val="90000"/>
              </a:lnSpc>
            </a:pPr>
            <a:endParaRPr lang="en-US" i="1" spc="0">
              <a:solidFill>
                <a:srgbClr val="FFFFFF"/>
              </a:solidFill>
              <a:latin typeface="Georgia" panose="02040502050405020303" pitchFamily="18" charset="0"/>
            </a:endParaRPr>
          </a:p>
          <a:p>
            <a:r>
              <a:rPr lang="en-US"/>
              <a:t> </a:t>
            </a:r>
          </a:p>
        </p:txBody>
      </p:sp>
      <p:sp>
        <p:nvSpPr>
          <p:cNvPr id="7" name="Text Placeholder 6">
            <a:extLst>
              <a:ext uri="{FF2B5EF4-FFF2-40B4-BE49-F238E27FC236}">
                <a16:creationId xmlns:a16="http://schemas.microsoft.com/office/drawing/2014/main" id="{CFC948C5-F2AF-C146-B492-4E7DCE478ADC}"/>
              </a:ext>
            </a:extLst>
          </p:cNvPr>
          <p:cNvSpPr>
            <a:spLocks noGrp="1"/>
          </p:cNvSpPr>
          <p:nvPr>
            <p:ph type="body" sz="quarter" idx="16"/>
          </p:nvPr>
        </p:nvSpPr>
        <p:spPr>
          <a:xfrm>
            <a:off x="969962" y="970475"/>
            <a:ext cx="5910262" cy="483773"/>
          </a:xfrm>
        </p:spPr>
        <p:txBody>
          <a:bodyPr/>
          <a:lstStyle/>
          <a:p>
            <a:r>
              <a:rPr lang="en-US">
                <a:solidFill>
                  <a:srgbClr val="FFFFFF"/>
                </a:solidFill>
              </a:rPr>
              <a:t>service</a:t>
            </a:r>
          </a:p>
          <a:p>
            <a:r>
              <a:rPr lang="en-US" i="0" spc="300">
                <a:solidFill>
                  <a:srgbClr val="FFFFFF"/>
                </a:solidFill>
                <a:latin typeface="Arial" panose="020B0604020202020204" pitchFamily="34" charset="0"/>
              </a:rPr>
              <a:t>CHANGES</a:t>
            </a:r>
            <a:endParaRPr lang="en-US"/>
          </a:p>
        </p:txBody>
      </p:sp>
      <p:sp>
        <p:nvSpPr>
          <p:cNvPr id="10" name="Google Shape;57;p8">
            <a:extLst>
              <a:ext uri="{FF2B5EF4-FFF2-40B4-BE49-F238E27FC236}">
                <a16:creationId xmlns:a16="http://schemas.microsoft.com/office/drawing/2014/main" id="{E17ADA39-E04F-1A4D-A0F8-9BB0E1F35D96}"/>
              </a:ext>
            </a:extLst>
          </p:cNvPr>
          <p:cNvSpPr txBox="1">
            <a:spLocks/>
          </p:cNvSpPr>
          <p:nvPr/>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bg1"/>
                </a:solidFill>
                <a:latin typeface="Arial" panose="020B0604020202020204" pitchFamily="34" charset="0"/>
                <a:cs typeface="Arial" panose="020B0604020202020204" pitchFamily="34" charset="0"/>
              </a:rPr>
              <a:pPr algn="ctr"/>
              <a:t>10</a:t>
            </a:fld>
            <a:endParaRPr lang="en-US" sz="1100" b="1" i="0">
              <a:solidFill>
                <a:schemeClr val="bg1"/>
              </a:solidFill>
              <a:latin typeface="Arial" panose="020B0604020202020204" pitchFamily="34" charset="0"/>
              <a:cs typeface="Arial" panose="020B0604020202020204" pitchFamily="34" charset="0"/>
            </a:endParaRPr>
          </a:p>
        </p:txBody>
      </p:sp>
      <p:sp>
        <p:nvSpPr>
          <p:cNvPr id="14" name="Google Shape;115;p15">
            <a:extLst>
              <a:ext uri="{FF2B5EF4-FFF2-40B4-BE49-F238E27FC236}">
                <a16:creationId xmlns:a16="http://schemas.microsoft.com/office/drawing/2014/main" id="{D290CE25-1FCD-7E45-AB2A-BDCB9364F360}"/>
              </a:ext>
            </a:extLst>
          </p:cNvPr>
          <p:cNvSpPr txBox="1"/>
          <p:nvPr/>
        </p:nvSpPr>
        <p:spPr>
          <a:xfrm>
            <a:off x="969961" y="3249452"/>
            <a:ext cx="5769218" cy="834312"/>
          </a:xfrm>
          <a:prstGeom prst="rect">
            <a:avLst/>
          </a:prstGeom>
          <a:noFill/>
          <a:ln>
            <a:noFill/>
          </a:ln>
        </p:spPr>
        <p:txBody>
          <a:bodyPr spcFirstLastPara="1" wrap="square" lIns="64283" tIns="32133" rIns="64283" bIns="32133" anchor="t" anchorCtr="0">
            <a:noAutofit/>
          </a:bodyPr>
          <a:lstStyle/>
          <a:p>
            <a:pPr>
              <a:buClr>
                <a:srgbClr val="000000"/>
              </a:buClr>
              <a:buSzPts val="5600"/>
            </a:pPr>
            <a:r>
              <a:rPr lang="en-US" sz="2400">
                <a:solidFill>
                  <a:schemeClr val="bg1"/>
                </a:solidFill>
                <a:latin typeface="Arial"/>
                <a:ea typeface="Arial"/>
                <a:cs typeface="Arial"/>
                <a:sym typeface="Arial"/>
              </a:rPr>
              <a:t>The following service adjustments are </a:t>
            </a:r>
            <a:r>
              <a:rPr lang="en-US" sz="2400" b="1">
                <a:solidFill>
                  <a:srgbClr val="00B050"/>
                </a:solidFill>
                <a:latin typeface="Arial"/>
                <a:ea typeface="Arial"/>
                <a:cs typeface="Arial"/>
                <a:sym typeface="Arial"/>
              </a:rPr>
              <a:t>proposed</a:t>
            </a:r>
            <a:r>
              <a:rPr lang="en-US" sz="2400">
                <a:solidFill>
                  <a:schemeClr val="bg1"/>
                </a:solidFill>
                <a:latin typeface="Arial"/>
                <a:ea typeface="Arial"/>
                <a:cs typeface="Arial"/>
                <a:sym typeface="Arial"/>
              </a:rPr>
              <a:t> to begin on Monday, January 2, 2023.  </a:t>
            </a:r>
            <a:endParaRPr lang="en-US" sz="2400">
              <a:solidFill>
                <a:schemeClr val="bg1"/>
              </a:solidFill>
              <a:latin typeface="Arial" panose="020B0604020202020204" pitchFamily="34" charset="0"/>
              <a:ea typeface="Arial"/>
              <a:cs typeface="Arial" panose="020B0604020202020204" pitchFamily="34" charset="0"/>
              <a:sym typeface="Arial"/>
            </a:endParaRPr>
          </a:p>
          <a:p>
            <a:pPr>
              <a:buClr>
                <a:srgbClr val="000000"/>
              </a:buClr>
              <a:buSzPts val="5600"/>
            </a:pPr>
            <a:endParaRPr lang="en-US" sz="2400">
              <a:solidFill>
                <a:schemeClr val="bg1"/>
              </a:solidFill>
              <a:latin typeface="Arial" panose="020B0604020202020204" pitchFamily="34" charset="0"/>
              <a:ea typeface="Arial"/>
              <a:cs typeface="Arial" panose="020B0604020202020204" pitchFamily="34" charset="0"/>
              <a:sym typeface="Arial"/>
            </a:endParaRPr>
          </a:p>
          <a:p>
            <a:pPr>
              <a:buClr>
                <a:srgbClr val="000000"/>
              </a:buClr>
              <a:buSzPts val="5600"/>
            </a:pPr>
            <a:r>
              <a:rPr lang="en-US" sz="2400" i="1">
                <a:solidFill>
                  <a:schemeClr val="bg1"/>
                </a:solidFill>
                <a:latin typeface="Arial"/>
                <a:ea typeface="Arial"/>
                <a:cs typeface="Arial"/>
                <a:sym typeface="Arial"/>
              </a:rPr>
              <a:t>No final decisions have been made for the January 2023 Service Change. Final changes will focus on reallocating resources based on need.</a:t>
            </a:r>
            <a:endParaRPr lang="en-US" sz="2400" i="1">
              <a:solidFill>
                <a:schemeClr val="bg1"/>
              </a:solidFill>
              <a:latin typeface="Arial"/>
              <a:ea typeface="Arial"/>
              <a:cs typeface="Arial"/>
            </a:endParaRPr>
          </a:p>
          <a:p>
            <a:pPr>
              <a:buClr>
                <a:srgbClr val="000000"/>
              </a:buClr>
              <a:buSzPts val="5600"/>
            </a:pPr>
            <a:endParaRPr lang="en-US" sz="2400">
              <a:solidFill>
                <a:schemeClr val="bg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40466296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464" y="628649"/>
            <a:ext cx="10515600" cy="651156"/>
          </a:xfrm>
        </p:spPr>
        <p:txBody>
          <a:bodyPr lIns="91440" tIns="45720" rIns="91440" bIns="45720" anchor="t"/>
          <a:lstStyle/>
          <a:p>
            <a:r>
              <a:rPr lang="en-US">
                <a:latin typeface="Arial"/>
                <a:cs typeface="Arial"/>
              </a:rPr>
              <a:t>Frequency Adjustments </a:t>
            </a:r>
            <a:endParaRPr lang="en-US" sz="4800" b="0" i="1">
              <a:solidFill>
                <a:schemeClr val="accent3"/>
              </a:solidFill>
              <a:latin typeface="Sentinel Semibold"/>
              <a:cs typeface="Arial"/>
            </a:endParaRPr>
          </a:p>
        </p:txBody>
      </p:sp>
      <p:sp>
        <p:nvSpPr>
          <p:cNvPr id="3" name="Text Placeholder 2"/>
          <p:cNvSpPr>
            <a:spLocks noGrp="1"/>
          </p:cNvSpPr>
          <p:nvPr>
            <p:ph type="body" sz="quarter" idx="14"/>
          </p:nvPr>
        </p:nvSpPr>
        <p:spPr/>
        <p:txBody>
          <a:bodyPr/>
          <a:lstStyle/>
          <a:p>
            <a:endParaRPr lang="en-US"/>
          </a:p>
        </p:txBody>
      </p:sp>
      <p:graphicFrame>
        <p:nvGraphicFramePr>
          <p:cNvPr id="4" name="Table 9">
            <a:extLst>
              <a:ext uri="{FF2B5EF4-FFF2-40B4-BE49-F238E27FC236}">
                <a16:creationId xmlns:a16="http://schemas.microsoft.com/office/drawing/2014/main" id="{FFEE33BC-02E9-49A2-899E-6537D75FDAA4}"/>
              </a:ext>
            </a:extLst>
          </p:cNvPr>
          <p:cNvGraphicFramePr>
            <a:graphicFrameLocks noGrp="1"/>
          </p:cNvGraphicFramePr>
          <p:nvPr/>
        </p:nvGraphicFramePr>
        <p:xfrm>
          <a:off x="801464" y="1405531"/>
          <a:ext cx="10931829" cy="5086084"/>
        </p:xfrm>
        <a:graphic>
          <a:graphicData uri="http://schemas.openxmlformats.org/drawingml/2006/table">
            <a:tbl>
              <a:tblPr firstRow="1" bandRow="1">
                <a:tableStyleId>{5C22544A-7EE6-4342-B048-85BDC9FD1C3A}</a:tableStyleId>
              </a:tblPr>
              <a:tblGrid>
                <a:gridCol w="1816706">
                  <a:extLst>
                    <a:ext uri="{9D8B030D-6E8A-4147-A177-3AD203B41FA5}">
                      <a16:colId xmlns:a16="http://schemas.microsoft.com/office/drawing/2014/main" val="1360787184"/>
                    </a:ext>
                  </a:extLst>
                </a:gridCol>
                <a:gridCol w="2108631">
                  <a:extLst>
                    <a:ext uri="{9D8B030D-6E8A-4147-A177-3AD203B41FA5}">
                      <a16:colId xmlns:a16="http://schemas.microsoft.com/office/drawing/2014/main" val="601143285"/>
                    </a:ext>
                  </a:extLst>
                </a:gridCol>
                <a:gridCol w="4001991">
                  <a:extLst>
                    <a:ext uri="{9D8B030D-6E8A-4147-A177-3AD203B41FA5}">
                      <a16:colId xmlns:a16="http://schemas.microsoft.com/office/drawing/2014/main" val="3075969240"/>
                    </a:ext>
                  </a:extLst>
                </a:gridCol>
                <a:gridCol w="3004501">
                  <a:extLst>
                    <a:ext uri="{9D8B030D-6E8A-4147-A177-3AD203B41FA5}">
                      <a16:colId xmlns:a16="http://schemas.microsoft.com/office/drawing/2014/main" val="2671875575"/>
                    </a:ext>
                  </a:extLst>
                </a:gridCol>
              </a:tblGrid>
              <a:tr h="301306">
                <a:tc>
                  <a:txBody>
                    <a:bodyPr/>
                    <a:lstStyle/>
                    <a:p>
                      <a:pPr algn="ctr"/>
                      <a:r>
                        <a:rPr lang="en-US" sz="1400" b="0" spc="300">
                          <a:latin typeface="Arial"/>
                          <a:cs typeface="Arial"/>
                        </a:rPr>
                        <a:t>LINES </a:t>
                      </a:r>
                      <a:endParaRPr lang="en-US" sz="1400" b="0" spc="300">
                        <a:latin typeface="Arial" panose="020B0604020202020204" pitchFamily="34" charset="0"/>
                        <a:cs typeface="Arial" panose="020B0604020202020204" pitchFamily="34" charset="0"/>
                      </a:endParaRPr>
                    </a:p>
                  </a:txBody>
                  <a:tcPr>
                    <a:solidFill>
                      <a:schemeClr val="accent1"/>
                    </a:solidFill>
                  </a:tcPr>
                </a:tc>
                <a:tc>
                  <a:txBody>
                    <a:bodyPr/>
                    <a:lstStyle/>
                    <a:p>
                      <a:pPr algn="ctr"/>
                      <a:r>
                        <a:rPr lang="en-US" sz="1400" b="0" spc="300">
                          <a:latin typeface="Arial"/>
                          <a:cs typeface="Arial"/>
                        </a:rPr>
                        <a:t>LINE</a:t>
                      </a:r>
                      <a:r>
                        <a:rPr lang="en-US" sz="1400" b="0" spc="300" baseline="0">
                          <a:latin typeface="Arial"/>
                          <a:cs typeface="Arial"/>
                        </a:rPr>
                        <a:t> NAME</a:t>
                      </a:r>
                      <a:endParaRPr lang="en-US" sz="1400" b="0" spc="300">
                        <a:latin typeface="Arial"/>
                        <a:cs typeface="Arial"/>
                      </a:endParaRPr>
                    </a:p>
                  </a:txBody>
                  <a:tcPr>
                    <a:solidFill>
                      <a:schemeClr val="accent1"/>
                    </a:solidFill>
                  </a:tcPr>
                </a:tc>
                <a:tc>
                  <a:txBody>
                    <a:bodyPr/>
                    <a:lstStyle/>
                    <a:p>
                      <a:pPr algn="l"/>
                      <a:r>
                        <a:rPr lang="en-US" sz="1400" b="0" spc="300">
                          <a:latin typeface="Arial"/>
                          <a:cs typeface="Arial"/>
                        </a:rPr>
                        <a:t>CURRENT</a:t>
                      </a:r>
                      <a:r>
                        <a:rPr lang="en-US" sz="1400" b="0" spc="300" baseline="0">
                          <a:latin typeface="Arial"/>
                          <a:cs typeface="Arial"/>
                        </a:rPr>
                        <a:t> FREQUENCY</a:t>
                      </a:r>
                      <a:endParaRPr lang="en-US" sz="1400" b="0" spc="300">
                        <a:latin typeface="Arial"/>
                        <a:cs typeface="Arial"/>
                      </a:endParaRPr>
                    </a:p>
                  </a:txBody>
                  <a:tcPr>
                    <a:solidFill>
                      <a:schemeClr val="accent1"/>
                    </a:solidFill>
                  </a:tcPr>
                </a:tc>
                <a:tc>
                  <a:txBody>
                    <a:bodyPr/>
                    <a:lstStyle/>
                    <a:p>
                      <a:pPr algn="l"/>
                      <a:r>
                        <a:rPr lang="en-US" sz="1400" b="0" spc="300">
                          <a:latin typeface="Arial"/>
                          <a:cs typeface="Arial"/>
                        </a:rPr>
                        <a:t>PROPOSED CHANGES</a:t>
                      </a:r>
                    </a:p>
                  </a:txBody>
                  <a:tcPr>
                    <a:solidFill>
                      <a:schemeClr val="accent1"/>
                    </a:solidFill>
                  </a:tcPr>
                </a:tc>
                <a:extLst>
                  <a:ext uri="{0D108BD9-81ED-4DB2-BD59-A6C34878D82A}">
                    <a16:rowId xmlns:a16="http://schemas.microsoft.com/office/drawing/2014/main" val="988504254"/>
                  </a:ext>
                </a:extLst>
              </a:tr>
              <a:tr h="1345835">
                <a:tc>
                  <a:txBody>
                    <a:bodyPr/>
                    <a:lstStyle/>
                    <a:p>
                      <a:pPr algn="ctr"/>
                      <a:r>
                        <a:rPr lang="en-US" sz="1100" spc="300">
                          <a:latin typeface="Arial"/>
                          <a:cs typeface="Arial"/>
                        </a:rPr>
                        <a:t>1</a:t>
                      </a:r>
                    </a:p>
                  </a:txBody>
                  <a:tcPr anchor="ctr">
                    <a:solidFill>
                      <a:schemeClr val="bg2"/>
                    </a:solidFill>
                  </a:tcPr>
                </a:tc>
                <a:tc>
                  <a:txBody>
                    <a:bodyPr/>
                    <a:lstStyle/>
                    <a:p>
                      <a:pPr algn="ctr"/>
                      <a:r>
                        <a:rPr lang="en-US" sz="1100" spc="0">
                          <a:latin typeface="Arial"/>
                          <a:cs typeface="Arial"/>
                        </a:rPr>
                        <a:t>Kenny</a:t>
                      </a:r>
                      <a:r>
                        <a:rPr lang="en-US" sz="1100" spc="0" baseline="0">
                          <a:latin typeface="Arial"/>
                          <a:cs typeface="Arial"/>
                        </a:rPr>
                        <a:t> / Livingston</a:t>
                      </a:r>
                      <a:endParaRPr lang="en-US" sz="1100" spc="30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00" b="0" i="0" u="none" strike="noStrike" baseline="0" noProof="0">
                          <a:effectLst/>
                          <a:latin typeface="Arial"/>
                        </a:rPr>
                        <a:t>Reduced frequency </a:t>
                      </a:r>
                      <a:r>
                        <a:rPr lang="en-US" sz="1000" b="1" i="0" u="none" strike="noStrike" baseline="0" noProof="0">
                          <a:effectLst/>
                          <a:latin typeface="Arial"/>
                        </a:rPr>
                        <a:t>before 7am</a:t>
                      </a:r>
                    </a:p>
                    <a:p>
                      <a:pPr marL="0" marR="0" lvl="0" indent="0" algn="l">
                        <a:lnSpc>
                          <a:spcPct val="100000"/>
                        </a:lnSpc>
                        <a:spcBef>
                          <a:spcPts val="0"/>
                        </a:spcBef>
                        <a:spcAft>
                          <a:spcPts val="800"/>
                        </a:spcAft>
                        <a:buNone/>
                      </a:pPr>
                      <a:r>
                        <a:rPr lang="en-US" sz="1000" b="0" i="0" u="none" strike="noStrike" baseline="0" noProof="0">
                          <a:effectLst/>
                          <a:latin typeface="Arial"/>
                        </a:rPr>
                        <a:t>15 minutes between Reynoldsburg and Riverside Hospital &amp; 30 minutes between Riverside Hospital and Carriage Place</a:t>
                      </a:r>
                      <a:r>
                        <a:rPr lang="en-US" sz="1000" b="1" i="0" u="none" strike="noStrike" baseline="0" noProof="0">
                          <a:effectLst/>
                          <a:latin typeface="Arial"/>
                        </a:rPr>
                        <a:t> on Saturday </a:t>
                      </a:r>
                    </a:p>
                    <a:p>
                      <a:pPr marL="0" marR="0" lvl="0" indent="0" algn="l">
                        <a:lnSpc>
                          <a:spcPct val="100000"/>
                        </a:lnSpc>
                        <a:spcBef>
                          <a:spcPts val="0"/>
                        </a:spcBef>
                        <a:spcAft>
                          <a:spcPts val="800"/>
                        </a:spcAft>
                        <a:buNone/>
                      </a:pPr>
                      <a:r>
                        <a:rPr lang="en-US" sz="1000" b="0" i="0" u="none" strike="noStrike" baseline="0" noProof="0">
                          <a:effectLst/>
                          <a:latin typeface="Arial"/>
                        </a:rPr>
                        <a:t>20 minutes between Reynoldsburg and Riverside Hospital &amp; 40 minutes between Riverside Hospital and Carriage Place </a:t>
                      </a:r>
                      <a:r>
                        <a:rPr lang="en-US" sz="1000" b="1" i="0" u="none" strike="noStrike" baseline="0" noProof="0">
                          <a:effectLst/>
                          <a:latin typeface="Arial"/>
                        </a:rPr>
                        <a:t>on Sundays</a:t>
                      </a:r>
                      <a:endParaRPr lang="en-US" sz="1000" b="1"/>
                    </a:p>
                  </a:txBody>
                  <a:tcPr marL="68580" marR="68580" anchor="ctr">
                    <a:solidFill>
                      <a:schemeClr val="bg2"/>
                    </a:solidFill>
                  </a:tcPr>
                </a:tc>
                <a:tc>
                  <a:txBody>
                    <a:bodyPr/>
                    <a:lstStyle/>
                    <a:p>
                      <a:pPr marL="0" marR="0" lvl="0" indent="0" algn="l">
                        <a:lnSpc>
                          <a:spcPct val="100000"/>
                        </a:lnSpc>
                        <a:spcBef>
                          <a:spcPts val="0"/>
                        </a:spcBef>
                        <a:spcAft>
                          <a:spcPts val="0"/>
                        </a:spcAft>
                        <a:buClrTx/>
                        <a:buSzTx/>
                        <a:buFontTx/>
                        <a:buNone/>
                      </a:pPr>
                      <a:r>
                        <a:rPr lang="en-US" sz="1050" b="0">
                          <a:effectLst/>
                          <a:latin typeface="Arial"/>
                          <a:cs typeface="Arial"/>
                        </a:rPr>
                        <a:t>30 minutes the entire alignment on </a:t>
                      </a:r>
                    </a:p>
                    <a:p>
                      <a:pPr marL="0" marR="0" lvl="0" indent="0" algn="l">
                        <a:lnSpc>
                          <a:spcPct val="100000"/>
                        </a:lnSpc>
                        <a:spcBef>
                          <a:spcPts val="0"/>
                        </a:spcBef>
                        <a:spcAft>
                          <a:spcPts val="0"/>
                        </a:spcAft>
                        <a:buClrTx/>
                        <a:buSzTx/>
                        <a:buFontTx/>
                        <a:buNone/>
                      </a:pPr>
                      <a:r>
                        <a:rPr lang="en-US" sz="1050" b="1">
                          <a:effectLst/>
                          <a:latin typeface="Arial"/>
                          <a:cs typeface="Arial"/>
                        </a:rPr>
                        <a:t>Saturday and Sunday</a:t>
                      </a:r>
                    </a:p>
                    <a:p>
                      <a:pPr marL="0" marR="0" lvl="0" indent="0" algn="l">
                        <a:lnSpc>
                          <a:spcPct val="100000"/>
                        </a:lnSpc>
                        <a:spcBef>
                          <a:spcPts val="0"/>
                        </a:spcBef>
                        <a:spcAft>
                          <a:spcPts val="0"/>
                        </a:spcAft>
                        <a:buClrTx/>
                        <a:buSzTx/>
                        <a:buFontTx/>
                        <a:buNone/>
                      </a:pPr>
                      <a:endParaRPr lang="en-US" sz="1050" b="1">
                        <a:effectLst/>
                        <a:latin typeface="Arial"/>
                        <a:cs typeface="Arial"/>
                      </a:endParaRPr>
                    </a:p>
                    <a:p>
                      <a:pPr marL="0" marR="0" lvl="0" indent="0" algn="l">
                        <a:lnSpc>
                          <a:spcPct val="100000"/>
                        </a:lnSpc>
                        <a:spcBef>
                          <a:spcPts val="0"/>
                        </a:spcBef>
                        <a:spcAft>
                          <a:spcPts val="0"/>
                        </a:spcAft>
                        <a:buClrTx/>
                        <a:buSzTx/>
                        <a:buFontTx/>
                        <a:buNone/>
                      </a:pPr>
                      <a:r>
                        <a:rPr lang="en-US" sz="1050" b="1">
                          <a:effectLst/>
                          <a:latin typeface="Arial"/>
                          <a:cs typeface="Arial"/>
                        </a:rPr>
                        <a:t>No changes to weekday service</a:t>
                      </a:r>
                    </a:p>
                  </a:txBody>
                  <a:tcPr marL="68580" marR="68580" anchor="ctr">
                    <a:solidFill>
                      <a:schemeClr val="bg2"/>
                    </a:solidFill>
                  </a:tcPr>
                </a:tc>
                <a:extLst>
                  <a:ext uri="{0D108BD9-81ED-4DB2-BD59-A6C34878D82A}">
                    <a16:rowId xmlns:a16="http://schemas.microsoft.com/office/drawing/2014/main" val="4196701341"/>
                  </a:ext>
                </a:extLst>
              </a:tr>
              <a:tr h="1139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a:latin typeface="Arial"/>
                          <a:cs typeface="Arial"/>
                        </a:rPr>
                        <a:t>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0">
                          <a:latin typeface="Arial"/>
                          <a:cs typeface="Arial"/>
                        </a:rPr>
                        <a:t>E Main</a:t>
                      </a:r>
                      <a:r>
                        <a:rPr lang="en-US" sz="1100" spc="0" baseline="0">
                          <a:latin typeface="Arial"/>
                          <a:cs typeface="Arial"/>
                        </a:rPr>
                        <a:t> / N High</a:t>
                      </a:r>
                      <a:endParaRPr lang="en-US" sz="1100" spc="30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00" b="0" i="0" u="none" strike="noStrike" baseline="0" noProof="0">
                          <a:effectLst/>
                          <a:latin typeface="Arial"/>
                        </a:rPr>
                        <a:t>Reduced frequency </a:t>
                      </a:r>
                      <a:r>
                        <a:rPr lang="en-US" sz="1000" b="1" i="0" u="none" strike="noStrike" baseline="0" noProof="0">
                          <a:effectLst/>
                          <a:latin typeface="Arial"/>
                        </a:rPr>
                        <a:t>before 7am</a:t>
                      </a:r>
                      <a:endParaRPr lang="en-US" sz="1000"/>
                    </a:p>
                    <a:p>
                      <a:pPr marL="0" marR="0" lvl="0" indent="0" algn="l">
                        <a:lnSpc>
                          <a:spcPct val="100000"/>
                        </a:lnSpc>
                        <a:spcBef>
                          <a:spcPts val="0"/>
                        </a:spcBef>
                        <a:spcAft>
                          <a:spcPts val="800"/>
                        </a:spcAft>
                        <a:buNone/>
                      </a:pPr>
                      <a:r>
                        <a:rPr lang="en-US" sz="1000" b="0" i="0" u="none" strike="noStrike" baseline="0" noProof="0">
                          <a:effectLst/>
                          <a:latin typeface="Arial"/>
                        </a:rPr>
                        <a:t>15 minutes between Westview Turnaround and Great Eastern &amp; 30 minutes between Great Eastern and Main &amp; Hanson </a:t>
                      </a:r>
                      <a:r>
                        <a:rPr lang="en-US" sz="1000" b="1" i="0" u="none" strike="noStrike" baseline="0" noProof="0">
                          <a:effectLst/>
                          <a:latin typeface="Arial"/>
                        </a:rPr>
                        <a:t>on Saturday</a:t>
                      </a:r>
                    </a:p>
                    <a:p>
                      <a:pPr marL="0" marR="0" lvl="0" indent="0" algn="l">
                        <a:lnSpc>
                          <a:spcPct val="100000"/>
                        </a:lnSpc>
                        <a:spcBef>
                          <a:spcPts val="0"/>
                        </a:spcBef>
                        <a:spcAft>
                          <a:spcPts val="800"/>
                        </a:spcAft>
                        <a:buNone/>
                      </a:pPr>
                      <a:r>
                        <a:rPr lang="en-US" sz="1000" b="0" i="0" u="none" strike="noStrike" baseline="0" noProof="0">
                          <a:effectLst/>
                          <a:latin typeface="Arial"/>
                        </a:rPr>
                        <a:t>20 minutes between Westview Turnaround and Great Eastern &amp; 40 minutes between Great Eastern and Main &amp; Hanson on </a:t>
                      </a:r>
                      <a:r>
                        <a:rPr lang="en-US" sz="1000" b="1" i="0" u="none" strike="noStrike" baseline="0" noProof="0">
                          <a:effectLst/>
                          <a:latin typeface="Arial"/>
                        </a:rPr>
                        <a:t>Sunday</a:t>
                      </a:r>
                      <a:endParaRPr lang="en-US" sz="1000" b="1"/>
                    </a:p>
                  </a:txBody>
                  <a:tcPr marL="68580" marR="68580" anchor="ctr">
                    <a:solidFill>
                      <a:schemeClr val="bg2"/>
                    </a:solidFill>
                  </a:tcPr>
                </a:tc>
                <a:tc>
                  <a:txBody>
                    <a:bodyPr/>
                    <a:lstStyle/>
                    <a:p>
                      <a:pPr marL="0" marR="0" lvl="0" indent="0" algn="l">
                        <a:lnSpc>
                          <a:spcPct val="100000"/>
                        </a:lnSpc>
                        <a:spcBef>
                          <a:spcPts val="0"/>
                        </a:spcBef>
                        <a:spcAft>
                          <a:spcPts val="0"/>
                        </a:spcAft>
                        <a:buClrTx/>
                        <a:buSzTx/>
                        <a:buFontTx/>
                        <a:buNone/>
                      </a:pPr>
                      <a:r>
                        <a:rPr lang="en-US" sz="1050" b="0">
                          <a:effectLst/>
                          <a:latin typeface="Arial"/>
                          <a:cs typeface="Arial"/>
                        </a:rPr>
                        <a:t>30 minutes the entire alignment on </a:t>
                      </a:r>
                    </a:p>
                    <a:p>
                      <a:pPr marL="0" marR="0" lvl="0" indent="0" algn="l">
                        <a:lnSpc>
                          <a:spcPct val="100000"/>
                        </a:lnSpc>
                        <a:spcBef>
                          <a:spcPts val="0"/>
                        </a:spcBef>
                        <a:spcAft>
                          <a:spcPts val="0"/>
                        </a:spcAft>
                        <a:buClrTx/>
                        <a:buSzTx/>
                        <a:buFontTx/>
                        <a:buNone/>
                      </a:pPr>
                      <a:r>
                        <a:rPr lang="en-US" sz="1050" b="1">
                          <a:effectLst/>
                          <a:latin typeface="Arial"/>
                          <a:cs typeface="Arial"/>
                        </a:rPr>
                        <a:t>Saturday and Sunday</a:t>
                      </a:r>
                    </a:p>
                    <a:p>
                      <a:pPr marL="0" marR="0" lvl="0" indent="0" algn="l">
                        <a:lnSpc>
                          <a:spcPct val="100000"/>
                        </a:lnSpc>
                        <a:spcBef>
                          <a:spcPts val="0"/>
                        </a:spcBef>
                        <a:spcAft>
                          <a:spcPts val="0"/>
                        </a:spcAft>
                        <a:buClrTx/>
                        <a:buSzTx/>
                        <a:buFontTx/>
                        <a:buNone/>
                      </a:pPr>
                      <a:endParaRPr lang="en-US" sz="1050" b="1">
                        <a:effectLst/>
                        <a:latin typeface="Arial"/>
                        <a:cs typeface="Arial"/>
                      </a:endParaRPr>
                    </a:p>
                    <a:p>
                      <a:pPr marL="0" marR="0" lvl="0" indent="0" algn="l">
                        <a:lnSpc>
                          <a:spcPct val="100000"/>
                        </a:lnSpc>
                        <a:spcBef>
                          <a:spcPts val="0"/>
                        </a:spcBef>
                        <a:spcAft>
                          <a:spcPts val="0"/>
                        </a:spcAft>
                        <a:buClrTx/>
                        <a:buSzTx/>
                        <a:buFontTx/>
                        <a:buNone/>
                      </a:pPr>
                      <a:r>
                        <a:rPr lang="en-US" sz="1050" b="1">
                          <a:effectLst/>
                          <a:latin typeface="Arial"/>
                          <a:cs typeface="Arial"/>
                        </a:rPr>
                        <a:t>No changes to weekday service</a:t>
                      </a:r>
                    </a:p>
                  </a:txBody>
                  <a:tcPr marL="68580" marR="68580" anchor="ctr">
                    <a:solidFill>
                      <a:schemeClr val="bg2"/>
                    </a:solidFill>
                  </a:tcPr>
                </a:tc>
                <a:extLst>
                  <a:ext uri="{0D108BD9-81ED-4DB2-BD59-A6C34878D82A}">
                    <a16:rowId xmlns:a16="http://schemas.microsoft.com/office/drawing/2014/main" val="3972111003"/>
                  </a:ext>
                </a:extLst>
              </a:tr>
              <a:tr h="1139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a:latin typeface="Arial"/>
                          <a:cs typeface="Arial"/>
                        </a:rPr>
                        <a:t>10</a:t>
                      </a:r>
                    </a:p>
                  </a:txBody>
                  <a:tcPr anchor="ctr">
                    <a:solidFill>
                      <a:schemeClr val="bg2"/>
                    </a:solidFill>
                  </a:tcPr>
                </a:tc>
                <a:tc>
                  <a:txBody>
                    <a:bodyPr/>
                    <a:lstStyle/>
                    <a:p>
                      <a:pPr algn="ctr"/>
                      <a:r>
                        <a:rPr lang="en-US" sz="1100" spc="0">
                          <a:latin typeface="Arial"/>
                          <a:cs typeface="Arial"/>
                        </a:rPr>
                        <a:t>E Broad</a:t>
                      </a:r>
                      <a:r>
                        <a:rPr lang="en-US" sz="1100" spc="0" baseline="0">
                          <a:latin typeface="Arial"/>
                          <a:cs typeface="Arial"/>
                        </a:rPr>
                        <a:t> / W Broad</a:t>
                      </a:r>
                      <a:endParaRPr lang="en-US" sz="1100" spc="30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00" b="0" i="0" u="none" strike="noStrike" baseline="0" noProof="0">
                          <a:effectLst/>
                          <a:latin typeface="Arial"/>
                        </a:rPr>
                        <a:t>Reduced frequency </a:t>
                      </a:r>
                      <a:r>
                        <a:rPr lang="en-US" sz="1000" b="1" i="0" u="none" strike="noStrike" baseline="0" noProof="0">
                          <a:effectLst/>
                          <a:latin typeface="Arial"/>
                        </a:rPr>
                        <a:t>before 7am</a:t>
                      </a:r>
                      <a:endParaRPr lang="en-US" sz="1000"/>
                    </a:p>
                    <a:p>
                      <a:pPr marL="0" marR="0" lvl="0" indent="0" algn="l">
                        <a:lnSpc>
                          <a:spcPct val="100000"/>
                        </a:lnSpc>
                        <a:spcBef>
                          <a:spcPts val="0"/>
                        </a:spcBef>
                        <a:spcAft>
                          <a:spcPts val="800"/>
                        </a:spcAft>
                        <a:buNone/>
                      </a:pPr>
                      <a:r>
                        <a:rPr lang="en-US" sz="1000" b="0" i="0" u="none" strike="noStrike" baseline="0" noProof="0">
                          <a:effectLst/>
                          <a:latin typeface="Arial"/>
                        </a:rPr>
                        <a:t>15 minutes between </a:t>
                      </a:r>
                      <a:r>
                        <a:rPr lang="en-US" sz="1000" b="0" i="0" u="none" strike="noStrike" baseline="0" noProof="0" err="1">
                          <a:effectLst/>
                          <a:latin typeface="Arial"/>
                        </a:rPr>
                        <a:t>Westwoods</a:t>
                      </a:r>
                      <a:r>
                        <a:rPr lang="en-US" sz="1000" b="0" i="0" u="none" strike="noStrike" baseline="0" noProof="0">
                          <a:effectLst/>
                          <a:latin typeface="Arial"/>
                        </a:rPr>
                        <a:t> and Mt Carmel East Hospital &amp; 30 minutes between Mt Carmel and Limited Brands </a:t>
                      </a:r>
                      <a:r>
                        <a:rPr lang="en-US" sz="1000" b="1" i="0" u="none" strike="noStrike" baseline="0" noProof="0">
                          <a:effectLst/>
                          <a:latin typeface="Arial"/>
                        </a:rPr>
                        <a:t>on Saturday</a:t>
                      </a:r>
                    </a:p>
                    <a:p>
                      <a:pPr marL="0" marR="0" lvl="0" indent="0" algn="l">
                        <a:lnSpc>
                          <a:spcPct val="100000"/>
                        </a:lnSpc>
                        <a:spcBef>
                          <a:spcPts val="0"/>
                        </a:spcBef>
                        <a:spcAft>
                          <a:spcPts val="800"/>
                        </a:spcAft>
                        <a:buNone/>
                      </a:pPr>
                      <a:r>
                        <a:rPr lang="en-US" sz="1000" b="0" i="0" u="none" strike="noStrike" baseline="0" noProof="0">
                          <a:effectLst/>
                          <a:latin typeface="Arial"/>
                        </a:rPr>
                        <a:t>20 minutes between </a:t>
                      </a:r>
                      <a:r>
                        <a:rPr lang="en-US" sz="1000" b="0" i="0" u="none" strike="noStrike" baseline="0" noProof="0" err="1">
                          <a:effectLst/>
                          <a:latin typeface="Arial"/>
                        </a:rPr>
                        <a:t>Westwoods</a:t>
                      </a:r>
                      <a:r>
                        <a:rPr lang="en-US" sz="1000" b="0" i="0" u="none" strike="noStrike" baseline="0" noProof="0">
                          <a:effectLst/>
                          <a:latin typeface="Arial"/>
                        </a:rPr>
                        <a:t> and Mt Carmel East Hospital &amp; 40 minutes between Mt Carmel and Limited Brands </a:t>
                      </a:r>
                      <a:r>
                        <a:rPr lang="en-US" sz="1000" b="1" i="0" u="none" strike="noStrike" baseline="0" noProof="0">
                          <a:effectLst/>
                          <a:latin typeface="Arial"/>
                        </a:rPr>
                        <a:t>on Sunday</a:t>
                      </a:r>
                      <a:endParaRPr lang="en-US" sz="1000" b="0"/>
                    </a:p>
                  </a:txBody>
                  <a:tcPr marL="68580" marR="68580" anchor="ctr">
                    <a:solidFill>
                      <a:schemeClr val="bg2"/>
                    </a:solidFill>
                  </a:tcPr>
                </a:tc>
                <a:tc>
                  <a:txBody>
                    <a:bodyPr/>
                    <a:lstStyle/>
                    <a:p>
                      <a:pPr marL="0" marR="0" lvl="0" indent="0" algn="l" rtl="0" eaLnBrk="1" fontAlgn="t" latinLnBrk="0" hangingPunct="1">
                        <a:lnSpc>
                          <a:spcPct val="100000"/>
                        </a:lnSpc>
                        <a:spcBef>
                          <a:spcPts val="0"/>
                        </a:spcBef>
                        <a:spcAft>
                          <a:spcPts val="800"/>
                        </a:spcAft>
                        <a:buClrTx/>
                        <a:buSzTx/>
                        <a:buFontTx/>
                        <a:buNone/>
                      </a:pPr>
                      <a:endParaRPr lang="en-US" sz="1050">
                        <a:effectLst/>
                        <a:latin typeface="Arial"/>
                        <a:cs typeface="Arial"/>
                      </a:endParaRPr>
                    </a:p>
                    <a:p>
                      <a:pPr marL="0" marR="0" lvl="0" indent="0" algn="l">
                        <a:lnSpc>
                          <a:spcPct val="100000"/>
                        </a:lnSpc>
                        <a:spcBef>
                          <a:spcPts val="0"/>
                        </a:spcBef>
                        <a:spcAft>
                          <a:spcPts val="0"/>
                        </a:spcAft>
                        <a:buClrTx/>
                        <a:buSzTx/>
                        <a:buFontTx/>
                        <a:buNone/>
                      </a:pPr>
                      <a:r>
                        <a:rPr lang="en-US" sz="1050" b="0">
                          <a:effectLst/>
                          <a:latin typeface="Arial"/>
                          <a:cs typeface="Arial"/>
                        </a:rPr>
                        <a:t>30 minutes the entire alignment on </a:t>
                      </a:r>
                    </a:p>
                    <a:p>
                      <a:pPr marL="0" marR="0" lvl="0" indent="0" algn="l">
                        <a:lnSpc>
                          <a:spcPct val="100000"/>
                        </a:lnSpc>
                        <a:spcBef>
                          <a:spcPts val="0"/>
                        </a:spcBef>
                        <a:spcAft>
                          <a:spcPts val="0"/>
                        </a:spcAft>
                        <a:buClrTx/>
                        <a:buSzTx/>
                        <a:buFontTx/>
                        <a:buNone/>
                      </a:pPr>
                      <a:r>
                        <a:rPr lang="en-US" sz="1050" b="1">
                          <a:effectLst/>
                          <a:latin typeface="Arial"/>
                          <a:cs typeface="Arial"/>
                        </a:rPr>
                        <a:t>Saturday and Sunday</a:t>
                      </a:r>
                    </a:p>
                    <a:p>
                      <a:pPr marL="0" marR="0" lvl="0" indent="0" algn="l">
                        <a:lnSpc>
                          <a:spcPct val="100000"/>
                        </a:lnSpc>
                        <a:spcBef>
                          <a:spcPts val="0"/>
                        </a:spcBef>
                        <a:spcAft>
                          <a:spcPts val="0"/>
                        </a:spcAft>
                        <a:buClrTx/>
                        <a:buSzTx/>
                        <a:buFontTx/>
                        <a:buNone/>
                      </a:pPr>
                      <a:endParaRPr lang="en-US" sz="1050" b="1">
                        <a:effectLst/>
                        <a:latin typeface="Arial"/>
                        <a:cs typeface="Arial"/>
                      </a:endParaRPr>
                    </a:p>
                    <a:p>
                      <a:pPr marL="0" marR="0" lvl="0" indent="0" algn="l">
                        <a:lnSpc>
                          <a:spcPct val="100000"/>
                        </a:lnSpc>
                        <a:spcBef>
                          <a:spcPts val="0"/>
                        </a:spcBef>
                        <a:spcAft>
                          <a:spcPts val="0"/>
                        </a:spcAft>
                        <a:buClrTx/>
                        <a:buSzTx/>
                        <a:buFontTx/>
                        <a:buNone/>
                      </a:pPr>
                      <a:r>
                        <a:rPr lang="en-US" sz="1050" b="1">
                          <a:effectLst/>
                          <a:latin typeface="Arial"/>
                          <a:cs typeface="Arial"/>
                        </a:rPr>
                        <a:t>No changes to weekday service</a:t>
                      </a:r>
                    </a:p>
                  </a:txBody>
                  <a:tcPr marL="68580" marR="68580" anchor="ctr">
                    <a:solidFill>
                      <a:schemeClr val="bg2"/>
                    </a:solidFill>
                  </a:tcPr>
                </a:tc>
                <a:extLst>
                  <a:ext uri="{0D108BD9-81ED-4DB2-BD59-A6C34878D82A}">
                    <a16:rowId xmlns:a16="http://schemas.microsoft.com/office/drawing/2014/main" val="2338463830"/>
                  </a:ext>
                </a:extLst>
              </a:tr>
              <a:tr h="1139948">
                <a:tc gridSpan="2">
                  <a:txBody>
                    <a:bodyPr/>
                    <a:lstStyle/>
                    <a:p>
                      <a:pPr marL="457200" lvl="1" indent="0" algn="l" defTabSz="914400">
                        <a:lnSpc>
                          <a:spcPct val="100000"/>
                        </a:lnSpc>
                        <a:spcBef>
                          <a:spcPts val="0"/>
                        </a:spcBef>
                        <a:spcAft>
                          <a:spcPts val="0"/>
                        </a:spcAft>
                        <a:buNone/>
                        <a:tabLst/>
                        <a:defRPr/>
                      </a:pPr>
                      <a:r>
                        <a:rPr lang="en-US" sz="1100" spc="300">
                          <a:latin typeface="Arial"/>
                          <a:cs typeface="Arial"/>
                        </a:rPr>
                        <a:t>CMAX</a:t>
                      </a:r>
                    </a:p>
                  </a:txBody>
                  <a:tcPr anchor="ctr">
                    <a:solidFill>
                      <a:schemeClr val="bg2"/>
                    </a:solidFill>
                  </a:tcPr>
                </a:tc>
                <a:tc hMerge="1">
                  <a:txBody>
                    <a:bodyPr/>
                    <a:lstStyle/>
                    <a:p>
                      <a:pPr lvl="0" algn="ctr">
                        <a:buNone/>
                      </a:pPr>
                      <a:endParaRPr lang="en-US" sz="1100" spc="0" baseline="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00" b="0" i="0" u="none" strike="noStrike" baseline="0" noProof="0">
                          <a:effectLst/>
                          <a:latin typeface="Arial"/>
                        </a:rPr>
                        <a:t>Reduced frequency </a:t>
                      </a:r>
                      <a:r>
                        <a:rPr lang="en-US" sz="1000" b="1" i="0" u="none" strike="noStrike" baseline="0" noProof="0">
                          <a:effectLst/>
                          <a:latin typeface="Arial"/>
                        </a:rPr>
                        <a:t>before 7am</a:t>
                      </a:r>
                      <a:endParaRPr lang="en-US" sz="1000" b="0" i="0" u="none" strike="noStrike" baseline="0" noProof="0">
                        <a:effectLst/>
                      </a:endParaRPr>
                    </a:p>
                    <a:p>
                      <a:pPr marL="0" marR="0" lvl="0" indent="0" algn="l">
                        <a:lnSpc>
                          <a:spcPct val="100000"/>
                        </a:lnSpc>
                        <a:spcBef>
                          <a:spcPts val="0"/>
                        </a:spcBef>
                        <a:spcAft>
                          <a:spcPts val="800"/>
                        </a:spcAft>
                        <a:buNone/>
                      </a:pPr>
                      <a:r>
                        <a:rPr lang="en-US" sz="1000" b="0" i="0" u="none" strike="noStrike" baseline="0" noProof="0">
                          <a:effectLst/>
                          <a:latin typeface="Arial"/>
                        </a:rPr>
                        <a:t>15 minutes between downtown and Northland Transit Center &amp; 30 minutes between Northland and Westerville </a:t>
                      </a:r>
                      <a:r>
                        <a:rPr lang="en-US" sz="1000" b="1" i="0" u="none" strike="noStrike" baseline="0" noProof="0">
                          <a:effectLst/>
                          <a:latin typeface="Arial"/>
                        </a:rPr>
                        <a:t>on Saturday​</a:t>
                      </a:r>
                    </a:p>
                    <a:p>
                      <a:pPr marL="0" marR="0" lvl="0" indent="0" algn="l">
                        <a:lnSpc>
                          <a:spcPct val="100000"/>
                        </a:lnSpc>
                        <a:spcBef>
                          <a:spcPts val="0"/>
                        </a:spcBef>
                        <a:spcAft>
                          <a:spcPts val="800"/>
                        </a:spcAft>
                        <a:buNone/>
                      </a:pPr>
                      <a:r>
                        <a:rPr lang="en-US" sz="1000" b="0" i="0" u="none" strike="noStrike" baseline="0" noProof="0">
                          <a:effectLst/>
                          <a:latin typeface="Arial"/>
                        </a:rPr>
                        <a:t>20 minutes between downtown and Northland Transit Center &amp; 40 minutes between Northland and Westerville </a:t>
                      </a:r>
                      <a:r>
                        <a:rPr lang="en-US" sz="1000" b="1" i="0" u="none" strike="noStrike" baseline="0" noProof="0">
                          <a:effectLst/>
                          <a:latin typeface="Arial"/>
                        </a:rPr>
                        <a:t>on Sunday</a:t>
                      </a:r>
                      <a:endParaRPr lang="en-US"/>
                    </a:p>
                  </a:txBody>
                  <a:tcPr marL="68580" marR="68580" anchor="ctr">
                    <a:solidFill>
                      <a:schemeClr val="bg2"/>
                    </a:solidFill>
                  </a:tcPr>
                </a:tc>
                <a:tc>
                  <a:txBody>
                    <a:bodyPr/>
                    <a:lstStyle/>
                    <a:p>
                      <a:pPr marL="0" marR="0" lvl="0" indent="0" algn="l">
                        <a:lnSpc>
                          <a:spcPct val="100000"/>
                        </a:lnSpc>
                        <a:spcBef>
                          <a:spcPts val="0"/>
                        </a:spcBef>
                        <a:spcAft>
                          <a:spcPts val="0"/>
                        </a:spcAft>
                        <a:buClrTx/>
                        <a:buSzTx/>
                        <a:buFontTx/>
                        <a:buNone/>
                      </a:pPr>
                      <a:r>
                        <a:rPr lang="en-US" sz="1050" b="0">
                          <a:effectLst/>
                          <a:latin typeface="Arial"/>
                          <a:cs typeface="Arial"/>
                        </a:rPr>
                        <a:t>30 minutes the entire alignment on </a:t>
                      </a:r>
                    </a:p>
                    <a:p>
                      <a:pPr marL="0" marR="0" lvl="0" indent="0" algn="l">
                        <a:lnSpc>
                          <a:spcPct val="100000"/>
                        </a:lnSpc>
                        <a:spcBef>
                          <a:spcPts val="0"/>
                        </a:spcBef>
                        <a:spcAft>
                          <a:spcPts val="0"/>
                        </a:spcAft>
                        <a:buClrTx/>
                        <a:buSzTx/>
                        <a:buFontTx/>
                        <a:buNone/>
                      </a:pPr>
                      <a:r>
                        <a:rPr lang="en-US" sz="1050" b="1">
                          <a:effectLst/>
                          <a:latin typeface="Arial"/>
                          <a:cs typeface="Arial"/>
                        </a:rPr>
                        <a:t>Saturday and Sunday</a:t>
                      </a:r>
                    </a:p>
                    <a:p>
                      <a:pPr marL="0" marR="0" lvl="0" indent="0" algn="l">
                        <a:lnSpc>
                          <a:spcPct val="100000"/>
                        </a:lnSpc>
                        <a:spcBef>
                          <a:spcPts val="0"/>
                        </a:spcBef>
                        <a:spcAft>
                          <a:spcPts val="0"/>
                        </a:spcAft>
                        <a:buClrTx/>
                        <a:buSzTx/>
                        <a:buFontTx/>
                        <a:buNone/>
                      </a:pPr>
                      <a:endParaRPr lang="en-US" sz="1050" b="1">
                        <a:effectLst/>
                        <a:latin typeface="Arial"/>
                        <a:cs typeface="Arial"/>
                      </a:endParaRPr>
                    </a:p>
                    <a:p>
                      <a:pPr marL="0" marR="0" lvl="0" indent="0" algn="l">
                        <a:lnSpc>
                          <a:spcPct val="100000"/>
                        </a:lnSpc>
                        <a:spcBef>
                          <a:spcPts val="0"/>
                        </a:spcBef>
                        <a:spcAft>
                          <a:spcPts val="0"/>
                        </a:spcAft>
                        <a:buClrTx/>
                        <a:buSzTx/>
                        <a:buFontTx/>
                        <a:buNone/>
                      </a:pPr>
                      <a:r>
                        <a:rPr lang="en-US" sz="1050" b="1">
                          <a:effectLst/>
                          <a:latin typeface="Arial"/>
                          <a:cs typeface="Arial"/>
                        </a:rPr>
                        <a:t>No changes to weekday service</a:t>
                      </a:r>
                    </a:p>
                  </a:txBody>
                  <a:tcPr marL="68580" marR="68580" anchor="ctr">
                    <a:solidFill>
                      <a:schemeClr val="bg2"/>
                    </a:solidFill>
                  </a:tcPr>
                </a:tc>
                <a:extLst>
                  <a:ext uri="{0D108BD9-81ED-4DB2-BD59-A6C34878D82A}">
                    <a16:rowId xmlns:a16="http://schemas.microsoft.com/office/drawing/2014/main" val="1418278305"/>
                  </a:ext>
                </a:extLst>
              </a:tr>
            </a:tbl>
          </a:graphicData>
        </a:graphic>
      </p:graphicFrame>
    </p:spTree>
    <p:extLst>
      <p:ext uri="{BB962C8B-B14F-4D97-AF65-F5344CB8AC3E}">
        <p14:creationId xmlns:p14="http://schemas.microsoft.com/office/powerpoint/2010/main" val="548303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1572" y="628649"/>
            <a:ext cx="11072511" cy="651156"/>
          </a:xfrm>
        </p:spPr>
        <p:txBody>
          <a:bodyPr lIns="91440" tIns="45720" rIns="91440" bIns="45720" anchor="t"/>
          <a:lstStyle/>
          <a:p>
            <a:r>
              <a:rPr lang="en-US">
                <a:latin typeface="Arial"/>
                <a:cs typeface="Arial"/>
              </a:rPr>
              <a:t>Frequency Adjustments </a:t>
            </a:r>
            <a:endParaRPr lang="en-US" sz="4800" b="0" i="1">
              <a:latin typeface="Sentinel Semibold"/>
              <a:cs typeface="Arial"/>
            </a:endParaRPr>
          </a:p>
        </p:txBody>
      </p:sp>
      <p:sp>
        <p:nvSpPr>
          <p:cNvPr id="3" name="Text Placeholder 2"/>
          <p:cNvSpPr>
            <a:spLocks noGrp="1"/>
          </p:cNvSpPr>
          <p:nvPr>
            <p:ph type="body" sz="quarter" idx="14"/>
          </p:nvPr>
        </p:nvSpPr>
        <p:spPr/>
        <p:txBody>
          <a:bodyPr/>
          <a:lstStyle/>
          <a:p>
            <a:endParaRPr lang="en-US"/>
          </a:p>
        </p:txBody>
      </p:sp>
      <p:graphicFrame>
        <p:nvGraphicFramePr>
          <p:cNvPr id="7" name="Table 9">
            <a:extLst>
              <a:ext uri="{FF2B5EF4-FFF2-40B4-BE49-F238E27FC236}">
                <a16:creationId xmlns:a16="http://schemas.microsoft.com/office/drawing/2014/main" id="{FFEE33BC-02E9-49A2-899E-6537D75FDAA4}"/>
              </a:ext>
            </a:extLst>
          </p:cNvPr>
          <p:cNvGraphicFramePr>
            <a:graphicFrameLocks noGrp="1"/>
          </p:cNvGraphicFramePr>
          <p:nvPr/>
        </p:nvGraphicFramePr>
        <p:xfrm>
          <a:off x="861572" y="1413788"/>
          <a:ext cx="10931835" cy="3437344"/>
        </p:xfrm>
        <a:graphic>
          <a:graphicData uri="http://schemas.openxmlformats.org/drawingml/2006/table">
            <a:tbl>
              <a:tblPr firstRow="1" bandRow="1">
                <a:tableStyleId>{5C22544A-7EE6-4342-B048-85BDC9FD1C3A}</a:tableStyleId>
              </a:tblPr>
              <a:tblGrid>
                <a:gridCol w="1816708">
                  <a:extLst>
                    <a:ext uri="{9D8B030D-6E8A-4147-A177-3AD203B41FA5}">
                      <a16:colId xmlns:a16="http://schemas.microsoft.com/office/drawing/2014/main" val="1360787184"/>
                    </a:ext>
                  </a:extLst>
                </a:gridCol>
                <a:gridCol w="2072445">
                  <a:extLst>
                    <a:ext uri="{9D8B030D-6E8A-4147-A177-3AD203B41FA5}">
                      <a16:colId xmlns:a16="http://schemas.microsoft.com/office/drawing/2014/main" val="601143285"/>
                    </a:ext>
                  </a:extLst>
                </a:gridCol>
                <a:gridCol w="3429312">
                  <a:extLst>
                    <a:ext uri="{9D8B030D-6E8A-4147-A177-3AD203B41FA5}">
                      <a16:colId xmlns:a16="http://schemas.microsoft.com/office/drawing/2014/main" val="3075969240"/>
                    </a:ext>
                  </a:extLst>
                </a:gridCol>
                <a:gridCol w="3613370">
                  <a:extLst>
                    <a:ext uri="{9D8B030D-6E8A-4147-A177-3AD203B41FA5}">
                      <a16:colId xmlns:a16="http://schemas.microsoft.com/office/drawing/2014/main" val="2671875575"/>
                    </a:ext>
                  </a:extLst>
                </a:gridCol>
              </a:tblGrid>
              <a:tr h="324278">
                <a:tc>
                  <a:txBody>
                    <a:bodyPr/>
                    <a:lstStyle/>
                    <a:p>
                      <a:pPr algn="ctr"/>
                      <a:r>
                        <a:rPr lang="en-US" sz="1400" b="0" spc="300">
                          <a:latin typeface="Arial"/>
                          <a:cs typeface="Arial"/>
                        </a:rPr>
                        <a:t>LINES</a:t>
                      </a:r>
                    </a:p>
                  </a:txBody>
                  <a:tcPr>
                    <a:solidFill>
                      <a:schemeClr val="accent1"/>
                    </a:solidFill>
                  </a:tcPr>
                </a:tc>
                <a:tc>
                  <a:txBody>
                    <a:bodyPr/>
                    <a:lstStyle/>
                    <a:p>
                      <a:pPr algn="ctr"/>
                      <a:r>
                        <a:rPr lang="en-US" sz="1400" b="0" spc="300">
                          <a:latin typeface="Arial"/>
                          <a:cs typeface="Arial"/>
                        </a:rPr>
                        <a:t>LINE</a:t>
                      </a:r>
                      <a:r>
                        <a:rPr lang="en-US" sz="1400" b="0" spc="300" baseline="0">
                          <a:latin typeface="Arial"/>
                          <a:cs typeface="Arial"/>
                        </a:rPr>
                        <a:t> NAME</a:t>
                      </a:r>
                      <a:endParaRPr lang="en-US" sz="1400" b="0" spc="300">
                        <a:latin typeface="Arial"/>
                        <a:cs typeface="Arial"/>
                      </a:endParaRPr>
                    </a:p>
                  </a:txBody>
                  <a:tcPr>
                    <a:solidFill>
                      <a:schemeClr val="accent1"/>
                    </a:solidFill>
                  </a:tcPr>
                </a:tc>
                <a:tc>
                  <a:txBody>
                    <a:bodyPr/>
                    <a:lstStyle/>
                    <a:p>
                      <a:pPr algn="l"/>
                      <a:r>
                        <a:rPr lang="en-US" sz="1400" b="0" spc="300">
                          <a:latin typeface="Arial"/>
                          <a:cs typeface="Arial"/>
                        </a:rPr>
                        <a:t>CURRENT</a:t>
                      </a:r>
                      <a:r>
                        <a:rPr lang="en-US" sz="1400" b="0" spc="300" baseline="0">
                          <a:latin typeface="Arial"/>
                          <a:cs typeface="Arial"/>
                        </a:rPr>
                        <a:t> FREQUENCY</a:t>
                      </a:r>
                      <a:endParaRPr lang="en-US" sz="1400" b="0" spc="300">
                        <a:latin typeface="Arial"/>
                        <a:cs typeface="Arial"/>
                      </a:endParaRPr>
                    </a:p>
                  </a:txBody>
                  <a:tcPr>
                    <a:solidFill>
                      <a:schemeClr val="accent1"/>
                    </a:solidFill>
                  </a:tcPr>
                </a:tc>
                <a:tc>
                  <a:txBody>
                    <a:bodyPr/>
                    <a:lstStyle/>
                    <a:p>
                      <a:pPr algn="l"/>
                      <a:r>
                        <a:rPr lang="en-US" sz="1400" b="0" spc="300">
                          <a:latin typeface="Arial"/>
                          <a:cs typeface="Arial"/>
                        </a:rPr>
                        <a:t>PROPOSED CHANGES</a:t>
                      </a:r>
                    </a:p>
                  </a:txBody>
                  <a:tcPr>
                    <a:solidFill>
                      <a:schemeClr val="accent1"/>
                    </a:solidFill>
                  </a:tcPr>
                </a:tc>
                <a:extLst>
                  <a:ext uri="{0D108BD9-81ED-4DB2-BD59-A6C34878D82A}">
                    <a16:rowId xmlns:a16="http://schemas.microsoft.com/office/drawing/2014/main" val="988504254"/>
                  </a:ext>
                </a:extLst>
              </a:tr>
              <a:tr h="1167400">
                <a:tc>
                  <a:txBody>
                    <a:bodyPr/>
                    <a:lstStyle/>
                    <a:p>
                      <a:pPr marL="0" marR="0" lvl="0" indent="0" algn="ctr" defTabSz="914400" rtl="0">
                        <a:lnSpc>
                          <a:spcPct val="100000"/>
                        </a:lnSpc>
                        <a:spcBef>
                          <a:spcPts val="0"/>
                        </a:spcBef>
                        <a:spcAft>
                          <a:spcPts val="0"/>
                        </a:spcAft>
                        <a:buClrTx/>
                        <a:buSzTx/>
                        <a:buFontTx/>
                        <a:buNone/>
                        <a:tabLst/>
                        <a:defRPr/>
                      </a:pPr>
                      <a:r>
                        <a:rPr lang="en-US" sz="1100" spc="300">
                          <a:latin typeface="Arial"/>
                          <a:cs typeface="Arial"/>
                        </a:rPr>
                        <a:t>8</a:t>
                      </a:r>
                    </a:p>
                  </a:txBody>
                  <a:tcPr anchor="ctr">
                    <a:solidFill>
                      <a:schemeClr val="bg2"/>
                    </a:solidFill>
                  </a:tcPr>
                </a:tc>
                <a:tc>
                  <a:txBody>
                    <a:bodyPr/>
                    <a:lstStyle/>
                    <a:p>
                      <a:pPr marL="0" marR="0" lvl="0" indent="0" algn="ctr" rtl="0">
                        <a:lnSpc>
                          <a:spcPct val="100000"/>
                        </a:lnSpc>
                        <a:spcBef>
                          <a:spcPts val="0"/>
                        </a:spcBef>
                        <a:spcAft>
                          <a:spcPts val="0"/>
                        </a:spcAft>
                        <a:buClrTx/>
                        <a:buSzTx/>
                        <a:buFontTx/>
                        <a:buNone/>
                      </a:pPr>
                      <a:r>
                        <a:rPr lang="en-US" sz="1100" spc="0">
                          <a:latin typeface="Arial"/>
                          <a:cs typeface="Arial"/>
                        </a:rPr>
                        <a:t>Karl / S High </a:t>
                      </a:r>
                      <a:r>
                        <a:rPr lang="en-US" sz="1100" spc="0" baseline="0">
                          <a:latin typeface="Arial"/>
                          <a:cs typeface="Arial"/>
                        </a:rPr>
                        <a:t>/ Parsons</a:t>
                      </a:r>
                      <a:endParaRPr lang="en-US" sz="1100" spc="300">
                        <a:latin typeface="Arial"/>
                        <a:cs typeface="Arial"/>
                      </a:endParaRPr>
                    </a:p>
                  </a:txBody>
                  <a:tcPr anchor="ctr">
                    <a:solidFill>
                      <a:schemeClr val="bg2"/>
                    </a:solidFill>
                  </a:tcPr>
                </a:tc>
                <a:tc>
                  <a:txBody>
                    <a:bodyPr/>
                    <a:lstStyle/>
                    <a:p>
                      <a:pPr marL="0" marR="0" lvl="0" indent="0" algn="l">
                        <a:lnSpc>
                          <a:spcPct val="100000"/>
                        </a:lnSpc>
                        <a:spcBef>
                          <a:spcPts val="0"/>
                        </a:spcBef>
                        <a:spcAft>
                          <a:spcPts val="800"/>
                        </a:spcAft>
                        <a:buNone/>
                      </a:pPr>
                      <a:r>
                        <a:rPr lang="en-US" sz="1000" b="1">
                          <a:effectLst/>
                          <a:latin typeface="Arial"/>
                          <a:cs typeface="Arial"/>
                        </a:rPr>
                        <a:t>15</a:t>
                      </a:r>
                      <a:r>
                        <a:rPr lang="en-US" sz="1000">
                          <a:effectLst/>
                          <a:latin typeface="Arial"/>
                          <a:cs typeface="Arial"/>
                        </a:rPr>
                        <a:t> minutes between Boardwalk &amp; Shapter</a:t>
                      </a:r>
                      <a:r>
                        <a:rPr lang="en-US" sz="1000" baseline="0">
                          <a:effectLst/>
                          <a:latin typeface="Arial"/>
                          <a:cs typeface="Arial"/>
                        </a:rPr>
                        <a:t> and downtown </a:t>
                      </a:r>
                      <a:r>
                        <a:rPr lang="en-US" sz="1000">
                          <a:effectLst/>
                          <a:latin typeface="Arial"/>
                          <a:cs typeface="Arial"/>
                        </a:rPr>
                        <a:t>&amp; </a:t>
                      </a:r>
                      <a:r>
                        <a:rPr lang="en-US" sz="1000" b="1">
                          <a:effectLst/>
                          <a:latin typeface="Arial"/>
                          <a:cs typeface="Arial"/>
                        </a:rPr>
                        <a:t>30</a:t>
                      </a:r>
                      <a:r>
                        <a:rPr lang="en-US" sz="1000">
                          <a:effectLst/>
                          <a:latin typeface="Arial"/>
                          <a:cs typeface="Arial"/>
                        </a:rPr>
                        <a:t> minutes south of downtown seven days a week</a:t>
                      </a:r>
                      <a:endParaRPr lang="en-US" sz="1000"/>
                    </a:p>
                  </a:txBody>
                  <a:tcPr marL="68580" marR="68580" anchor="ctr">
                    <a:solidFill>
                      <a:schemeClr val="bg2"/>
                    </a:solidFill>
                  </a:tcPr>
                </a:tc>
                <a:tc>
                  <a:txBody>
                    <a:bodyPr/>
                    <a:lstStyle/>
                    <a:p>
                      <a:pPr marL="0" marR="0" lvl="0" indent="0" algn="l" rtl="0">
                        <a:lnSpc>
                          <a:spcPct val="100000"/>
                        </a:lnSpc>
                        <a:spcBef>
                          <a:spcPts val="0"/>
                        </a:spcBef>
                        <a:spcAft>
                          <a:spcPts val="0"/>
                        </a:spcAft>
                        <a:buClrTx/>
                        <a:buSzTx/>
                        <a:buFontTx/>
                        <a:buNone/>
                      </a:pPr>
                      <a:r>
                        <a:rPr lang="en-US" sz="1100" b="0">
                          <a:effectLst/>
                          <a:latin typeface="Arial"/>
                          <a:cs typeface="Arial"/>
                        </a:rPr>
                        <a:t>20 minutes between Boardwalk &amp; Shapter</a:t>
                      </a:r>
                      <a:r>
                        <a:rPr lang="en-US" sz="1100" b="0" baseline="0">
                          <a:effectLst/>
                          <a:latin typeface="Arial"/>
                          <a:cs typeface="Arial"/>
                        </a:rPr>
                        <a:t> and downtown </a:t>
                      </a:r>
                      <a:r>
                        <a:rPr lang="en-US" sz="1100" b="0">
                          <a:effectLst/>
                          <a:latin typeface="Arial"/>
                          <a:cs typeface="Arial"/>
                        </a:rPr>
                        <a:t>&amp; 40</a:t>
                      </a:r>
                      <a:r>
                        <a:rPr lang="en-US" sz="1100">
                          <a:effectLst/>
                          <a:latin typeface="Arial"/>
                          <a:cs typeface="Arial"/>
                        </a:rPr>
                        <a:t> minutes south of downtown </a:t>
                      </a:r>
                      <a:r>
                        <a:rPr lang="en-US" sz="1100" b="1">
                          <a:effectLst/>
                          <a:latin typeface="Arial"/>
                          <a:cs typeface="Arial"/>
                        </a:rPr>
                        <a:t>Monday through Friday </a:t>
                      </a:r>
                      <a:endParaRPr lang="en-US" sz="1100"/>
                    </a:p>
                    <a:p>
                      <a:pPr marL="0" marR="0" lvl="0" indent="0" algn="l" rtl="0">
                        <a:lnSpc>
                          <a:spcPct val="100000"/>
                        </a:lnSpc>
                        <a:spcBef>
                          <a:spcPts val="0"/>
                        </a:spcBef>
                        <a:spcAft>
                          <a:spcPts val="0"/>
                        </a:spcAft>
                        <a:buClrTx/>
                        <a:buSzTx/>
                        <a:buFontTx/>
                        <a:buNone/>
                      </a:pPr>
                      <a:endParaRPr lang="en-US" sz="1100">
                        <a:effectLst/>
                        <a:latin typeface="Arial"/>
                        <a:cs typeface="Arial"/>
                      </a:endParaRPr>
                    </a:p>
                    <a:p>
                      <a:pPr marL="0" marR="0" lvl="0" indent="0" algn="l">
                        <a:lnSpc>
                          <a:spcPct val="100000"/>
                        </a:lnSpc>
                        <a:spcBef>
                          <a:spcPts val="0"/>
                        </a:spcBef>
                        <a:spcAft>
                          <a:spcPts val="0"/>
                        </a:spcAft>
                        <a:buNone/>
                      </a:pPr>
                      <a:r>
                        <a:rPr lang="en-US" sz="1100" b="1" i="0" u="none" strike="noStrike" noProof="0">
                          <a:effectLst/>
                          <a:latin typeface="Arial"/>
                        </a:rPr>
                        <a:t>30 minutes the entire alignment on Saturday and </a:t>
                      </a:r>
                      <a:endParaRPr lang="en-US" sz="1100"/>
                    </a:p>
                    <a:p>
                      <a:pPr marL="0" marR="0" lvl="0" indent="0" algn="l">
                        <a:lnSpc>
                          <a:spcPct val="100000"/>
                        </a:lnSpc>
                        <a:spcBef>
                          <a:spcPts val="0"/>
                        </a:spcBef>
                        <a:spcAft>
                          <a:spcPts val="0"/>
                        </a:spcAft>
                        <a:buNone/>
                      </a:pPr>
                      <a:r>
                        <a:rPr lang="en-US" sz="1100" b="1" i="0" u="none" strike="noStrike" noProof="0">
                          <a:effectLst/>
                          <a:latin typeface="Arial"/>
                        </a:rPr>
                        <a:t>Sunday</a:t>
                      </a:r>
                      <a:endParaRPr lang="en-US" sz="1100"/>
                    </a:p>
                  </a:txBody>
                  <a:tcPr marL="68580" marR="68580" anchor="ctr">
                    <a:solidFill>
                      <a:schemeClr val="bg2"/>
                    </a:solidFill>
                  </a:tcPr>
                </a:tc>
                <a:extLst>
                  <a:ext uri="{0D108BD9-81ED-4DB2-BD59-A6C34878D82A}">
                    <a16:rowId xmlns:a16="http://schemas.microsoft.com/office/drawing/2014/main" val="3811073904"/>
                  </a:ext>
                </a:extLst>
              </a:tr>
              <a:tr h="10268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a:latin typeface="Arial"/>
                          <a:cs typeface="Arial"/>
                        </a:rPr>
                        <a:t>22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0">
                          <a:latin typeface="Arial"/>
                          <a:cs typeface="Arial"/>
                        </a:rPr>
                        <a:t>OSU-</a:t>
                      </a:r>
                      <a:r>
                        <a:rPr lang="en-US" sz="1100" spc="0" baseline="0">
                          <a:latin typeface="Arial"/>
                          <a:cs typeface="Arial"/>
                        </a:rPr>
                        <a:t>Rickenbacker</a:t>
                      </a:r>
                      <a:endParaRPr lang="en-US" sz="1100" spc="300">
                        <a:latin typeface="Arial"/>
                        <a:cs typeface="Arial"/>
                      </a:endParaRPr>
                    </a:p>
                  </a:txBody>
                  <a:tcPr anchor="ctr">
                    <a:solidFill>
                      <a:schemeClr val="bg2"/>
                    </a:solidFill>
                  </a:tcPr>
                </a:tc>
                <a:tc>
                  <a:txBody>
                    <a:bodyPr/>
                    <a:lstStyle/>
                    <a:p>
                      <a:pPr marL="0" marR="0" lvl="0" indent="0" algn="l" rtl="0" eaLnBrk="1" fontAlgn="auto" latinLnBrk="0" hangingPunct="1">
                        <a:lnSpc>
                          <a:spcPct val="100000"/>
                        </a:lnSpc>
                        <a:spcBef>
                          <a:spcPts val="0"/>
                        </a:spcBef>
                        <a:spcAft>
                          <a:spcPts val="800"/>
                        </a:spcAft>
                        <a:buClrTx/>
                        <a:buSzTx/>
                        <a:buFontTx/>
                        <a:buNone/>
                      </a:pPr>
                      <a:r>
                        <a:rPr lang="en-US" sz="1000" b="1">
                          <a:effectLst/>
                          <a:latin typeface="Arial"/>
                          <a:cs typeface="Arial"/>
                        </a:rPr>
                        <a:t>15</a:t>
                      </a:r>
                      <a:r>
                        <a:rPr lang="en-US" sz="1000">
                          <a:effectLst/>
                          <a:latin typeface="Arial"/>
                          <a:cs typeface="Arial"/>
                        </a:rPr>
                        <a:t> minutes south of Broad Street and </a:t>
                      </a:r>
                      <a:r>
                        <a:rPr lang="en-US" sz="1000" b="1">
                          <a:effectLst/>
                          <a:latin typeface="Arial"/>
                          <a:cs typeface="Arial"/>
                        </a:rPr>
                        <a:t>30</a:t>
                      </a:r>
                      <a:r>
                        <a:rPr lang="en-US" sz="1000">
                          <a:effectLst/>
                          <a:latin typeface="Arial"/>
                          <a:cs typeface="Arial"/>
                        </a:rPr>
                        <a:t> minutes remainder Monday through Friday</a:t>
                      </a:r>
                    </a:p>
                    <a:p>
                      <a:pPr marL="0" marR="0" lvl="0" indent="0" algn="l">
                        <a:lnSpc>
                          <a:spcPct val="100000"/>
                        </a:lnSpc>
                        <a:spcBef>
                          <a:spcPts val="0"/>
                        </a:spcBef>
                        <a:spcAft>
                          <a:spcPts val="800"/>
                        </a:spcAft>
                        <a:buClrTx/>
                        <a:buSzTx/>
                        <a:buFontTx/>
                        <a:buNone/>
                      </a:pPr>
                      <a:r>
                        <a:rPr lang="en-US" sz="1000" b="1" baseline="0">
                          <a:effectLst/>
                          <a:latin typeface="Arial"/>
                          <a:cs typeface="Arial"/>
                        </a:rPr>
                        <a:t>30</a:t>
                      </a:r>
                      <a:r>
                        <a:rPr lang="en-US" sz="1000" baseline="0">
                          <a:effectLst/>
                          <a:latin typeface="Arial"/>
                          <a:cs typeface="Arial"/>
                        </a:rPr>
                        <a:t> minutes Saturday and </a:t>
                      </a:r>
                      <a:r>
                        <a:rPr lang="en-US" sz="1000" b="1" i="0" u="none" strike="noStrike" baseline="0" noProof="0">
                          <a:effectLst/>
                          <a:latin typeface="Arial"/>
                        </a:rPr>
                        <a:t>40</a:t>
                      </a:r>
                      <a:r>
                        <a:rPr lang="en-US" sz="1000" b="0" i="0" u="none" strike="noStrike" baseline="0" noProof="0">
                          <a:effectLst/>
                          <a:latin typeface="Arial"/>
                        </a:rPr>
                        <a:t> minutes </a:t>
                      </a:r>
                      <a:r>
                        <a:rPr lang="en-US" sz="1000" baseline="0">
                          <a:effectLst/>
                          <a:latin typeface="Arial"/>
                          <a:cs typeface="Arial"/>
                        </a:rPr>
                        <a:t>Sunday</a:t>
                      </a:r>
                      <a:endParaRPr lang="en-US" sz="1000">
                        <a:effectLst/>
                        <a:latin typeface="Arial"/>
                        <a:cs typeface="Arial"/>
                      </a:endParaRPr>
                    </a:p>
                  </a:txBody>
                  <a:tcPr marL="68580" marR="68580" anchor="ctr">
                    <a:solidFill>
                      <a:schemeClr val="bg2"/>
                    </a:solidFill>
                  </a:tcPr>
                </a:tc>
                <a:tc>
                  <a:txBody>
                    <a:bodyPr/>
                    <a:lstStyle/>
                    <a:p>
                      <a:pPr marL="0" marR="0" lvl="0" indent="0" algn="l" rtl="0" eaLnBrk="1" fontAlgn="auto" latinLnBrk="0" hangingPunct="1">
                        <a:lnSpc>
                          <a:spcPct val="100000"/>
                        </a:lnSpc>
                        <a:spcBef>
                          <a:spcPts val="0"/>
                        </a:spcBef>
                        <a:spcAft>
                          <a:spcPts val="800"/>
                        </a:spcAft>
                        <a:buClrTx/>
                        <a:buSzTx/>
                        <a:buFontTx/>
                        <a:buNone/>
                      </a:pPr>
                      <a:r>
                        <a:rPr lang="en-US" sz="1100" b="1">
                          <a:effectLst/>
                          <a:latin typeface="Arial"/>
                          <a:cs typeface="Arial"/>
                        </a:rPr>
                        <a:t>15</a:t>
                      </a:r>
                      <a:r>
                        <a:rPr lang="en-US" sz="1100">
                          <a:effectLst/>
                          <a:latin typeface="Arial"/>
                          <a:cs typeface="Arial"/>
                        </a:rPr>
                        <a:t> minutes south of Broad Street and </a:t>
                      </a:r>
                      <a:r>
                        <a:rPr lang="en-US" sz="1100" b="1">
                          <a:effectLst/>
                          <a:latin typeface="Arial"/>
                          <a:cs typeface="Arial"/>
                        </a:rPr>
                        <a:t>30</a:t>
                      </a:r>
                      <a:r>
                        <a:rPr lang="en-US" sz="1100">
                          <a:effectLst/>
                          <a:latin typeface="Arial"/>
                          <a:cs typeface="Arial"/>
                        </a:rPr>
                        <a:t> minutes remainder Monday through Friday</a:t>
                      </a:r>
                      <a:r>
                        <a:rPr lang="en-US" sz="1100" baseline="0">
                          <a:effectLst/>
                          <a:latin typeface="Arial"/>
                          <a:cs typeface="Arial"/>
                        </a:rPr>
                        <a:t> </a:t>
                      </a:r>
                      <a:endParaRPr lang="en-US" sz="1100"/>
                    </a:p>
                    <a:p>
                      <a:pPr marL="0" marR="0" lvl="0" indent="0" algn="l">
                        <a:lnSpc>
                          <a:spcPct val="100000"/>
                        </a:lnSpc>
                        <a:spcBef>
                          <a:spcPts val="0"/>
                        </a:spcBef>
                        <a:spcAft>
                          <a:spcPts val="800"/>
                        </a:spcAft>
                        <a:buClrTx/>
                        <a:buSzTx/>
                        <a:buFontTx/>
                        <a:buNone/>
                      </a:pPr>
                      <a:r>
                        <a:rPr lang="en-US" sz="1100" b="1" baseline="0">
                          <a:effectLst/>
                          <a:latin typeface="Arial"/>
                          <a:cs typeface="Arial"/>
                        </a:rPr>
                        <a:t>30</a:t>
                      </a:r>
                      <a:r>
                        <a:rPr lang="en-US" sz="1100" baseline="0">
                          <a:effectLst/>
                          <a:latin typeface="Arial"/>
                          <a:cs typeface="Arial"/>
                        </a:rPr>
                        <a:t> minutes Saturday and Sunday</a:t>
                      </a:r>
                    </a:p>
                    <a:p>
                      <a:pPr marL="0" marR="0" lvl="0" indent="0" algn="l">
                        <a:lnSpc>
                          <a:spcPct val="100000"/>
                        </a:lnSpc>
                        <a:spcBef>
                          <a:spcPts val="0"/>
                        </a:spcBef>
                        <a:spcAft>
                          <a:spcPts val="800"/>
                        </a:spcAft>
                        <a:buNone/>
                      </a:pPr>
                      <a:r>
                        <a:rPr lang="en-US" sz="1100" b="1" i="0" u="none" strike="noStrike" baseline="0" noProof="0">
                          <a:effectLst/>
                          <a:latin typeface="Arial"/>
                        </a:rPr>
                        <a:t>No change to weekday service</a:t>
                      </a:r>
                      <a:endParaRPr lang="en-US" sz="1100"/>
                    </a:p>
                  </a:txBody>
                  <a:tcPr marL="68580" marR="68580" anchor="ctr">
                    <a:solidFill>
                      <a:schemeClr val="bg2"/>
                    </a:solidFill>
                  </a:tcPr>
                </a:tc>
                <a:extLst>
                  <a:ext uri="{0D108BD9-81ED-4DB2-BD59-A6C34878D82A}">
                    <a16:rowId xmlns:a16="http://schemas.microsoft.com/office/drawing/2014/main" val="442630432"/>
                  </a:ext>
                </a:extLst>
              </a:tr>
              <a:tr h="9187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300">
                          <a:latin typeface="Arial"/>
                          <a:cs typeface="Arial"/>
                        </a:rPr>
                        <a:t>33</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spc="0">
                          <a:latin typeface="Arial"/>
                          <a:cs typeface="Arial"/>
                        </a:rPr>
                        <a:t>Henderson</a:t>
                      </a:r>
                    </a:p>
                  </a:txBody>
                  <a:tcPr anchor="ctr">
                    <a:solidFill>
                      <a:schemeClr val="bg2"/>
                    </a:solidFill>
                  </a:tcPr>
                </a:tc>
                <a:tc>
                  <a:txBody>
                    <a:bodyPr/>
                    <a:lstStyle/>
                    <a:p>
                      <a:pPr marL="0" marR="0" lvl="0" indent="0" algn="l" rtl="0" eaLnBrk="1" fontAlgn="t" latinLnBrk="0" hangingPunct="1">
                        <a:lnSpc>
                          <a:spcPct val="100000"/>
                        </a:lnSpc>
                        <a:spcBef>
                          <a:spcPts val="0"/>
                        </a:spcBef>
                        <a:spcAft>
                          <a:spcPts val="800"/>
                        </a:spcAft>
                        <a:buClrTx/>
                        <a:buSzTx/>
                        <a:buFontTx/>
                        <a:buNone/>
                      </a:pPr>
                      <a:r>
                        <a:rPr lang="en-US" sz="1000" b="1" baseline="0">
                          <a:effectLst/>
                          <a:latin typeface="Arial"/>
                          <a:cs typeface="Arial"/>
                        </a:rPr>
                        <a:t>30 </a:t>
                      </a:r>
                      <a:r>
                        <a:rPr lang="en-US" sz="1000" baseline="0">
                          <a:effectLst/>
                          <a:latin typeface="Arial"/>
                          <a:cs typeface="Arial"/>
                        </a:rPr>
                        <a:t>minutes between </a:t>
                      </a:r>
                      <a:r>
                        <a:rPr lang="en-US" sz="1000" baseline="0" err="1">
                          <a:effectLst/>
                          <a:latin typeface="Arial"/>
                          <a:cs typeface="Arial"/>
                        </a:rPr>
                        <a:t>Broadmeadows</a:t>
                      </a:r>
                      <a:r>
                        <a:rPr lang="en-US" sz="1000" baseline="0">
                          <a:effectLst/>
                          <a:latin typeface="Arial"/>
                          <a:cs typeface="Arial"/>
                        </a:rPr>
                        <a:t> and Sawmill Rd &amp; </a:t>
                      </a:r>
                      <a:r>
                        <a:rPr lang="en-US" sz="1000" b="1" baseline="0">
                          <a:effectLst/>
                          <a:latin typeface="Arial"/>
                          <a:cs typeface="Arial"/>
                        </a:rPr>
                        <a:t>60</a:t>
                      </a:r>
                      <a:r>
                        <a:rPr lang="en-US" sz="1000" baseline="0">
                          <a:effectLst/>
                          <a:latin typeface="Arial"/>
                          <a:cs typeface="Arial"/>
                        </a:rPr>
                        <a:t> minutes to </a:t>
                      </a:r>
                      <a:r>
                        <a:rPr lang="en-US" sz="1000" baseline="0" err="1">
                          <a:effectLst/>
                          <a:latin typeface="Arial"/>
                          <a:cs typeface="Arial"/>
                        </a:rPr>
                        <a:t>Olde</a:t>
                      </a:r>
                      <a:r>
                        <a:rPr lang="en-US" sz="1000" baseline="0">
                          <a:effectLst/>
                          <a:latin typeface="Arial"/>
                          <a:cs typeface="Arial"/>
                        </a:rPr>
                        <a:t> Sawmill Square and </a:t>
                      </a:r>
                      <a:r>
                        <a:rPr lang="en-US" sz="1000" baseline="0" err="1">
                          <a:effectLst/>
                          <a:latin typeface="Arial"/>
                          <a:cs typeface="Arial"/>
                        </a:rPr>
                        <a:t>Metrocenter</a:t>
                      </a:r>
                      <a:r>
                        <a:rPr lang="en-US" sz="1000" baseline="0">
                          <a:effectLst/>
                          <a:latin typeface="Arial"/>
                          <a:cs typeface="Arial"/>
                        </a:rPr>
                        <a:t> seven days a week </a:t>
                      </a:r>
                    </a:p>
                  </a:txBody>
                  <a:tcPr marL="68580" marR="68580" anchor="ctr">
                    <a:solidFill>
                      <a:schemeClr val="bg2"/>
                    </a:solidFill>
                  </a:tcPr>
                </a:tc>
                <a:tc>
                  <a:txBody>
                    <a:bodyPr/>
                    <a:lstStyle/>
                    <a:p>
                      <a:pPr marL="0" marR="0" lvl="0" indent="0" algn="l">
                        <a:lnSpc>
                          <a:spcPct val="100000"/>
                        </a:lnSpc>
                        <a:spcBef>
                          <a:spcPts val="0"/>
                        </a:spcBef>
                        <a:spcAft>
                          <a:spcPts val="800"/>
                        </a:spcAft>
                        <a:buNone/>
                      </a:pPr>
                      <a:r>
                        <a:rPr lang="en-US" sz="1100" b="1" i="0" u="none" strike="noStrike" baseline="0" noProof="0">
                          <a:effectLst/>
                          <a:latin typeface="Arial"/>
                        </a:rPr>
                        <a:t>60 </a:t>
                      </a:r>
                      <a:r>
                        <a:rPr lang="en-US" sz="1100" b="0" i="0" u="none" strike="noStrike" baseline="0" noProof="0">
                          <a:effectLst/>
                          <a:latin typeface="Arial"/>
                        </a:rPr>
                        <a:t>minutes between </a:t>
                      </a:r>
                      <a:r>
                        <a:rPr lang="en-US" sz="1100" b="0" i="0" u="none" strike="noStrike" baseline="0" noProof="0" err="1">
                          <a:effectLst/>
                          <a:latin typeface="Arial"/>
                        </a:rPr>
                        <a:t>Broadmeadows</a:t>
                      </a:r>
                      <a:r>
                        <a:rPr lang="en-US" sz="1100" b="0" i="0" u="none" strike="noStrike" baseline="0" noProof="0">
                          <a:effectLst/>
                          <a:latin typeface="Arial"/>
                        </a:rPr>
                        <a:t> and Sawmill Rd &amp; </a:t>
                      </a:r>
                      <a:r>
                        <a:rPr lang="en-US" sz="1100" b="1" i="0" u="none" strike="noStrike" baseline="0" noProof="0">
                          <a:effectLst/>
                          <a:latin typeface="Arial"/>
                        </a:rPr>
                        <a:t>120</a:t>
                      </a:r>
                      <a:r>
                        <a:rPr lang="en-US" sz="1100" b="0" i="0" u="none" strike="noStrike" baseline="0" noProof="0">
                          <a:effectLst/>
                          <a:latin typeface="Arial"/>
                        </a:rPr>
                        <a:t> minutes to </a:t>
                      </a:r>
                      <a:r>
                        <a:rPr lang="en-US" sz="1100" b="0" i="0" u="none" strike="noStrike" baseline="0" noProof="0" err="1">
                          <a:effectLst/>
                          <a:latin typeface="Arial"/>
                        </a:rPr>
                        <a:t>Olde</a:t>
                      </a:r>
                      <a:r>
                        <a:rPr lang="en-US" sz="1100" b="0" i="0" u="none" strike="noStrike" baseline="0" noProof="0">
                          <a:effectLst/>
                          <a:latin typeface="Arial"/>
                        </a:rPr>
                        <a:t> Sawmill Square and </a:t>
                      </a:r>
                      <a:r>
                        <a:rPr lang="en-US" sz="1100" b="0" i="0" u="none" strike="noStrike" baseline="0" noProof="0" err="1">
                          <a:effectLst/>
                          <a:latin typeface="Arial"/>
                        </a:rPr>
                        <a:t>Metrocenter</a:t>
                      </a:r>
                      <a:r>
                        <a:rPr lang="en-US" sz="1100" b="0" i="0" u="none" strike="noStrike" baseline="0" noProof="0">
                          <a:effectLst/>
                          <a:latin typeface="Arial"/>
                        </a:rPr>
                        <a:t> on Saturday &amp; Sunday only</a:t>
                      </a:r>
                    </a:p>
                    <a:p>
                      <a:pPr marL="0" marR="0" lvl="0" indent="0" algn="l">
                        <a:lnSpc>
                          <a:spcPct val="100000"/>
                        </a:lnSpc>
                        <a:spcBef>
                          <a:spcPts val="0"/>
                        </a:spcBef>
                        <a:spcAft>
                          <a:spcPts val="800"/>
                        </a:spcAft>
                        <a:buNone/>
                      </a:pPr>
                      <a:r>
                        <a:rPr lang="en-US" sz="1100" b="1" i="0" u="none" strike="noStrike" baseline="0" noProof="0">
                          <a:effectLst/>
                          <a:latin typeface="Arial"/>
                        </a:rPr>
                        <a:t>No change to weekday service</a:t>
                      </a:r>
                      <a:endParaRPr lang="en-US" sz="1100"/>
                    </a:p>
                  </a:txBody>
                  <a:tcPr marL="68580" marR="68580" anchor="ctr">
                    <a:solidFill>
                      <a:schemeClr val="bg2"/>
                    </a:solidFill>
                  </a:tcPr>
                </a:tc>
                <a:extLst>
                  <a:ext uri="{0D108BD9-81ED-4DB2-BD59-A6C34878D82A}">
                    <a16:rowId xmlns:a16="http://schemas.microsoft.com/office/drawing/2014/main" val="2026814515"/>
                  </a:ext>
                </a:extLst>
              </a:tr>
            </a:tbl>
          </a:graphicData>
        </a:graphic>
      </p:graphicFrame>
      <p:sp>
        <p:nvSpPr>
          <p:cNvPr id="6" name="Text Placeholder 3">
            <a:extLst>
              <a:ext uri="{FF2B5EF4-FFF2-40B4-BE49-F238E27FC236}">
                <a16:creationId xmlns:a16="http://schemas.microsoft.com/office/drawing/2014/main" id="{2E1BF948-A6A6-2C5C-B9BF-9369FD991FF5}"/>
              </a:ext>
            </a:extLst>
          </p:cNvPr>
          <p:cNvSpPr txBox="1">
            <a:spLocks/>
          </p:cNvSpPr>
          <p:nvPr/>
        </p:nvSpPr>
        <p:spPr>
          <a:xfrm>
            <a:off x="908762" y="5697820"/>
            <a:ext cx="10934304" cy="3603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chemeClr val="accent2"/>
                </a:solidFill>
                <a:latin typeface="Arial"/>
                <a:ea typeface="Roboto"/>
                <a:cs typeface="Arial"/>
              </a:rPr>
              <a:t>Disclaimer</a:t>
            </a:r>
            <a:r>
              <a:rPr lang="en-US" sz="1400">
                <a:solidFill>
                  <a:schemeClr val="accent2"/>
                </a:solidFill>
                <a:latin typeface="Arial"/>
                <a:ea typeface="Roboto"/>
                <a:cs typeface="Arial"/>
              </a:rPr>
              <a:t>: Lines may be added or removed as on-time performance information becomes available.</a:t>
            </a:r>
          </a:p>
          <a:p>
            <a:pPr marL="0" indent="0">
              <a:buNone/>
            </a:pPr>
            <a:r>
              <a:rPr lang="en-US" sz="1400">
                <a:solidFill>
                  <a:schemeClr val="accent2"/>
                </a:solidFill>
                <a:latin typeface="Arial"/>
                <a:ea typeface="Roboto"/>
                <a:cs typeface="Arial"/>
              </a:rPr>
              <a:t>	All changes are proposed. No final decisions have been made for the January 2023 Service Change.</a:t>
            </a:r>
          </a:p>
        </p:txBody>
      </p:sp>
    </p:spTree>
    <p:extLst>
      <p:ext uri="{BB962C8B-B14F-4D97-AF65-F5344CB8AC3E}">
        <p14:creationId xmlns:p14="http://schemas.microsoft.com/office/powerpoint/2010/main" val="4072370092"/>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DF039E-8688-4AC6-C512-85E8977F01DD}"/>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D5BD3FF2-8C02-6466-355F-3A119520F851}"/>
              </a:ext>
            </a:extLst>
          </p:cNvPr>
          <p:cNvSpPr>
            <a:spLocks noGrp="1"/>
          </p:cNvSpPr>
          <p:nvPr>
            <p:ph type="title"/>
          </p:nvPr>
        </p:nvSpPr>
        <p:spPr>
          <a:xfrm>
            <a:off x="835912" y="598449"/>
            <a:ext cx="4653630" cy="753678"/>
          </a:xfrm>
        </p:spPr>
        <p:txBody>
          <a:bodyPr lIns="91440" tIns="45720" rIns="91440" bIns="45720" anchor="t"/>
          <a:lstStyle/>
          <a:p>
            <a:r>
              <a:rPr lang="en-US">
                <a:latin typeface="Arial"/>
                <a:cs typeface="Arial"/>
              </a:rPr>
              <a:t>Facilitating Easy Transfers</a:t>
            </a:r>
            <a:endParaRPr lang="en-US"/>
          </a:p>
        </p:txBody>
      </p:sp>
      <p:sp>
        <p:nvSpPr>
          <p:cNvPr id="4" name="Text Placeholder 3">
            <a:extLst>
              <a:ext uri="{FF2B5EF4-FFF2-40B4-BE49-F238E27FC236}">
                <a16:creationId xmlns:a16="http://schemas.microsoft.com/office/drawing/2014/main" id="{45AADE38-0B18-E7B7-49B2-72F3CE04A610}"/>
              </a:ext>
            </a:extLst>
          </p:cNvPr>
          <p:cNvSpPr>
            <a:spLocks noGrp="1"/>
          </p:cNvSpPr>
          <p:nvPr>
            <p:ph type="body" sz="quarter" idx="15"/>
          </p:nvPr>
        </p:nvSpPr>
        <p:spPr>
          <a:xfrm>
            <a:off x="915923" y="1839911"/>
            <a:ext cx="4489450" cy="3998413"/>
          </a:xfrm>
        </p:spPr>
        <p:txBody>
          <a:bodyPr lIns="91440" tIns="45720" rIns="91440" bIns="45720" anchor="t"/>
          <a:lstStyle/>
          <a:p>
            <a:r>
              <a:rPr lang="en-US">
                <a:latin typeface="Arial"/>
                <a:ea typeface="Roboto"/>
                <a:cs typeface="Arial"/>
              </a:rPr>
              <a:t>Based on passenger feedback, </a:t>
            </a:r>
            <a:r>
              <a:rPr lang="en-US">
                <a:solidFill>
                  <a:schemeClr val="accent2"/>
                </a:solidFill>
                <a:latin typeface="Arial"/>
                <a:ea typeface="Roboto"/>
                <a:cs typeface="Arial"/>
              </a:rPr>
              <a:t>COTA is proposing all day lineup's on Saturday and Sunday</a:t>
            </a:r>
            <a:r>
              <a:rPr lang="en-US">
                <a:latin typeface="Arial"/>
                <a:ea typeface="Roboto"/>
                <a:cs typeface="Arial"/>
              </a:rPr>
              <a:t> for local lines passing through downtown Columbus.</a:t>
            </a:r>
          </a:p>
          <a:p>
            <a:r>
              <a:rPr lang="en-US">
                <a:latin typeface="Arial"/>
                <a:ea typeface="Roboto"/>
                <a:cs typeface="Arial"/>
              </a:rPr>
              <a:t>Lineups make transferring quick and easy and will </a:t>
            </a:r>
            <a:r>
              <a:rPr lang="en-US">
                <a:solidFill>
                  <a:schemeClr val="accent2"/>
                </a:solidFill>
                <a:latin typeface="Arial"/>
                <a:ea typeface="Roboto"/>
                <a:cs typeface="Arial"/>
              </a:rPr>
              <a:t>minimize the amount of time a rider spends waiting on their connecting route</a:t>
            </a:r>
            <a:r>
              <a:rPr lang="en-US">
                <a:latin typeface="Arial"/>
                <a:ea typeface="Roboto"/>
                <a:cs typeface="Arial"/>
              </a:rPr>
              <a:t>. Local bus lines would meet near the intersection of Spring Street Terminal every 30 or 60 minutes.</a:t>
            </a:r>
          </a:p>
        </p:txBody>
      </p:sp>
      <p:sp>
        <p:nvSpPr>
          <p:cNvPr id="11" name="TextBox 10">
            <a:extLst>
              <a:ext uri="{FF2B5EF4-FFF2-40B4-BE49-F238E27FC236}">
                <a16:creationId xmlns:a16="http://schemas.microsoft.com/office/drawing/2014/main" id="{35CA1CF1-8681-8974-3770-7FBD0AA2BAFA}"/>
              </a:ext>
            </a:extLst>
          </p:cNvPr>
          <p:cNvSpPr txBox="1"/>
          <p:nvPr/>
        </p:nvSpPr>
        <p:spPr>
          <a:xfrm>
            <a:off x="6627068" y="18278"/>
            <a:ext cx="5546499" cy="1600438"/>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b="1">
              <a:solidFill>
                <a:schemeClr val="bg1"/>
              </a:solidFill>
              <a:latin typeface="Arial "/>
              <a:cs typeface="Calibri"/>
            </a:endParaRPr>
          </a:p>
          <a:p>
            <a:pPr algn="ctr"/>
            <a:r>
              <a:rPr lang="en-US" b="1">
                <a:solidFill>
                  <a:schemeClr val="bg1"/>
                </a:solidFill>
                <a:latin typeface="Arial "/>
                <a:cs typeface="Calibri"/>
              </a:rPr>
              <a:t>30-MINUTE LINEUPS </a:t>
            </a:r>
            <a:endParaRPr lang="en-US">
              <a:solidFill>
                <a:schemeClr val="bg1"/>
              </a:solidFill>
              <a:latin typeface="Calibri" panose="020F0502020204030204"/>
              <a:cs typeface="Calibri"/>
            </a:endParaRPr>
          </a:p>
          <a:p>
            <a:pPr algn="ctr"/>
            <a:r>
              <a:rPr lang="en-US" b="1">
                <a:solidFill>
                  <a:schemeClr val="bg1"/>
                </a:solidFill>
                <a:latin typeface="Arial "/>
                <a:cs typeface="Calibri"/>
              </a:rPr>
              <a:t>SATURDAY &amp; SUNDAY</a:t>
            </a:r>
            <a:endParaRPr lang="en-US">
              <a:solidFill>
                <a:schemeClr val="bg1"/>
              </a:solidFill>
              <a:cs typeface="Calibri"/>
            </a:endParaRPr>
          </a:p>
          <a:p>
            <a:endParaRPr lang="en-US" sz="1100">
              <a:solidFill>
                <a:schemeClr val="accent1"/>
              </a:solidFill>
              <a:latin typeface="Arial "/>
              <a:cs typeface="Calibri"/>
            </a:endParaRPr>
          </a:p>
          <a:p>
            <a:endParaRPr lang="en-US" sz="1100">
              <a:solidFill>
                <a:schemeClr val="accent1"/>
              </a:solidFill>
              <a:latin typeface="Arial "/>
              <a:cs typeface="Calibri"/>
            </a:endParaRPr>
          </a:p>
          <a:p>
            <a:r>
              <a:rPr lang="en-US" sz="1100">
                <a:solidFill>
                  <a:schemeClr val="accent1"/>
                </a:solidFill>
                <a:latin typeface="Arial "/>
                <a:cs typeface="Calibri"/>
              </a:rPr>
              <a:t>All frequent lines would be reduced to run 30 minutes all day on Saturday &amp; Sunday</a:t>
            </a:r>
            <a:endParaRPr lang="en-US" sz="1200">
              <a:solidFill>
                <a:schemeClr val="accent1"/>
              </a:solidFill>
              <a:latin typeface="Calibri"/>
              <a:cs typeface="Calibri"/>
            </a:endParaRPr>
          </a:p>
          <a:p>
            <a:endParaRPr lang="en-US" sz="1100">
              <a:solidFill>
                <a:schemeClr val="accent1"/>
              </a:solidFill>
              <a:latin typeface="Arial "/>
              <a:cs typeface="Calibri"/>
            </a:endParaRPr>
          </a:p>
        </p:txBody>
      </p:sp>
      <p:graphicFrame>
        <p:nvGraphicFramePr>
          <p:cNvPr id="7" name="Table 6">
            <a:extLst>
              <a:ext uri="{FF2B5EF4-FFF2-40B4-BE49-F238E27FC236}">
                <a16:creationId xmlns:a16="http://schemas.microsoft.com/office/drawing/2014/main" id="{79E927AE-D44B-C417-76B5-BF45568E8FA0}"/>
              </a:ext>
            </a:extLst>
          </p:cNvPr>
          <p:cNvGraphicFramePr>
            <a:graphicFrameLocks noGrp="1"/>
          </p:cNvGraphicFramePr>
          <p:nvPr/>
        </p:nvGraphicFramePr>
        <p:xfrm>
          <a:off x="6624734" y="1257808"/>
          <a:ext cx="5545426" cy="2225040"/>
        </p:xfrm>
        <a:graphic>
          <a:graphicData uri="http://schemas.openxmlformats.org/drawingml/2006/table">
            <a:tbl>
              <a:tblPr firstRow="1" bandRow="1">
                <a:tableStyleId>{5C22544A-7EE6-4342-B048-85BDC9FD1C3A}</a:tableStyleId>
              </a:tblPr>
              <a:tblGrid>
                <a:gridCol w="1158462">
                  <a:extLst>
                    <a:ext uri="{9D8B030D-6E8A-4147-A177-3AD203B41FA5}">
                      <a16:colId xmlns:a16="http://schemas.microsoft.com/office/drawing/2014/main" val="3815383033"/>
                    </a:ext>
                  </a:extLst>
                </a:gridCol>
                <a:gridCol w="2193482">
                  <a:extLst>
                    <a:ext uri="{9D8B030D-6E8A-4147-A177-3AD203B41FA5}">
                      <a16:colId xmlns:a16="http://schemas.microsoft.com/office/drawing/2014/main" val="3578536161"/>
                    </a:ext>
                  </a:extLst>
                </a:gridCol>
                <a:gridCol w="2193482">
                  <a:extLst>
                    <a:ext uri="{9D8B030D-6E8A-4147-A177-3AD203B41FA5}">
                      <a16:colId xmlns:a16="http://schemas.microsoft.com/office/drawing/2014/main" val="2857500156"/>
                    </a:ext>
                  </a:extLst>
                </a:gridCol>
              </a:tblGrid>
              <a:tr h="247650">
                <a:tc>
                  <a:txBody>
                    <a:bodyPr/>
                    <a:lstStyle/>
                    <a:p>
                      <a:pPr algn="ctr" fontAlgn="base"/>
                      <a:r>
                        <a:rPr lang="en-US" sz="1400" b="0">
                          <a:effectLst/>
                          <a:latin typeface="Arial "/>
                        </a:rPr>
                        <a:t>LINES ​</a:t>
                      </a:r>
                      <a:endParaRPr lang="en-US" sz="1400" b="0">
                        <a:solidFill>
                          <a:srgbClr val="FFFFFF"/>
                        </a:solidFill>
                        <a:effectLst/>
                        <a:latin typeface="Arial "/>
                      </a:endParaRPr>
                    </a:p>
                  </a:txBody>
                  <a:tcPr/>
                </a:tc>
                <a:tc>
                  <a:txBody>
                    <a:bodyPr/>
                    <a:lstStyle/>
                    <a:p>
                      <a:pPr algn="ctr" fontAlgn="base"/>
                      <a:r>
                        <a:rPr lang="en-US" sz="1400" b="0">
                          <a:effectLst/>
                          <a:latin typeface="Arial "/>
                        </a:rPr>
                        <a:t>LINE NAME​</a:t>
                      </a:r>
                      <a:endParaRPr lang="en-US" sz="1400" b="0">
                        <a:solidFill>
                          <a:srgbClr val="FFFFFF"/>
                        </a:solidFill>
                        <a:effectLst/>
                        <a:latin typeface="Arial "/>
                      </a:endParaRPr>
                    </a:p>
                  </a:txBody>
                  <a:tcPr/>
                </a:tc>
                <a:tc>
                  <a:txBody>
                    <a:bodyPr/>
                    <a:lstStyle/>
                    <a:p>
                      <a:pPr algn="ctr" fontAlgn="base"/>
                      <a:r>
                        <a:rPr lang="en-US" sz="1400" b="0">
                          <a:effectLst/>
                          <a:latin typeface="Arial "/>
                        </a:rPr>
                        <a:t>FREQUENCY CHANGE​</a:t>
                      </a:r>
                      <a:endParaRPr lang="en-US" sz="1400" b="0">
                        <a:solidFill>
                          <a:srgbClr val="FFFFFF"/>
                        </a:solidFill>
                        <a:effectLst/>
                        <a:latin typeface="Arial "/>
                      </a:endParaRPr>
                    </a:p>
                  </a:txBody>
                  <a:tcPr/>
                </a:tc>
                <a:extLst>
                  <a:ext uri="{0D108BD9-81ED-4DB2-BD59-A6C34878D82A}">
                    <a16:rowId xmlns:a16="http://schemas.microsoft.com/office/drawing/2014/main" val="2455805258"/>
                  </a:ext>
                </a:extLst>
              </a:tr>
              <a:tr h="247650">
                <a:tc>
                  <a:txBody>
                    <a:bodyPr/>
                    <a:lstStyle/>
                    <a:p>
                      <a:pPr algn="ctr" fontAlgn="base"/>
                      <a:r>
                        <a:rPr lang="en-US" sz="1200">
                          <a:effectLst/>
                          <a:latin typeface="Arial "/>
                        </a:rPr>
                        <a:t>1​</a:t>
                      </a:r>
                    </a:p>
                  </a:txBody>
                  <a:tcPr/>
                </a:tc>
                <a:tc>
                  <a:txBody>
                    <a:bodyPr/>
                    <a:lstStyle/>
                    <a:p>
                      <a:pPr algn="ctr" fontAlgn="auto"/>
                      <a:r>
                        <a:rPr lang="en-US" sz="1200">
                          <a:effectLst/>
                          <a:latin typeface="Arial "/>
                        </a:rPr>
                        <a:t>​Kenny / Livingston</a:t>
                      </a:r>
                    </a:p>
                  </a:txBody>
                  <a:tcPr/>
                </a:tc>
                <a:tc>
                  <a:txBody>
                    <a:bodyPr/>
                    <a:lstStyle/>
                    <a:p>
                      <a:pPr algn="ctr" fontAlgn="base"/>
                      <a:r>
                        <a:rPr lang="en-US" sz="1200">
                          <a:effectLst/>
                          <a:latin typeface="Arial "/>
                        </a:rPr>
                        <a:t>30 minutes Saturday/Sunday</a:t>
                      </a:r>
                    </a:p>
                  </a:txBody>
                  <a:tcPr/>
                </a:tc>
                <a:extLst>
                  <a:ext uri="{0D108BD9-81ED-4DB2-BD59-A6C34878D82A}">
                    <a16:rowId xmlns:a16="http://schemas.microsoft.com/office/drawing/2014/main" val="704413957"/>
                  </a:ext>
                </a:extLst>
              </a:tr>
              <a:tr h="247650">
                <a:tc>
                  <a:txBody>
                    <a:bodyPr/>
                    <a:lstStyle/>
                    <a:p>
                      <a:pPr algn="ctr" fontAlgn="base"/>
                      <a:r>
                        <a:rPr lang="en-US" sz="1200">
                          <a:effectLst/>
                          <a:latin typeface="Arial "/>
                        </a:rPr>
                        <a:t>2​</a:t>
                      </a:r>
                    </a:p>
                  </a:txBody>
                  <a:tcPr/>
                </a:tc>
                <a:tc>
                  <a:txBody>
                    <a:bodyPr/>
                    <a:lstStyle/>
                    <a:p>
                      <a:pPr algn="ctr" fontAlgn="auto"/>
                      <a:r>
                        <a:rPr lang="en-US" sz="1200">
                          <a:effectLst/>
                          <a:latin typeface="Arial "/>
                        </a:rPr>
                        <a:t>​E Main / N High</a:t>
                      </a: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3846684322"/>
                  </a:ext>
                </a:extLst>
              </a:tr>
              <a:tr h="247650">
                <a:tc>
                  <a:txBody>
                    <a:bodyPr/>
                    <a:lstStyle/>
                    <a:p>
                      <a:pPr lvl="0" algn="ctr">
                        <a:buNone/>
                      </a:pPr>
                      <a:r>
                        <a:rPr lang="en-US" sz="1200">
                          <a:effectLst/>
                          <a:latin typeface="Arial "/>
                        </a:rPr>
                        <a:t>6​</a:t>
                      </a:r>
                    </a:p>
                  </a:txBody>
                  <a:tcPr/>
                </a:tc>
                <a:tc>
                  <a:txBody>
                    <a:bodyPr/>
                    <a:lstStyle/>
                    <a:p>
                      <a:pPr lvl="0" algn="ctr">
                        <a:buNone/>
                      </a:pPr>
                      <a:r>
                        <a:rPr lang="en-US" sz="1200">
                          <a:effectLst/>
                          <a:latin typeface="Arial "/>
                        </a:rPr>
                        <a:t>​Sullivant</a:t>
                      </a: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2245109848"/>
                  </a:ext>
                </a:extLst>
              </a:tr>
              <a:tr h="247650">
                <a:tc>
                  <a:txBody>
                    <a:bodyPr/>
                    <a:lstStyle/>
                    <a:p>
                      <a:pPr lvl="0" algn="ctr">
                        <a:buNone/>
                      </a:pPr>
                      <a:r>
                        <a:rPr lang="en-US" sz="1200">
                          <a:effectLst/>
                          <a:latin typeface="Arial "/>
                        </a:rPr>
                        <a:t>7</a:t>
                      </a:r>
                      <a:endParaRPr lang="en-US"/>
                    </a:p>
                  </a:txBody>
                  <a:tcPr/>
                </a:tc>
                <a:tc>
                  <a:txBody>
                    <a:bodyPr/>
                    <a:lstStyle/>
                    <a:p>
                      <a:pPr lvl="0" algn="ctr">
                        <a:buNone/>
                      </a:pPr>
                      <a:r>
                        <a:rPr lang="en-US" sz="1200">
                          <a:effectLst/>
                          <a:latin typeface="Arial "/>
                        </a:rPr>
                        <a:t>Mt Vernon</a:t>
                      </a: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492283270"/>
                  </a:ext>
                </a:extLst>
              </a:tr>
              <a:tr h="247650">
                <a:tc>
                  <a:txBody>
                    <a:bodyPr/>
                    <a:lstStyle/>
                    <a:p>
                      <a:pPr lvl="0" algn="ctr">
                        <a:buNone/>
                      </a:pPr>
                      <a:r>
                        <a:rPr lang="en-US" sz="1200">
                          <a:effectLst/>
                          <a:latin typeface="Arial "/>
                        </a:rPr>
                        <a:t>8</a:t>
                      </a:r>
                      <a:endParaRPr lang="en-US"/>
                    </a:p>
                  </a:txBody>
                  <a:tcPr/>
                </a:tc>
                <a:tc>
                  <a:txBody>
                    <a:bodyPr/>
                    <a:lstStyle/>
                    <a:p>
                      <a:pPr lvl="0" algn="ctr">
                        <a:buNone/>
                      </a:pPr>
                      <a:r>
                        <a:rPr lang="en-US" sz="1200">
                          <a:effectLst/>
                          <a:latin typeface="Arial "/>
                        </a:rPr>
                        <a:t>Karl / S High / Parsons</a:t>
                      </a:r>
                      <a:endParaRPr lang="en-US"/>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719689062"/>
                  </a:ext>
                </a:extLst>
              </a:tr>
              <a:tr h="247650">
                <a:tc>
                  <a:txBody>
                    <a:bodyPr/>
                    <a:lstStyle/>
                    <a:p>
                      <a:pPr algn="ctr" fontAlgn="base"/>
                      <a:r>
                        <a:rPr lang="en-US" sz="1200">
                          <a:effectLst/>
                          <a:latin typeface="Arial "/>
                        </a:rPr>
                        <a:t>10​</a:t>
                      </a:r>
                    </a:p>
                  </a:txBody>
                  <a:tcPr/>
                </a:tc>
                <a:tc>
                  <a:txBody>
                    <a:bodyPr/>
                    <a:lstStyle/>
                    <a:p>
                      <a:pPr algn="ctr" fontAlgn="auto"/>
                      <a:r>
                        <a:rPr lang="en-US" sz="1200">
                          <a:effectLst/>
                          <a:latin typeface="Arial "/>
                        </a:rPr>
                        <a:t>​E Broad / W Broad</a:t>
                      </a: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760599788"/>
                  </a:ext>
                </a:extLst>
              </a:tr>
              <a:tr h="247650">
                <a:tc>
                  <a:txBody>
                    <a:bodyPr/>
                    <a:lstStyle/>
                    <a:p>
                      <a:pPr algn="ctr" fontAlgn="base"/>
                      <a:r>
                        <a:rPr lang="en-US" sz="1200">
                          <a:effectLst/>
                          <a:latin typeface="Arial "/>
                        </a:rPr>
                        <a:t>CMAX​</a:t>
                      </a:r>
                    </a:p>
                  </a:txBody>
                  <a:tcPr/>
                </a:tc>
                <a:tc>
                  <a:txBody>
                    <a:bodyPr/>
                    <a:lstStyle/>
                    <a:p>
                      <a:pPr algn="ctr" fontAlgn="auto"/>
                      <a:r>
                        <a:rPr lang="en-US" sz="1200">
                          <a:effectLst/>
                          <a:latin typeface="Arial "/>
                        </a:rPr>
                        <a:t>​</a:t>
                      </a:r>
                    </a:p>
                  </a:txBody>
                  <a:tcPr/>
                </a:tc>
                <a:tc>
                  <a:txBody>
                    <a:bodyPr/>
                    <a:lstStyle/>
                    <a:p>
                      <a:pPr lvl="0" algn="ctr">
                        <a:buNone/>
                      </a:pPr>
                      <a:r>
                        <a:rPr lang="en-US" sz="1200" b="0" i="0" u="none" strike="noStrike" noProof="0">
                          <a:effectLst/>
                          <a:latin typeface="Arial"/>
                        </a:rPr>
                        <a:t>30 minutes Saturday/Sunday</a:t>
                      </a:r>
                      <a:endParaRPr lang="en-US"/>
                    </a:p>
                  </a:txBody>
                  <a:tcPr/>
                </a:tc>
                <a:extLst>
                  <a:ext uri="{0D108BD9-81ED-4DB2-BD59-A6C34878D82A}">
                    <a16:rowId xmlns:a16="http://schemas.microsoft.com/office/drawing/2014/main" val="742370229"/>
                  </a:ext>
                </a:extLst>
              </a:tr>
            </a:tbl>
          </a:graphicData>
        </a:graphic>
      </p:graphicFrame>
      <p:sp>
        <p:nvSpPr>
          <p:cNvPr id="13" name="TextBox 1">
            <a:extLst>
              <a:ext uri="{FF2B5EF4-FFF2-40B4-BE49-F238E27FC236}">
                <a16:creationId xmlns:a16="http://schemas.microsoft.com/office/drawing/2014/main" id="{FE22229E-B24D-E751-1DC2-A5130F6D9B11}"/>
              </a:ext>
            </a:extLst>
          </p:cNvPr>
          <p:cNvSpPr txBox="1"/>
          <p:nvPr/>
        </p:nvSpPr>
        <p:spPr>
          <a:xfrm>
            <a:off x="6620923" y="3568258"/>
            <a:ext cx="5554274" cy="1261884"/>
          </a:xfrm>
          <a:prstGeom prst="rect">
            <a:avLst/>
          </a:prstGeom>
          <a:solidFill>
            <a:schemeClr val="accent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b="1">
              <a:solidFill>
                <a:schemeClr val="bg1"/>
              </a:solidFill>
              <a:latin typeface="Arial"/>
              <a:cs typeface="Arial"/>
            </a:endParaRPr>
          </a:p>
          <a:p>
            <a:pPr algn="ctr"/>
            <a:r>
              <a:rPr lang="en-US" b="1">
                <a:solidFill>
                  <a:schemeClr val="bg1"/>
                </a:solidFill>
                <a:latin typeface="Arial"/>
                <a:cs typeface="Arial"/>
              </a:rPr>
              <a:t>60-MINUTE LINEUPS </a:t>
            </a:r>
            <a:endParaRPr lang="en-US">
              <a:solidFill>
                <a:schemeClr val="bg1"/>
              </a:solidFill>
              <a:latin typeface="Calibri" panose="020F0502020204030204"/>
              <a:cs typeface="Calibri" panose="020F0502020204030204"/>
            </a:endParaRPr>
          </a:p>
          <a:p>
            <a:pPr algn="ctr"/>
            <a:r>
              <a:rPr lang="en-US" b="1">
                <a:solidFill>
                  <a:schemeClr val="bg1"/>
                </a:solidFill>
                <a:latin typeface="Arial"/>
                <a:cs typeface="Arial"/>
              </a:rPr>
              <a:t>SATURDAY &amp; SUNDAY</a:t>
            </a:r>
            <a:endParaRPr lang="en-US">
              <a:solidFill>
                <a:schemeClr val="bg1"/>
              </a:solidFill>
              <a:ea typeface="+mn-lt"/>
              <a:cs typeface="+mn-lt"/>
            </a:endParaRPr>
          </a:p>
          <a:p>
            <a:endParaRPr lang="en-US" sz="1100">
              <a:solidFill>
                <a:schemeClr val="accent2"/>
              </a:solidFill>
              <a:latin typeface="Arial"/>
              <a:cs typeface="Arial"/>
            </a:endParaRPr>
          </a:p>
          <a:p>
            <a:r>
              <a:rPr lang="en-US" sz="1100">
                <a:solidFill>
                  <a:schemeClr val="accent2"/>
                </a:solidFill>
                <a:latin typeface="Arial"/>
                <a:cs typeface="Arial"/>
              </a:rPr>
              <a:t>All frequent lines would be reduced to run 30 minutes all day on Saturday &amp; Sunday</a:t>
            </a:r>
            <a:endParaRPr lang="en-US">
              <a:solidFill>
                <a:schemeClr val="accent2"/>
              </a:solidFill>
              <a:cs typeface="Calibri"/>
            </a:endParaRPr>
          </a:p>
        </p:txBody>
      </p:sp>
      <p:graphicFrame>
        <p:nvGraphicFramePr>
          <p:cNvPr id="9" name="Table 8">
            <a:extLst>
              <a:ext uri="{FF2B5EF4-FFF2-40B4-BE49-F238E27FC236}">
                <a16:creationId xmlns:a16="http://schemas.microsoft.com/office/drawing/2014/main" id="{B43437CA-B952-B4F9-A70C-763F779B2521}"/>
              </a:ext>
            </a:extLst>
          </p:cNvPr>
          <p:cNvGraphicFramePr>
            <a:graphicFrameLocks noGrp="1"/>
          </p:cNvGraphicFramePr>
          <p:nvPr/>
        </p:nvGraphicFramePr>
        <p:xfrm>
          <a:off x="6622084" y="4846799"/>
          <a:ext cx="5547654" cy="1950720"/>
        </p:xfrm>
        <a:graphic>
          <a:graphicData uri="http://schemas.openxmlformats.org/drawingml/2006/table">
            <a:tbl>
              <a:tblPr firstRow="1" bandRow="1">
                <a:tableStyleId>{5C22544A-7EE6-4342-B048-85BDC9FD1C3A}</a:tableStyleId>
              </a:tblPr>
              <a:tblGrid>
                <a:gridCol w="1169625">
                  <a:extLst>
                    <a:ext uri="{9D8B030D-6E8A-4147-A177-3AD203B41FA5}">
                      <a16:colId xmlns:a16="http://schemas.microsoft.com/office/drawing/2014/main" val="612998235"/>
                    </a:ext>
                  </a:extLst>
                </a:gridCol>
                <a:gridCol w="2172505">
                  <a:extLst>
                    <a:ext uri="{9D8B030D-6E8A-4147-A177-3AD203B41FA5}">
                      <a16:colId xmlns:a16="http://schemas.microsoft.com/office/drawing/2014/main" val="2723095302"/>
                    </a:ext>
                  </a:extLst>
                </a:gridCol>
                <a:gridCol w="2205524">
                  <a:extLst>
                    <a:ext uri="{9D8B030D-6E8A-4147-A177-3AD203B41FA5}">
                      <a16:colId xmlns:a16="http://schemas.microsoft.com/office/drawing/2014/main" val="1050943381"/>
                    </a:ext>
                  </a:extLst>
                </a:gridCol>
              </a:tblGrid>
              <a:tr h="247650">
                <a:tc>
                  <a:txBody>
                    <a:bodyPr/>
                    <a:lstStyle/>
                    <a:p>
                      <a:pPr algn="ctr" fontAlgn="base"/>
                      <a:r>
                        <a:rPr lang="en-US" sz="1400" b="0">
                          <a:effectLst/>
                          <a:latin typeface="Arial "/>
                        </a:rPr>
                        <a:t>LINES ​</a:t>
                      </a:r>
                      <a:endParaRPr lang="en-US" sz="1400" b="0">
                        <a:solidFill>
                          <a:srgbClr val="FFFFFF"/>
                        </a:solidFill>
                        <a:effectLst/>
                        <a:latin typeface="Arial "/>
                      </a:endParaRPr>
                    </a:p>
                  </a:txBody>
                  <a:tcPr>
                    <a:solidFill>
                      <a:schemeClr val="accent2"/>
                    </a:solidFill>
                  </a:tcPr>
                </a:tc>
                <a:tc>
                  <a:txBody>
                    <a:bodyPr/>
                    <a:lstStyle/>
                    <a:p>
                      <a:pPr algn="ctr" fontAlgn="base"/>
                      <a:r>
                        <a:rPr lang="en-US" sz="1400" b="0">
                          <a:effectLst/>
                          <a:latin typeface="Arial "/>
                        </a:rPr>
                        <a:t>LINE NAME​</a:t>
                      </a:r>
                      <a:endParaRPr lang="en-US" sz="1400" b="0">
                        <a:solidFill>
                          <a:srgbClr val="FFFFFF"/>
                        </a:solidFill>
                        <a:effectLst/>
                        <a:latin typeface="Arial "/>
                      </a:endParaRPr>
                    </a:p>
                  </a:txBody>
                  <a:tcPr>
                    <a:solidFill>
                      <a:schemeClr val="accent2"/>
                    </a:solidFill>
                  </a:tcPr>
                </a:tc>
                <a:tc>
                  <a:txBody>
                    <a:bodyPr/>
                    <a:lstStyle/>
                    <a:p>
                      <a:pPr algn="ctr" fontAlgn="base"/>
                      <a:r>
                        <a:rPr lang="en-US" sz="1400" b="0">
                          <a:effectLst/>
                          <a:latin typeface="Arial "/>
                        </a:rPr>
                        <a:t>FREQUENCY CHANGE​</a:t>
                      </a:r>
                      <a:endParaRPr lang="en-US" sz="1400" b="0">
                        <a:solidFill>
                          <a:srgbClr val="FFFFFF"/>
                        </a:solidFill>
                        <a:effectLst/>
                        <a:latin typeface="Arial "/>
                      </a:endParaRPr>
                    </a:p>
                  </a:txBody>
                  <a:tcPr>
                    <a:solidFill>
                      <a:schemeClr val="accent2"/>
                    </a:solidFill>
                  </a:tcPr>
                </a:tc>
                <a:extLst>
                  <a:ext uri="{0D108BD9-81ED-4DB2-BD59-A6C34878D82A}">
                    <a16:rowId xmlns:a16="http://schemas.microsoft.com/office/drawing/2014/main" val="1988604538"/>
                  </a:ext>
                </a:extLst>
              </a:tr>
              <a:tr h="247650">
                <a:tc>
                  <a:txBody>
                    <a:bodyPr/>
                    <a:lstStyle/>
                    <a:p>
                      <a:pPr algn="ctr" fontAlgn="base"/>
                      <a:r>
                        <a:rPr lang="en-US" sz="1200">
                          <a:effectLst/>
                          <a:latin typeface="Arial "/>
                        </a:rPr>
                        <a:t>3​</a:t>
                      </a:r>
                    </a:p>
                  </a:txBody>
                  <a:tcPr/>
                </a:tc>
                <a:tc>
                  <a:txBody>
                    <a:bodyPr/>
                    <a:lstStyle/>
                    <a:p>
                      <a:pPr algn="ctr" fontAlgn="auto"/>
                      <a:r>
                        <a:rPr lang="en-US" sz="1200">
                          <a:effectLst/>
                          <a:latin typeface="Arial "/>
                        </a:rPr>
                        <a:t>​Northwest / Harrisburg</a:t>
                      </a:r>
                    </a:p>
                  </a:txBody>
                  <a:tcPr/>
                </a:tc>
                <a:tc>
                  <a:txBody>
                    <a:bodyPr/>
                    <a:lstStyle/>
                    <a:p>
                      <a:pPr lvl="0" algn="ctr">
                        <a:buNone/>
                      </a:pPr>
                      <a:r>
                        <a:rPr lang="en-US" sz="1200" b="0" i="0" u="none" strike="noStrike" noProof="0">
                          <a:effectLst/>
                          <a:latin typeface="Arial "/>
                        </a:rPr>
                        <a:t>60 minutes Saturday/Sunday</a:t>
                      </a:r>
                      <a:endParaRPr lang="en-US" sz="1200">
                        <a:effectLst/>
                        <a:latin typeface="Arial "/>
                      </a:endParaRPr>
                    </a:p>
                  </a:txBody>
                  <a:tcPr/>
                </a:tc>
                <a:extLst>
                  <a:ext uri="{0D108BD9-81ED-4DB2-BD59-A6C34878D82A}">
                    <a16:rowId xmlns:a16="http://schemas.microsoft.com/office/drawing/2014/main" val="3149181274"/>
                  </a:ext>
                </a:extLst>
              </a:tr>
              <a:tr h="247650">
                <a:tc>
                  <a:txBody>
                    <a:bodyPr/>
                    <a:lstStyle/>
                    <a:p>
                      <a:pPr algn="ctr" fontAlgn="base"/>
                      <a:r>
                        <a:rPr lang="en-US" sz="1200">
                          <a:effectLst/>
                          <a:latin typeface="Arial "/>
                        </a:rPr>
                        <a:t>4​</a:t>
                      </a:r>
                    </a:p>
                  </a:txBody>
                  <a:tcPr/>
                </a:tc>
                <a:tc>
                  <a:txBody>
                    <a:bodyPr/>
                    <a:lstStyle/>
                    <a:p>
                      <a:pPr algn="ctr" fontAlgn="auto"/>
                      <a:r>
                        <a:rPr lang="en-US" sz="1200">
                          <a:effectLst/>
                          <a:latin typeface="Arial "/>
                        </a:rPr>
                        <a:t>​Indianola / Lockbourne</a:t>
                      </a:r>
                    </a:p>
                  </a:txBody>
                  <a:tcPr/>
                </a:tc>
                <a:tc>
                  <a:txBody>
                    <a:bodyPr/>
                    <a:lstStyle/>
                    <a:p>
                      <a:pPr lvl="0" algn="ctr">
                        <a:buNone/>
                      </a:pPr>
                      <a:r>
                        <a:rPr lang="en-US" sz="1200" b="0" i="0" u="none" strike="noStrike" noProof="0">
                          <a:effectLst/>
                          <a:latin typeface="Arial"/>
                        </a:rPr>
                        <a:t>60 minutes Saturday/Sunday</a:t>
                      </a:r>
                      <a:endParaRPr lang="en-US"/>
                    </a:p>
                  </a:txBody>
                  <a:tcPr/>
                </a:tc>
                <a:extLst>
                  <a:ext uri="{0D108BD9-81ED-4DB2-BD59-A6C34878D82A}">
                    <a16:rowId xmlns:a16="http://schemas.microsoft.com/office/drawing/2014/main" val="1352010599"/>
                  </a:ext>
                </a:extLst>
              </a:tr>
              <a:tr h="247650">
                <a:tc>
                  <a:txBody>
                    <a:bodyPr/>
                    <a:lstStyle/>
                    <a:p>
                      <a:pPr algn="ctr" fontAlgn="base"/>
                      <a:r>
                        <a:rPr lang="en-US" sz="1200">
                          <a:effectLst/>
                          <a:latin typeface="Arial "/>
                        </a:rPr>
                        <a:t>5​</a:t>
                      </a:r>
                    </a:p>
                  </a:txBody>
                  <a:tcPr/>
                </a:tc>
                <a:tc>
                  <a:txBody>
                    <a:bodyPr/>
                    <a:lstStyle/>
                    <a:p>
                      <a:pPr algn="ctr" fontAlgn="auto"/>
                      <a:r>
                        <a:rPr lang="en-US" sz="1200">
                          <a:effectLst/>
                          <a:latin typeface="Arial "/>
                        </a:rPr>
                        <a:t>​W 5th Ave / Refugee</a:t>
                      </a:r>
                    </a:p>
                  </a:txBody>
                  <a:tcPr/>
                </a:tc>
                <a:tc>
                  <a:txBody>
                    <a:bodyPr/>
                    <a:lstStyle/>
                    <a:p>
                      <a:pPr lvl="0" algn="ctr">
                        <a:buNone/>
                      </a:pPr>
                      <a:r>
                        <a:rPr lang="en-US" sz="1200" b="0" i="0" u="none" strike="noStrike" noProof="0">
                          <a:effectLst/>
                          <a:latin typeface="Arial"/>
                        </a:rPr>
                        <a:t>60 minutes Saturday/Sunday</a:t>
                      </a:r>
                      <a:endParaRPr lang="en-US"/>
                    </a:p>
                  </a:txBody>
                  <a:tcPr/>
                </a:tc>
                <a:extLst>
                  <a:ext uri="{0D108BD9-81ED-4DB2-BD59-A6C34878D82A}">
                    <a16:rowId xmlns:a16="http://schemas.microsoft.com/office/drawing/2014/main" val="686079234"/>
                  </a:ext>
                </a:extLst>
              </a:tr>
              <a:tr h="247650">
                <a:tc>
                  <a:txBody>
                    <a:bodyPr/>
                    <a:lstStyle/>
                    <a:p>
                      <a:pPr lvl="0" algn="ctr">
                        <a:buNone/>
                      </a:pPr>
                      <a:r>
                        <a:rPr lang="en-US" sz="1200">
                          <a:effectLst/>
                          <a:latin typeface="Arial "/>
                        </a:rPr>
                        <a:t>9</a:t>
                      </a:r>
                    </a:p>
                  </a:txBody>
                  <a:tcPr/>
                </a:tc>
                <a:tc>
                  <a:txBody>
                    <a:bodyPr/>
                    <a:lstStyle/>
                    <a:p>
                      <a:pPr lvl="0" algn="ctr">
                        <a:buNone/>
                      </a:pPr>
                      <a:r>
                        <a:rPr lang="en-US" sz="1200">
                          <a:effectLst/>
                          <a:latin typeface="Arial "/>
                        </a:rPr>
                        <a:t>W Mound / </a:t>
                      </a:r>
                      <a:r>
                        <a:rPr lang="en-US" sz="1200" err="1">
                          <a:effectLst/>
                          <a:latin typeface="Arial "/>
                        </a:rPr>
                        <a:t>Brentnell</a:t>
                      </a:r>
                    </a:p>
                  </a:txBody>
                  <a:tcPr/>
                </a:tc>
                <a:tc>
                  <a:txBody>
                    <a:bodyPr/>
                    <a:lstStyle/>
                    <a:p>
                      <a:pPr lvl="0" algn="ctr">
                        <a:buNone/>
                      </a:pPr>
                      <a:r>
                        <a:rPr lang="en-US" sz="1200" b="0" i="0" u="none" strike="noStrike" noProof="0">
                          <a:effectLst/>
                          <a:latin typeface="Arial"/>
                        </a:rPr>
                        <a:t>60 minutes Saturday/Sunday</a:t>
                      </a:r>
                      <a:endParaRPr lang="en-US"/>
                    </a:p>
                  </a:txBody>
                  <a:tcPr/>
                </a:tc>
                <a:extLst>
                  <a:ext uri="{0D108BD9-81ED-4DB2-BD59-A6C34878D82A}">
                    <a16:rowId xmlns:a16="http://schemas.microsoft.com/office/drawing/2014/main" val="1756847880"/>
                  </a:ext>
                </a:extLst>
              </a:tr>
              <a:tr h="247650">
                <a:tc>
                  <a:txBody>
                    <a:bodyPr/>
                    <a:lstStyle/>
                    <a:p>
                      <a:pPr lvl="0" algn="ctr">
                        <a:buNone/>
                      </a:pPr>
                      <a:r>
                        <a:rPr lang="en-US" sz="1200">
                          <a:effectLst/>
                          <a:latin typeface="Arial "/>
                        </a:rPr>
                        <a:t>11</a:t>
                      </a:r>
                    </a:p>
                  </a:txBody>
                  <a:tcPr/>
                </a:tc>
                <a:tc>
                  <a:txBody>
                    <a:bodyPr/>
                    <a:lstStyle/>
                    <a:p>
                      <a:pPr lvl="0" algn="ctr">
                        <a:buNone/>
                      </a:pPr>
                      <a:r>
                        <a:rPr lang="en-US" sz="1200">
                          <a:effectLst/>
                          <a:latin typeface="Arial "/>
                        </a:rPr>
                        <a:t>Bryden / Maize</a:t>
                      </a:r>
                    </a:p>
                  </a:txBody>
                  <a:tcPr/>
                </a:tc>
                <a:tc>
                  <a:txBody>
                    <a:bodyPr/>
                    <a:lstStyle/>
                    <a:p>
                      <a:pPr lvl="0" algn="ctr">
                        <a:buNone/>
                      </a:pPr>
                      <a:r>
                        <a:rPr lang="en-US" sz="1200" b="0" i="0" u="none" strike="noStrike" noProof="0">
                          <a:effectLst/>
                          <a:latin typeface="Arial"/>
                        </a:rPr>
                        <a:t>60 minutes Saturday/Sunday</a:t>
                      </a:r>
                      <a:endParaRPr lang="en-US"/>
                    </a:p>
                  </a:txBody>
                  <a:tcPr/>
                </a:tc>
                <a:extLst>
                  <a:ext uri="{0D108BD9-81ED-4DB2-BD59-A6C34878D82A}">
                    <a16:rowId xmlns:a16="http://schemas.microsoft.com/office/drawing/2014/main" val="2326695431"/>
                  </a:ext>
                </a:extLst>
              </a:tr>
              <a:tr h="247650">
                <a:tc>
                  <a:txBody>
                    <a:bodyPr/>
                    <a:lstStyle/>
                    <a:p>
                      <a:pPr lvl="0" algn="ctr">
                        <a:buNone/>
                      </a:pPr>
                      <a:r>
                        <a:rPr lang="en-US" sz="1200">
                          <a:effectLst/>
                          <a:latin typeface="Arial "/>
                        </a:rPr>
                        <a:t>102</a:t>
                      </a:r>
                    </a:p>
                  </a:txBody>
                  <a:tcPr/>
                </a:tc>
                <a:tc>
                  <a:txBody>
                    <a:bodyPr/>
                    <a:lstStyle/>
                    <a:p>
                      <a:pPr lvl="0" algn="ctr">
                        <a:buNone/>
                      </a:pPr>
                      <a:r>
                        <a:rPr lang="en-US" sz="1200">
                          <a:effectLst/>
                          <a:latin typeface="Arial "/>
                        </a:rPr>
                        <a:t>N High / Polaris Pkwy</a:t>
                      </a:r>
                    </a:p>
                  </a:txBody>
                  <a:tcPr/>
                </a:tc>
                <a:tc>
                  <a:txBody>
                    <a:bodyPr/>
                    <a:lstStyle/>
                    <a:p>
                      <a:pPr lvl="0" algn="ctr">
                        <a:buNone/>
                      </a:pPr>
                      <a:r>
                        <a:rPr lang="en-US" sz="1200" b="0" i="0" u="none" strike="noStrike" noProof="0">
                          <a:effectLst/>
                          <a:latin typeface="Arial"/>
                        </a:rPr>
                        <a:t>60 minutes Saturday/Sunday</a:t>
                      </a:r>
                      <a:endParaRPr lang="en-US"/>
                    </a:p>
                  </a:txBody>
                  <a:tcPr/>
                </a:tc>
                <a:extLst>
                  <a:ext uri="{0D108BD9-81ED-4DB2-BD59-A6C34878D82A}">
                    <a16:rowId xmlns:a16="http://schemas.microsoft.com/office/drawing/2014/main" val="2188157823"/>
                  </a:ext>
                </a:extLst>
              </a:tr>
            </a:tbl>
          </a:graphicData>
        </a:graphic>
      </p:graphicFrame>
    </p:spTree>
    <p:extLst>
      <p:ext uri="{BB962C8B-B14F-4D97-AF65-F5344CB8AC3E}">
        <p14:creationId xmlns:p14="http://schemas.microsoft.com/office/powerpoint/2010/main" val="3985233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DF039E-8688-4AC6-C512-85E8977F01DD}"/>
              </a:ext>
            </a:extLst>
          </p:cNvPr>
          <p:cNvSpPr>
            <a:spLocks noGrp="1"/>
          </p:cNvSpPr>
          <p:nvPr>
            <p:ph type="body" sz="quarter" idx="14"/>
          </p:nvPr>
        </p:nvSpPr>
        <p:spPr/>
        <p:txBody>
          <a:bodyPr/>
          <a:lstStyle/>
          <a:p>
            <a:endParaRPr lang="en-US"/>
          </a:p>
        </p:txBody>
      </p:sp>
      <p:sp>
        <p:nvSpPr>
          <p:cNvPr id="3" name="Title 2">
            <a:extLst>
              <a:ext uri="{FF2B5EF4-FFF2-40B4-BE49-F238E27FC236}">
                <a16:creationId xmlns:a16="http://schemas.microsoft.com/office/drawing/2014/main" id="{D5BD3FF2-8C02-6466-355F-3A119520F851}"/>
              </a:ext>
            </a:extLst>
          </p:cNvPr>
          <p:cNvSpPr>
            <a:spLocks noGrp="1"/>
          </p:cNvSpPr>
          <p:nvPr>
            <p:ph type="title"/>
          </p:nvPr>
        </p:nvSpPr>
        <p:spPr>
          <a:xfrm>
            <a:off x="835912" y="598449"/>
            <a:ext cx="4653630" cy="753678"/>
          </a:xfrm>
        </p:spPr>
        <p:txBody>
          <a:bodyPr lIns="91440" tIns="45720" rIns="91440" bIns="45720" anchor="t"/>
          <a:lstStyle/>
          <a:p>
            <a:r>
              <a:rPr lang="en-US">
                <a:latin typeface="Arial"/>
                <a:cs typeface="Arial"/>
              </a:rPr>
              <a:t>Facilitating Easy Transfers</a:t>
            </a:r>
            <a:endParaRPr lang="en-US"/>
          </a:p>
        </p:txBody>
      </p:sp>
      <p:sp>
        <p:nvSpPr>
          <p:cNvPr id="4" name="Text Placeholder 3">
            <a:extLst>
              <a:ext uri="{FF2B5EF4-FFF2-40B4-BE49-F238E27FC236}">
                <a16:creationId xmlns:a16="http://schemas.microsoft.com/office/drawing/2014/main" id="{45AADE38-0B18-E7B7-49B2-72F3CE04A610}"/>
              </a:ext>
            </a:extLst>
          </p:cNvPr>
          <p:cNvSpPr>
            <a:spLocks noGrp="1"/>
          </p:cNvSpPr>
          <p:nvPr>
            <p:ph type="body" sz="quarter" idx="15"/>
          </p:nvPr>
        </p:nvSpPr>
        <p:spPr>
          <a:xfrm>
            <a:off x="915923" y="1839911"/>
            <a:ext cx="4489450" cy="3998413"/>
          </a:xfrm>
        </p:spPr>
        <p:txBody>
          <a:bodyPr lIns="91440" tIns="45720" rIns="91440" bIns="45720" anchor="t"/>
          <a:lstStyle/>
          <a:p>
            <a:r>
              <a:rPr lang="en-US">
                <a:latin typeface="Arial"/>
                <a:ea typeface="Roboto"/>
                <a:cs typeface="Arial"/>
              </a:rPr>
              <a:t>Based on passenger feedback, </a:t>
            </a:r>
            <a:r>
              <a:rPr lang="en-US">
                <a:solidFill>
                  <a:schemeClr val="accent2"/>
                </a:solidFill>
                <a:latin typeface="Arial"/>
                <a:ea typeface="Roboto"/>
                <a:cs typeface="Arial"/>
              </a:rPr>
              <a:t>COTA is proposing all day lineup's on Saturday and Sunday</a:t>
            </a:r>
            <a:r>
              <a:rPr lang="en-US">
                <a:latin typeface="Arial"/>
                <a:ea typeface="Roboto"/>
                <a:cs typeface="Arial"/>
              </a:rPr>
              <a:t> for local lines passing through downtown Columbus.</a:t>
            </a:r>
          </a:p>
          <a:p>
            <a:r>
              <a:rPr lang="en-US">
                <a:latin typeface="Arial"/>
                <a:ea typeface="Roboto"/>
                <a:cs typeface="Arial"/>
              </a:rPr>
              <a:t>Lineups make transferring quick and easy and will </a:t>
            </a:r>
            <a:r>
              <a:rPr lang="en-US">
                <a:solidFill>
                  <a:schemeClr val="accent2"/>
                </a:solidFill>
                <a:latin typeface="Arial"/>
                <a:ea typeface="Roboto"/>
                <a:cs typeface="Arial"/>
              </a:rPr>
              <a:t>minimize the amount of time a rider spends waiting on their connecting route</a:t>
            </a:r>
            <a:r>
              <a:rPr lang="en-US">
                <a:latin typeface="Arial"/>
                <a:ea typeface="Roboto"/>
                <a:cs typeface="Arial"/>
              </a:rPr>
              <a:t>. Local bus lines would meet near the intersection of Spring Street Terminal every 30 or 60 minutes.</a:t>
            </a:r>
          </a:p>
        </p:txBody>
      </p:sp>
      <p:sp>
        <p:nvSpPr>
          <p:cNvPr id="11" name="TextBox 10">
            <a:extLst>
              <a:ext uri="{FF2B5EF4-FFF2-40B4-BE49-F238E27FC236}">
                <a16:creationId xmlns:a16="http://schemas.microsoft.com/office/drawing/2014/main" id="{35CA1CF1-8681-8974-3770-7FBD0AA2BAFA}"/>
              </a:ext>
            </a:extLst>
          </p:cNvPr>
          <p:cNvSpPr txBox="1"/>
          <p:nvPr/>
        </p:nvSpPr>
        <p:spPr>
          <a:xfrm>
            <a:off x="6758771" y="-536"/>
            <a:ext cx="5414796" cy="665145"/>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bg1"/>
                </a:solidFill>
                <a:latin typeface="Arial "/>
                <a:cs typeface="Calibri"/>
              </a:rPr>
              <a:t>LOCAL LINES WILL LINEUP NEAR </a:t>
            </a:r>
            <a:endParaRPr lang="en-US"/>
          </a:p>
          <a:p>
            <a:pPr algn="ctr"/>
            <a:r>
              <a:rPr lang="en-US" b="1">
                <a:solidFill>
                  <a:schemeClr val="bg1"/>
                </a:solidFill>
                <a:latin typeface="Arial "/>
                <a:cs typeface="Calibri"/>
              </a:rPr>
              <a:t>SPRING  STREET TERMINAL </a:t>
            </a:r>
          </a:p>
        </p:txBody>
      </p:sp>
      <p:pic>
        <p:nvPicPr>
          <p:cNvPr id="5" name="Picture 5" descr="Text, timeline&#10;&#10;Description automatically generated">
            <a:extLst>
              <a:ext uri="{FF2B5EF4-FFF2-40B4-BE49-F238E27FC236}">
                <a16:creationId xmlns:a16="http://schemas.microsoft.com/office/drawing/2014/main" id="{4E33FB5F-5DE4-4F7D-66E9-508F406CA185}"/>
              </a:ext>
            </a:extLst>
          </p:cNvPr>
          <p:cNvPicPr>
            <a:picLocks noChangeAspect="1"/>
          </p:cNvPicPr>
          <p:nvPr/>
        </p:nvPicPr>
        <p:blipFill>
          <a:blip r:embed="rId2"/>
          <a:stretch>
            <a:fillRect/>
          </a:stretch>
        </p:blipFill>
        <p:spPr>
          <a:xfrm>
            <a:off x="6756401" y="669873"/>
            <a:ext cx="5414904" cy="6186177"/>
          </a:xfrm>
          <a:prstGeom prst="rect">
            <a:avLst/>
          </a:prstGeom>
        </p:spPr>
      </p:pic>
    </p:spTree>
    <p:extLst>
      <p:ext uri="{BB962C8B-B14F-4D97-AF65-F5344CB8AC3E}">
        <p14:creationId xmlns:p14="http://schemas.microsoft.com/office/powerpoint/2010/main" val="23090929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B933C20-1587-6B41-A469-EF71C682B1ED}"/>
              </a:ext>
            </a:extLst>
          </p:cNvPr>
          <p:cNvSpPr>
            <a:spLocks noGrp="1"/>
          </p:cNvSpPr>
          <p:nvPr>
            <p:ph type="body" sz="quarter" idx="14"/>
          </p:nvPr>
        </p:nvSpPr>
        <p:spPr/>
        <p:txBody>
          <a:bodyPr/>
          <a:lstStyle/>
          <a:p>
            <a:r>
              <a:rPr lang="en-US"/>
              <a:t> MOVING EVERY LIFE FORWARD |</a:t>
            </a:r>
          </a:p>
        </p:txBody>
      </p:sp>
      <p:sp>
        <p:nvSpPr>
          <p:cNvPr id="8" name="Title 3">
            <a:extLst>
              <a:ext uri="{FF2B5EF4-FFF2-40B4-BE49-F238E27FC236}">
                <a16:creationId xmlns:a16="http://schemas.microsoft.com/office/drawing/2014/main" id="{A75A456C-8B8A-D651-A8B3-B1243223CD1D}"/>
              </a:ext>
            </a:extLst>
          </p:cNvPr>
          <p:cNvSpPr txBox="1">
            <a:spLocks/>
          </p:cNvSpPr>
          <p:nvPr/>
        </p:nvSpPr>
        <p:spPr>
          <a:xfrm>
            <a:off x="823421" y="410935"/>
            <a:ext cx="4629868" cy="1312265"/>
          </a:xfrm>
          <a:prstGeom prst="rect">
            <a:avLst/>
          </a:prstGeom>
        </p:spPr>
        <p:txBody>
          <a:bodyPr lIns="91440" tIns="45720" rIns="91440" bIns="45720" anchor="t"/>
          <a:lstStyle>
            <a:lvl1pPr algn="l" defTabSz="914400" rtl="0" eaLnBrk="1" latinLnBrk="0" hangingPunct="1">
              <a:lnSpc>
                <a:spcPct val="90000"/>
              </a:lnSpc>
              <a:spcBef>
                <a:spcPct val="0"/>
              </a:spcBef>
              <a:buNone/>
              <a:defRPr sz="4400" b="1" i="0" kern="1200">
                <a:solidFill>
                  <a:schemeClr val="accent1"/>
                </a:solidFill>
                <a:latin typeface="Arial" panose="020B0604020202020204" pitchFamily="34" charset="0"/>
                <a:ea typeface="+mj-ea"/>
                <a:cs typeface="Arial" panose="020B0604020202020204" pitchFamily="34" charset="0"/>
              </a:defRPr>
            </a:lvl1pPr>
          </a:lstStyle>
          <a:p>
            <a:r>
              <a:rPr lang="en-US">
                <a:latin typeface="Arial"/>
                <a:cs typeface="Arial"/>
              </a:rPr>
              <a:t>Line 61 </a:t>
            </a:r>
            <a:br>
              <a:rPr lang="en-US">
                <a:latin typeface="Arial"/>
                <a:cs typeface="Arial"/>
              </a:rPr>
            </a:br>
            <a:r>
              <a:rPr lang="en-US">
                <a:latin typeface="Arial"/>
                <a:cs typeface="Arial"/>
              </a:rPr>
              <a:t>Routing Change</a:t>
            </a:r>
          </a:p>
        </p:txBody>
      </p:sp>
      <p:sp>
        <p:nvSpPr>
          <p:cNvPr id="15" name="Text Placeholder 14">
            <a:extLst>
              <a:ext uri="{FF2B5EF4-FFF2-40B4-BE49-F238E27FC236}">
                <a16:creationId xmlns:a16="http://schemas.microsoft.com/office/drawing/2014/main" id="{2FFBB878-D9DA-A345-493F-848C923BBEFE}"/>
              </a:ext>
            </a:extLst>
          </p:cNvPr>
          <p:cNvSpPr>
            <a:spLocks noGrp="1"/>
          </p:cNvSpPr>
          <p:nvPr>
            <p:ph type="body" sz="quarter" idx="15"/>
          </p:nvPr>
        </p:nvSpPr>
        <p:spPr>
          <a:xfrm>
            <a:off x="892356" y="1839911"/>
            <a:ext cx="4489450" cy="4606369"/>
          </a:xfrm>
        </p:spPr>
        <p:txBody>
          <a:bodyPr lIns="91440" tIns="45720" rIns="91440" bIns="45720" anchor="t"/>
          <a:lstStyle/>
          <a:p>
            <a:r>
              <a:rPr lang="en-US">
                <a:latin typeface="Arial"/>
                <a:ea typeface="Roboto"/>
                <a:cs typeface="Arial"/>
              </a:rPr>
              <a:t>Due to historically low ridership, COTA is proposing to </a:t>
            </a:r>
            <a:r>
              <a:rPr lang="en-US">
                <a:solidFill>
                  <a:schemeClr val="accent2"/>
                </a:solidFill>
                <a:latin typeface="Arial"/>
                <a:ea typeface="Roboto"/>
                <a:cs typeface="Arial"/>
              </a:rPr>
              <a:t>remove Line 61 from Gantz Rd.</a:t>
            </a:r>
            <a:r>
              <a:rPr lang="en-US" b="1">
                <a:solidFill>
                  <a:schemeClr val="accent2"/>
                </a:solidFill>
                <a:latin typeface="Arial"/>
                <a:ea typeface="Roboto"/>
                <a:cs typeface="Arial"/>
              </a:rPr>
              <a:t> </a:t>
            </a:r>
            <a:r>
              <a:rPr lang="en-US">
                <a:latin typeface="Arial"/>
                <a:ea typeface="Roboto"/>
                <a:cs typeface="Arial"/>
              </a:rPr>
              <a:t>This realignment will provide a simple, more direct route to and from Grove City Park and Ride. </a:t>
            </a:r>
            <a:r>
              <a:rPr lang="en-US">
                <a:solidFill>
                  <a:srgbClr val="A6A6A6"/>
                </a:solidFill>
                <a:latin typeface="Arial"/>
                <a:ea typeface="Roboto"/>
                <a:cs typeface="Arial"/>
              </a:rPr>
              <a:t> </a:t>
            </a:r>
            <a:endParaRPr lang="en-US">
              <a:solidFill>
                <a:srgbClr val="A6A6A6"/>
              </a:solidFill>
            </a:endParaRPr>
          </a:p>
          <a:p>
            <a:r>
              <a:rPr lang="en-US">
                <a:latin typeface="Arial"/>
                <a:ea typeface="Roboto"/>
                <a:cs typeface="Arial"/>
              </a:rPr>
              <a:t>Instead, Line 61 would remain on </a:t>
            </a:r>
            <a:r>
              <a:rPr lang="en-US" err="1">
                <a:latin typeface="Arial"/>
                <a:ea typeface="Roboto"/>
                <a:cs typeface="Arial"/>
              </a:rPr>
              <a:t>Stringtown</a:t>
            </a:r>
            <a:r>
              <a:rPr lang="en-US">
                <a:latin typeface="Arial"/>
                <a:ea typeface="Roboto"/>
                <a:cs typeface="Arial"/>
              </a:rPr>
              <a:t> Rd in both directions. Stops along Gantz Rd and </a:t>
            </a:r>
            <a:r>
              <a:rPr lang="en-US" err="1">
                <a:latin typeface="Arial"/>
                <a:ea typeface="Roboto"/>
                <a:cs typeface="Arial"/>
              </a:rPr>
              <a:t>Southpark</a:t>
            </a:r>
            <a:r>
              <a:rPr lang="en-US">
                <a:latin typeface="Arial"/>
                <a:ea typeface="Roboto"/>
                <a:cs typeface="Arial"/>
              </a:rPr>
              <a:t> Pl would permanently close.</a:t>
            </a:r>
            <a:endParaRPr lang="en-US"/>
          </a:p>
          <a:p>
            <a:r>
              <a:rPr lang="en-US">
                <a:solidFill>
                  <a:schemeClr val="accent2"/>
                </a:solidFill>
                <a:latin typeface="Arial"/>
                <a:ea typeface="Roboto"/>
                <a:cs typeface="Arial"/>
              </a:rPr>
              <a:t>Customers impacted by this change are encouraged to use COTA//Plus Grove City zone </a:t>
            </a:r>
            <a:r>
              <a:rPr lang="en-US">
                <a:latin typeface="Arial"/>
                <a:ea typeface="Roboto"/>
                <a:cs typeface="Arial"/>
              </a:rPr>
              <a:t>for travel into </a:t>
            </a:r>
            <a:r>
              <a:rPr lang="en-US" err="1">
                <a:latin typeface="Arial"/>
                <a:ea typeface="Roboto"/>
                <a:cs typeface="Arial"/>
              </a:rPr>
              <a:t>Southpark</a:t>
            </a:r>
            <a:r>
              <a:rPr lang="en-US">
                <a:latin typeface="Arial"/>
                <a:ea typeface="Roboto"/>
                <a:cs typeface="Arial"/>
              </a:rPr>
              <a:t> Industrial Complex. COTA//Plus Grove City operates from 5:30am to 8:00pm Monday through Friday. Customers can request a ride using the COTA//Plus mobile app.</a:t>
            </a:r>
          </a:p>
        </p:txBody>
      </p:sp>
      <p:pic>
        <p:nvPicPr>
          <p:cNvPr id="2" name="Picture 2" descr="Map&#10;&#10;Description automatically generated">
            <a:extLst>
              <a:ext uri="{FF2B5EF4-FFF2-40B4-BE49-F238E27FC236}">
                <a16:creationId xmlns:a16="http://schemas.microsoft.com/office/drawing/2014/main" id="{FE21F045-1506-8F26-CF48-5021416C9219}"/>
              </a:ext>
            </a:extLst>
          </p:cNvPr>
          <p:cNvPicPr>
            <a:picLocks noChangeAspect="1"/>
          </p:cNvPicPr>
          <p:nvPr/>
        </p:nvPicPr>
        <p:blipFill>
          <a:blip r:embed="rId3"/>
          <a:stretch>
            <a:fillRect/>
          </a:stretch>
        </p:blipFill>
        <p:spPr>
          <a:xfrm>
            <a:off x="5872105" y="64"/>
            <a:ext cx="6318014" cy="6857871"/>
          </a:xfrm>
          <a:prstGeom prst="rect">
            <a:avLst/>
          </a:prstGeom>
        </p:spPr>
      </p:pic>
    </p:spTree>
    <p:extLst>
      <p:ext uri="{BB962C8B-B14F-4D97-AF65-F5344CB8AC3E}">
        <p14:creationId xmlns:p14="http://schemas.microsoft.com/office/powerpoint/2010/main" val="492137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E9FD5-0B2D-B5C9-7359-5BB4AA92A1E1}"/>
              </a:ext>
            </a:extLst>
          </p:cNvPr>
          <p:cNvSpPr>
            <a:spLocks noGrp="1"/>
          </p:cNvSpPr>
          <p:nvPr>
            <p:ph type="title"/>
          </p:nvPr>
        </p:nvSpPr>
        <p:spPr>
          <a:xfrm>
            <a:off x="732139" y="522945"/>
            <a:ext cx="10515600" cy="651156"/>
          </a:xfrm>
        </p:spPr>
        <p:txBody>
          <a:bodyPr lIns="91440" tIns="45720" rIns="91440" bIns="45720" anchor="t"/>
          <a:lstStyle/>
          <a:p>
            <a:r>
              <a:rPr lang="en-US" i="1">
                <a:latin typeface="Georgia"/>
                <a:cs typeface="Arial"/>
              </a:rPr>
              <a:t>Q&amp;A Chat </a:t>
            </a:r>
            <a:endParaRPr lang="en-US" i="1">
              <a:latin typeface="Georgia"/>
            </a:endParaRPr>
          </a:p>
        </p:txBody>
      </p:sp>
      <p:sp>
        <p:nvSpPr>
          <p:cNvPr id="3" name="Text Placeholder 2">
            <a:extLst>
              <a:ext uri="{FF2B5EF4-FFF2-40B4-BE49-F238E27FC236}">
                <a16:creationId xmlns:a16="http://schemas.microsoft.com/office/drawing/2014/main" id="{91E0095A-8946-C4EE-52FD-7F50D87DB1B8}"/>
              </a:ext>
            </a:extLst>
          </p:cNvPr>
          <p:cNvSpPr>
            <a:spLocks noGrp="1"/>
          </p:cNvSpPr>
          <p:nvPr>
            <p:ph type="body" sz="quarter" idx="14"/>
          </p:nvPr>
        </p:nvSpPr>
        <p:spPr/>
        <p:txBody>
          <a:bodyPr/>
          <a:lstStyle/>
          <a:p>
            <a:endParaRPr lang="en-US"/>
          </a:p>
        </p:txBody>
      </p:sp>
      <p:sp>
        <p:nvSpPr>
          <p:cNvPr id="6" name="TextBox 5">
            <a:extLst>
              <a:ext uri="{FF2B5EF4-FFF2-40B4-BE49-F238E27FC236}">
                <a16:creationId xmlns:a16="http://schemas.microsoft.com/office/drawing/2014/main" id="{9F0F1094-9DD3-742F-161B-F510019CEFC4}"/>
              </a:ext>
            </a:extLst>
          </p:cNvPr>
          <p:cNvSpPr txBox="1"/>
          <p:nvPr/>
        </p:nvSpPr>
        <p:spPr>
          <a:xfrm>
            <a:off x="730656" y="1435064"/>
            <a:ext cx="10668654" cy="47961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US" b="1">
                <a:solidFill>
                  <a:srgbClr val="3D97B4"/>
                </a:solidFill>
                <a:latin typeface="Arial "/>
                <a:ea typeface="Open Sans"/>
                <a:cs typeface="Open Sans"/>
              </a:rPr>
              <a:t>How to join the conversation </a:t>
            </a:r>
            <a:endParaRPr lang="en-US">
              <a:solidFill>
                <a:srgbClr val="3D97B4"/>
              </a:solidFill>
              <a:latin typeface="Arial "/>
              <a:ea typeface="Open Sans"/>
              <a:cs typeface="Open Sans"/>
            </a:endParaRPr>
          </a:p>
          <a:p>
            <a:pPr marL="285750" indent="-285750">
              <a:spcBef>
                <a:spcPts val="1000"/>
              </a:spcBef>
              <a:buFont typeface="Arial"/>
              <a:buChar char="•"/>
            </a:pPr>
            <a:r>
              <a:rPr lang="en-US">
                <a:solidFill>
                  <a:srgbClr val="002060"/>
                </a:solidFill>
                <a:latin typeface="Arial "/>
                <a:ea typeface="Open Sans"/>
                <a:cs typeface="Open Sans"/>
              </a:rPr>
              <a:t>If joining by WebEx, submit comments via the chat box. </a:t>
            </a:r>
          </a:p>
          <a:p>
            <a:pPr marL="285750" indent="-285750">
              <a:spcBef>
                <a:spcPts val="1000"/>
              </a:spcBef>
              <a:buFont typeface="Arial"/>
              <a:buChar char="•"/>
            </a:pPr>
            <a:r>
              <a:rPr lang="en-US">
                <a:solidFill>
                  <a:srgbClr val="002060"/>
                </a:solidFill>
                <a:latin typeface="Arial "/>
                <a:ea typeface="Open Sans"/>
                <a:cs typeface="Open Sans"/>
              </a:rPr>
              <a:t>If joining by phone, please wait to unmute yourself until directed by the moderator. </a:t>
            </a:r>
          </a:p>
          <a:p>
            <a:pPr marL="285750" indent="-285750">
              <a:spcBef>
                <a:spcPts val="1000"/>
              </a:spcBef>
              <a:buFont typeface="Arial"/>
              <a:buChar char="•"/>
            </a:pPr>
            <a:r>
              <a:rPr lang="en-US">
                <a:solidFill>
                  <a:srgbClr val="002060"/>
                </a:solidFill>
                <a:latin typeface="Arial "/>
                <a:ea typeface="Open Sans"/>
                <a:cs typeface="Open Sans"/>
              </a:rPr>
              <a:t>If joining by Facebook Live, please comment your questions in the livestream. </a:t>
            </a:r>
          </a:p>
          <a:p>
            <a:pPr marL="285750" indent="-285750">
              <a:spcBef>
                <a:spcPts val="1000"/>
              </a:spcBef>
              <a:buFont typeface="Arial"/>
              <a:buChar char="•"/>
            </a:pPr>
            <a:r>
              <a:rPr lang="en-US" b="1">
                <a:solidFill>
                  <a:srgbClr val="002060"/>
                </a:solidFill>
                <a:latin typeface="Arial "/>
                <a:ea typeface="Open Sans"/>
                <a:cs typeface="Open Sans"/>
              </a:rPr>
              <a:t>If joining in-person there will be an opportunity to speak at the podium for up to 3 minutes. You may also fill out a comment card or speak with staff one-on-one after the meeting.</a:t>
            </a:r>
            <a:br>
              <a:rPr lang="en-US" b="1">
                <a:latin typeface="Arial "/>
                <a:ea typeface="Open Sans"/>
                <a:cs typeface="Open Sans"/>
              </a:rPr>
            </a:br>
            <a:endParaRPr lang="en-US">
              <a:solidFill>
                <a:srgbClr val="002060"/>
              </a:solidFill>
              <a:latin typeface="Arial "/>
              <a:ea typeface="Open Sans"/>
              <a:cs typeface="Open Sans"/>
            </a:endParaRPr>
          </a:p>
          <a:p>
            <a:pPr>
              <a:spcBef>
                <a:spcPts val="1000"/>
              </a:spcBef>
            </a:pPr>
            <a:r>
              <a:rPr lang="en-US" b="1">
                <a:solidFill>
                  <a:srgbClr val="3D97B4"/>
                </a:solidFill>
                <a:latin typeface="Arial"/>
                <a:ea typeface="Open Sans"/>
                <a:cs typeface="Arial"/>
              </a:rPr>
              <a:t>Have a question or comment that wasn't addressed today? </a:t>
            </a:r>
          </a:p>
          <a:p>
            <a:pPr>
              <a:spcBef>
                <a:spcPts val="1000"/>
              </a:spcBef>
            </a:pPr>
            <a:r>
              <a:rPr lang="en-US">
                <a:solidFill>
                  <a:srgbClr val="002060"/>
                </a:solidFill>
                <a:latin typeface="Arial"/>
                <a:ea typeface="Open Sans"/>
                <a:cs typeface="Arial"/>
              </a:rPr>
              <a:t>Visit </a:t>
            </a:r>
            <a:r>
              <a:rPr lang="en-US">
                <a:solidFill>
                  <a:srgbClr val="002060"/>
                </a:solidFill>
                <a:latin typeface="Arial"/>
                <a:ea typeface="Open Sans"/>
                <a:cs typeface="Arial"/>
                <a:hlinkClick r:id="rId2"/>
              </a:rPr>
              <a:t>cota</a:t>
            </a:r>
            <a:r>
              <a:rPr lang="en-US">
                <a:solidFill>
                  <a:srgbClr val="002060"/>
                </a:solidFill>
                <a:latin typeface="Arial"/>
                <a:ea typeface="Open Sans"/>
                <a:cs typeface="Arial"/>
                <a:hlinkClick r:id="rId2">
                  <a:extLst>
                    <a:ext uri="{A12FA001-AC4F-418D-AE19-62706E023703}">
                      <ahyp:hlinkClr xmlns:ahyp="http://schemas.microsoft.com/office/drawing/2018/hyperlinkcolor" val="tx"/>
                    </a:ext>
                  </a:extLst>
                </a:hlinkClick>
              </a:rPr>
              <a:t>.com/contact</a:t>
            </a:r>
            <a:r>
              <a:rPr lang="en-US">
                <a:solidFill>
                  <a:srgbClr val="002060"/>
                </a:solidFill>
                <a:latin typeface="Arial"/>
                <a:ea typeface="Open Sans"/>
                <a:cs typeface="Arial"/>
              </a:rPr>
              <a:t> or call 614-228-1776.</a:t>
            </a:r>
            <a:br>
              <a:rPr lang="en-US">
                <a:latin typeface="Arial "/>
                <a:ea typeface="Open Sans"/>
                <a:cs typeface="Open Sans"/>
              </a:rPr>
            </a:br>
            <a:endParaRPr lang="en-US">
              <a:solidFill>
                <a:srgbClr val="002060"/>
              </a:solidFill>
              <a:latin typeface="Arial "/>
              <a:ea typeface="Open Sans"/>
              <a:cs typeface="Open Sans"/>
            </a:endParaRPr>
          </a:p>
          <a:p>
            <a:pPr>
              <a:spcBef>
                <a:spcPts val="600"/>
              </a:spcBef>
            </a:pPr>
            <a:r>
              <a:rPr lang="en-US" b="1">
                <a:solidFill>
                  <a:srgbClr val="3D97B4"/>
                </a:solidFill>
                <a:latin typeface="Arial "/>
                <a:ea typeface="Open Sans"/>
                <a:cs typeface="Open Sans"/>
              </a:rPr>
              <a:t>Final service changes will be announced at the December Public Meetings</a:t>
            </a:r>
            <a:endParaRPr lang="en-US">
              <a:solidFill>
                <a:srgbClr val="3D97B4"/>
              </a:solidFill>
              <a:latin typeface="Arial "/>
              <a:ea typeface="+mn-lt"/>
              <a:cs typeface="+mn-lt"/>
            </a:endParaRPr>
          </a:p>
          <a:p>
            <a:pPr>
              <a:spcBef>
                <a:spcPts val="1000"/>
              </a:spcBef>
            </a:pPr>
            <a:r>
              <a:rPr lang="en-US">
                <a:solidFill>
                  <a:srgbClr val="002060"/>
                </a:solidFill>
                <a:latin typeface="Arial "/>
                <a:ea typeface="Open Sans"/>
                <a:cs typeface="Open Sans"/>
              </a:rPr>
              <a:t>Thursday, December 8 at 6pm</a:t>
            </a:r>
            <a:endParaRPr lang="en-US">
              <a:solidFill>
                <a:srgbClr val="002060"/>
              </a:solidFill>
              <a:latin typeface="Arial "/>
              <a:ea typeface="+mn-lt"/>
              <a:cs typeface="+mn-lt"/>
            </a:endParaRPr>
          </a:p>
          <a:p>
            <a:pPr>
              <a:spcBef>
                <a:spcPts val="1000"/>
              </a:spcBef>
            </a:pPr>
            <a:r>
              <a:rPr lang="en-US">
                <a:solidFill>
                  <a:srgbClr val="002060"/>
                </a:solidFill>
                <a:latin typeface="Arial "/>
                <a:ea typeface="Open Sans"/>
                <a:cs typeface="Open Sans"/>
              </a:rPr>
              <a:t>Tuesday, December 13 at noon</a:t>
            </a:r>
            <a:endParaRPr lang="en-US">
              <a:solidFill>
                <a:srgbClr val="002060"/>
              </a:solidFill>
              <a:latin typeface="Arial "/>
            </a:endParaRPr>
          </a:p>
        </p:txBody>
      </p:sp>
    </p:spTree>
    <p:extLst>
      <p:ext uri="{BB962C8B-B14F-4D97-AF65-F5344CB8AC3E}">
        <p14:creationId xmlns:p14="http://schemas.microsoft.com/office/powerpoint/2010/main" val="4213571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78604F9-8718-BD44-B464-2B4547BC551F}"/>
              </a:ext>
            </a:extLst>
          </p:cNvPr>
          <p:cNvSpPr>
            <a:spLocks noGrp="1"/>
          </p:cNvSpPr>
          <p:nvPr>
            <p:ph type="body" sz="quarter" idx="14"/>
          </p:nvPr>
        </p:nvSpPr>
        <p:spPr/>
        <p:txBody>
          <a:bodyPr/>
          <a:lstStyle/>
          <a:p>
            <a:r>
              <a:rPr lang="en-US"/>
              <a:t>MOVING EVERY LIFE FORWARD</a:t>
            </a:r>
          </a:p>
        </p:txBody>
      </p:sp>
      <p:sp>
        <p:nvSpPr>
          <p:cNvPr id="3" name="Text Placeholder 2">
            <a:extLst>
              <a:ext uri="{FF2B5EF4-FFF2-40B4-BE49-F238E27FC236}">
                <a16:creationId xmlns:a16="http://schemas.microsoft.com/office/drawing/2014/main" id="{5B97BB05-AA19-284C-A376-36A0C1DBAAC2}"/>
              </a:ext>
            </a:extLst>
          </p:cNvPr>
          <p:cNvSpPr>
            <a:spLocks noGrp="1"/>
          </p:cNvSpPr>
          <p:nvPr>
            <p:ph type="body" sz="quarter" idx="13"/>
          </p:nvPr>
        </p:nvSpPr>
        <p:spPr/>
        <p:txBody>
          <a:bodyPr/>
          <a:lstStyle/>
          <a:p>
            <a:r>
              <a:rPr lang="en-US"/>
              <a:t>COTA.COM</a:t>
            </a:r>
          </a:p>
        </p:txBody>
      </p:sp>
    </p:spTree>
    <p:extLst>
      <p:ext uri="{BB962C8B-B14F-4D97-AF65-F5344CB8AC3E}">
        <p14:creationId xmlns:p14="http://schemas.microsoft.com/office/powerpoint/2010/main" val="36941703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6">
            <a:extLst>
              <a:ext uri="{FF2B5EF4-FFF2-40B4-BE49-F238E27FC236}">
                <a16:creationId xmlns:a16="http://schemas.microsoft.com/office/drawing/2014/main" id="{C4893572-65A9-DC43-9A44-E31316C80668}"/>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2244" r="37772"/>
          <a:stretch/>
        </p:blipFill>
        <p:spPr>
          <a:xfrm>
            <a:off x="7056428" y="0"/>
            <a:ext cx="5135572" cy="6858000"/>
          </a:xfrm>
          <a:prstGeom prst="rect">
            <a:avLst/>
          </a:prstGeom>
        </p:spPr>
      </p:pic>
      <p:sp>
        <p:nvSpPr>
          <p:cNvPr id="3" name="SmartArt Placeholder 2">
            <a:extLst>
              <a:ext uri="{FF2B5EF4-FFF2-40B4-BE49-F238E27FC236}">
                <a16:creationId xmlns:a16="http://schemas.microsoft.com/office/drawing/2014/main" id="{C99E8A18-6282-D540-8182-0B292B85A7DA}"/>
              </a:ext>
            </a:extLst>
          </p:cNvPr>
          <p:cNvSpPr>
            <a:spLocks noGrp="1"/>
          </p:cNvSpPr>
          <p:nvPr>
            <p:ph type="dgm" sz="quarter" idx="19"/>
          </p:nvPr>
        </p:nvSpPr>
        <p:spPr>
          <a:xfrm>
            <a:off x="10400314" y="0"/>
            <a:ext cx="1791686" cy="6858000"/>
          </a:xfrm>
        </p:spPr>
      </p:sp>
      <p:sp>
        <p:nvSpPr>
          <p:cNvPr id="4" name="Title 3">
            <a:extLst>
              <a:ext uri="{FF2B5EF4-FFF2-40B4-BE49-F238E27FC236}">
                <a16:creationId xmlns:a16="http://schemas.microsoft.com/office/drawing/2014/main" id="{1D2D685C-35F4-A947-AF0E-711872879CED}"/>
              </a:ext>
            </a:extLst>
          </p:cNvPr>
          <p:cNvSpPr>
            <a:spLocks noGrp="1"/>
          </p:cNvSpPr>
          <p:nvPr>
            <p:ph type="title"/>
          </p:nvPr>
        </p:nvSpPr>
        <p:spPr>
          <a:xfrm>
            <a:off x="892356" y="659318"/>
            <a:ext cx="4488661" cy="737967"/>
          </a:xfrm>
        </p:spPr>
        <p:txBody>
          <a:bodyPr/>
          <a:lstStyle/>
          <a:p>
            <a:r>
              <a:rPr lang="en-US">
                <a:solidFill>
                  <a:srgbClr val="002060"/>
                </a:solidFill>
              </a:rPr>
              <a:t>COTA’s </a:t>
            </a:r>
            <a:r>
              <a:rPr lang="en-US" b="0" i="1">
                <a:solidFill>
                  <a:schemeClr val="accent2"/>
                </a:solidFill>
                <a:latin typeface="Georgia" panose="02040502050405020303" pitchFamily="18" charset="0"/>
              </a:rPr>
              <a:t>new</a:t>
            </a:r>
            <a:r>
              <a:rPr lang="en-US">
                <a:solidFill>
                  <a:srgbClr val="002060"/>
                </a:solidFill>
              </a:rPr>
              <a:t> Way to Pay</a:t>
            </a:r>
            <a:endParaRPr lang="en-US"/>
          </a:p>
        </p:txBody>
      </p:sp>
      <p:sp>
        <p:nvSpPr>
          <p:cNvPr id="5" name="Text Placeholder 4">
            <a:extLst>
              <a:ext uri="{FF2B5EF4-FFF2-40B4-BE49-F238E27FC236}">
                <a16:creationId xmlns:a16="http://schemas.microsoft.com/office/drawing/2014/main" id="{495EED89-014D-B845-B956-F154A69FFFD2}"/>
              </a:ext>
            </a:extLst>
          </p:cNvPr>
          <p:cNvSpPr>
            <a:spLocks noGrp="1"/>
          </p:cNvSpPr>
          <p:nvPr>
            <p:ph type="body" sz="quarter" idx="15"/>
          </p:nvPr>
        </p:nvSpPr>
        <p:spPr>
          <a:xfrm>
            <a:off x="891567" y="2074622"/>
            <a:ext cx="5630257" cy="1382207"/>
          </a:xfrm>
        </p:spPr>
        <p:txBody>
          <a:bodyPr/>
          <a:lstStyle/>
          <a:p>
            <a:r>
              <a:rPr lang="en-US"/>
              <a:t>In November 2021, COTA launched our partnership with the </a:t>
            </a:r>
            <a:br>
              <a:rPr lang="en-US"/>
            </a:br>
            <a:r>
              <a:rPr lang="en-US"/>
              <a:t>Transit app. This mobile app offers a revolutionary new way </a:t>
            </a:r>
            <a:br>
              <a:rPr lang="en-US"/>
            </a:br>
            <a:r>
              <a:rPr lang="en-US"/>
              <a:t>to plan, track and pay for COTA rides, making our mobility </a:t>
            </a:r>
            <a:br>
              <a:rPr lang="en-US"/>
            </a:br>
            <a:r>
              <a:rPr lang="en-US"/>
              <a:t>solutions more affordable, accessible and safe. </a:t>
            </a:r>
          </a:p>
        </p:txBody>
      </p:sp>
      <p:sp>
        <p:nvSpPr>
          <p:cNvPr id="6" name="Text Placeholder 5">
            <a:extLst>
              <a:ext uri="{FF2B5EF4-FFF2-40B4-BE49-F238E27FC236}">
                <a16:creationId xmlns:a16="http://schemas.microsoft.com/office/drawing/2014/main" id="{EE647091-EDE1-BB4B-9B0B-A2C9DC007549}"/>
              </a:ext>
            </a:extLst>
          </p:cNvPr>
          <p:cNvSpPr>
            <a:spLocks noGrp="1"/>
          </p:cNvSpPr>
          <p:nvPr>
            <p:ph type="body" sz="quarter" idx="16"/>
          </p:nvPr>
        </p:nvSpPr>
        <p:spPr>
          <a:xfrm>
            <a:off x="3285200" y="3975047"/>
            <a:ext cx="2926454" cy="2238132"/>
          </a:xfrm>
        </p:spPr>
        <p:txBody>
          <a:bodyPr/>
          <a:lstStyle/>
          <a:p>
            <a:pPr lvl="1">
              <a:lnSpc>
                <a:spcPct val="100000"/>
              </a:lnSpc>
            </a:pPr>
            <a:r>
              <a:rPr lang="en-US" sz="1400" b="1">
                <a:solidFill>
                  <a:schemeClr val="accent2"/>
                </a:solidFill>
                <a:latin typeface="Arial" panose="020B0604020202020204" pitchFamily="34" charset="0"/>
                <a:cs typeface="Arial" panose="020B0604020202020204" pitchFamily="34" charset="0"/>
              </a:rPr>
              <a:t>Fare capping </a:t>
            </a:r>
            <a:br>
              <a:rPr lang="en-US" sz="1400">
                <a:solidFill>
                  <a:schemeClr val="accent2"/>
                </a:solidFill>
                <a:latin typeface="Arial" panose="020B0604020202020204" pitchFamily="34" charset="0"/>
                <a:cs typeface="Arial" panose="020B0604020202020204" pitchFamily="34" charset="0"/>
              </a:rPr>
            </a:br>
            <a:r>
              <a:rPr lang="en-US" sz="1400" i="1">
                <a:solidFill>
                  <a:schemeClr val="accent2"/>
                </a:solidFill>
                <a:latin typeface="Arial" panose="020B0604020202020204" pitchFamily="34" charset="0"/>
                <a:cs typeface="Arial" panose="020B0604020202020204" pitchFamily="34" charset="0"/>
              </a:rPr>
              <a:t>$4.50/day and $62/month</a:t>
            </a:r>
          </a:p>
          <a:p>
            <a:pPr lvl="1">
              <a:lnSpc>
                <a:spcPct val="100000"/>
              </a:lnSpc>
            </a:pPr>
            <a:r>
              <a:rPr lang="en-US" sz="1400">
                <a:solidFill>
                  <a:schemeClr val="accent2"/>
                </a:solidFill>
                <a:latin typeface="Arial" panose="020B0604020202020204" pitchFamily="34" charset="0"/>
                <a:cs typeface="Arial" panose="020B0604020202020204" pitchFamily="34" charset="0"/>
              </a:rPr>
              <a:t>Simplified two-hour fares</a:t>
            </a:r>
          </a:p>
          <a:p>
            <a:pPr lvl="1">
              <a:lnSpc>
                <a:spcPct val="100000"/>
              </a:lnSpc>
            </a:pPr>
            <a:r>
              <a:rPr lang="en-US" sz="1400">
                <a:solidFill>
                  <a:schemeClr val="accent2"/>
                </a:solidFill>
                <a:latin typeface="Arial" panose="020B0604020202020204" pitchFamily="34" charset="0"/>
                <a:cs typeface="Arial" panose="020B0604020202020204" pitchFamily="34" charset="0"/>
              </a:rPr>
              <a:t>Network of up to 350 retailers where customers can load funds to their COTA accounts</a:t>
            </a:r>
          </a:p>
          <a:p>
            <a:endParaRPr lang="en-US"/>
          </a:p>
        </p:txBody>
      </p:sp>
      <p:sp>
        <p:nvSpPr>
          <p:cNvPr id="7" name="Text Placeholder 6">
            <a:extLst>
              <a:ext uri="{FF2B5EF4-FFF2-40B4-BE49-F238E27FC236}">
                <a16:creationId xmlns:a16="http://schemas.microsoft.com/office/drawing/2014/main" id="{5C437A6A-6106-D845-BF5A-E84495C484F3}"/>
              </a:ext>
            </a:extLst>
          </p:cNvPr>
          <p:cNvSpPr>
            <a:spLocks noGrp="1"/>
          </p:cNvSpPr>
          <p:nvPr>
            <p:ph type="body" sz="quarter" idx="14"/>
          </p:nvPr>
        </p:nvSpPr>
        <p:spPr/>
        <p:txBody>
          <a:bodyPr/>
          <a:lstStyle/>
          <a:p>
            <a:r>
              <a:rPr lang="en-US"/>
              <a:t> MOVING EVERY LIFE FORWARD |</a:t>
            </a:r>
          </a:p>
        </p:txBody>
      </p:sp>
      <p:sp>
        <p:nvSpPr>
          <p:cNvPr id="11" name="Right Triangle 10">
            <a:extLst>
              <a:ext uri="{FF2B5EF4-FFF2-40B4-BE49-F238E27FC236}">
                <a16:creationId xmlns:a16="http://schemas.microsoft.com/office/drawing/2014/main" id="{A8A43499-9B5C-2041-863B-F2614F31A3BB}"/>
              </a:ext>
            </a:extLst>
          </p:cNvPr>
          <p:cNvSpPr/>
          <p:nvPr/>
        </p:nvSpPr>
        <p:spPr>
          <a:xfrm flipH="1">
            <a:off x="1802303" y="4452117"/>
            <a:ext cx="1527745" cy="1527745"/>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57A4156-71ED-DC4F-9087-E02F970689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38" t="32757" r="14370" b="13449"/>
          <a:stretch/>
        </p:blipFill>
        <p:spPr>
          <a:xfrm>
            <a:off x="958083" y="3634273"/>
            <a:ext cx="2221250" cy="2221250"/>
          </a:xfrm>
          <a:prstGeom prst="rect">
            <a:avLst/>
          </a:prstGeom>
        </p:spPr>
      </p:pic>
      <p:pic>
        <p:nvPicPr>
          <p:cNvPr id="13" name="Picture 12" descr="Logo&#10;&#10;Description automatically generated">
            <a:extLst>
              <a:ext uri="{FF2B5EF4-FFF2-40B4-BE49-F238E27FC236}">
                <a16:creationId xmlns:a16="http://schemas.microsoft.com/office/drawing/2014/main" id="{056D071F-8E22-4D49-9CE7-A3321D670F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02307" y="285749"/>
            <a:ext cx="1524000" cy="342900"/>
          </a:xfrm>
          <a:prstGeom prst="rect">
            <a:avLst/>
          </a:prstGeom>
        </p:spPr>
      </p:pic>
      <p:sp>
        <p:nvSpPr>
          <p:cNvPr id="2" name="TextBox 1">
            <a:extLst>
              <a:ext uri="{FF2B5EF4-FFF2-40B4-BE49-F238E27FC236}">
                <a16:creationId xmlns:a16="http://schemas.microsoft.com/office/drawing/2014/main" id="{F97A38AB-B5CB-0C40-8285-34C791964597}"/>
              </a:ext>
            </a:extLst>
          </p:cNvPr>
          <p:cNvSpPr txBox="1"/>
          <p:nvPr/>
        </p:nvSpPr>
        <p:spPr>
          <a:xfrm>
            <a:off x="864673" y="6051619"/>
            <a:ext cx="2432336" cy="415498"/>
          </a:xfrm>
          <a:prstGeom prst="rect">
            <a:avLst/>
          </a:prstGeom>
          <a:noFill/>
        </p:spPr>
        <p:txBody>
          <a:bodyPr wrap="square" rtlCol="0">
            <a:spAutoFit/>
          </a:bodyPr>
          <a:lstStyle/>
          <a:p>
            <a:pPr lvl="0">
              <a:spcBef>
                <a:spcPts val="1000"/>
              </a:spcBef>
            </a:pPr>
            <a:r>
              <a:rPr lang="en-US" sz="1050" b="1">
                <a:solidFill>
                  <a:schemeClr val="bg1">
                    <a:lumMod val="65000"/>
                  </a:schemeClr>
                </a:solidFill>
                <a:latin typeface="Arial" panose="020B0604020202020204" pitchFamily="34" charset="0"/>
                <a:ea typeface="Roboto" panose="02000000000000000000" pitchFamily="2" charset="0"/>
                <a:cs typeface="Arial" panose="020B0604020202020204" pitchFamily="34" charset="0"/>
              </a:rPr>
              <a:t>COTA Smartcards </a:t>
            </a:r>
            <a:r>
              <a:rPr lang="en-US" sz="1050">
                <a:solidFill>
                  <a:schemeClr val="bg1">
                    <a:lumMod val="65000"/>
                  </a:schemeClr>
                </a:solidFill>
                <a:latin typeface="Arial" panose="020B0604020202020204" pitchFamily="34" charset="0"/>
                <a:ea typeface="Roboto" panose="02000000000000000000" pitchFamily="2" charset="0"/>
                <a:cs typeface="Arial" panose="020B0604020202020204" pitchFamily="34" charset="0"/>
              </a:rPr>
              <a:t>available for those without smartphones</a:t>
            </a:r>
          </a:p>
        </p:txBody>
      </p:sp>
      <p:sp>
        <p:nvSpPr>
          <p:cNvPr id="14" name="Rectangle 13">
            <a:extLst>
              <a:ext uri="{FF2B5EF4-FFF2-40B4-BE49-F238E27FC236}">
                <a16:creationId xmlns:a16="http://schemas.microsoft.com/office/drawing/2014/main" id="{002ECDEB-D33F-B649-BCA3-052300CBF566}"/>
              </a:ext>
            </a:extLst>
          </p:cNvPr>
          <p:cNvSpPr/>
          <p:nvPr/>
        </p:nvSpPr>
        <p:spPr>
          <a:xfrm>
            <a:off x="3841498" y="3643148"/>
            <a:ext cx="3775819" cy="215444"/>
          </a:xfrm>
          <a:prstGeom prst="rect">
            <a:avLst/>
          </a:prstGeom>
        </p:spPr>
        <p:txBody>
          <a:bodyPr wrap="square" lIns="0" tIns="0" rIns="0" bIns="0">
            <a:spAutoFit/>
          </a:bodyPr>
          <a:lstStyle/>
          <a:p>
            <a:r>
              <a:rPr lang="en-US" sz="1400" spc="300">
                <a:solidFill>
                  <a:schemeClr val="accent2"/>
                </a:solidFill>
                <a:latin typeface="Arial" panose="020B0604020202020204" pitchFamily="34" charset="0"/>
                <a:cs typeface="Arial" panose="020B0604020202020204" pitchFamily="34" charset="0"/>
              </a:rPr>
              <a:t>BENEFITS</a:t>
            </a:r>
            <a:endParaRPr lang="en-US" sz="1000" spc="30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1891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B274A553-3319-8B4D-A471-2660EBB840F7}"/>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487" b="5487"/>
          <a:stretch/>
        </p:blipFill>
        <p:spPr>
          <a:xfrm>
            <a:off x="7056428" y="0"/>
            <a:ext cx="5135572" cy="6858000"/>
          </a:xfrm>
        </p:spPr>
      </p:pic>
      <p:sp>
        <p:nvSpPr>
          <p:cNvPr id="3" name="SmartArt Placeholder 2">
            <a:extLst>
              <a:ext uri="{FF2B5EF4-FFF2-40B4-BE49-F238E27FC236}">
                <a16:creationId xmlns:a16="http://schemas.microsoft.com/office/drawing/2014/main" id="{1D63520F-3A05-4747-82D6-E9F30B918D1B}"/>
              </a:ext>
            </a:extLst>
          </p:cNvPr>
          <p:cNvSpPr>
            <a:spLocks noGrp="1"/>
          </p:cNvSpPr>
          <p:nvPr>
            <p:ph type="dgm" sz="quarter" idx="19"/>
          </p:nvPr>
        </p:nvSpPr>
        <p:spPr/>
      </p:sp>
      <p:sp>
        <p:nvSpPr>
          <p:cNvPr id="4" name="Title 3">
            <a:extLst>
              <a:ext uri="{FF2B5EF4-FFF2-40B4-BE49-F238E27FC236}">
                <a16:creationId xmlns:a16="http://schemas.microsoft.com/office/drawing/2014/main" id="{9302C525-67C5-D542-8826-28667A79BCF4}"/>
              </a:ext>
            </a:extLst>
          </p:cNvPr>
          <p:cNvSpPr>
            <a:spLocks noGrp="1"/>
          </p:cNvSpPr>
          <p:nvPr>
            <p:ph type="title"/>
          </p:nvPr>
        </p:nvSpPr>
        <p:spPr>
          <a:xfrm>
            <a:off x="859708" y="628649"/>
            <a:ext cx="4850718" cy="1495145"/>
          </a:xfrm>
        </p:spPr>
        <p:txBody>
          <a:bodyPr/>
          <a:lstStyle/>
          <a:p>
            <a:r>
              <a:rPr lang="en-US"/>
              <a:t>Income Assistance Pilot Program</a:t>
            </a:r>
          </a:p>
        </p:txBody>
      </p:sp>
      <p:sp>
        <p:nvSpPr>
          <p:cNvPr id="5" name="Text Placeholder 4">
            <a:extLst>
              <a:ext uri="{FF2B5EF4-FFF2-40B4-BE49-F238E27FC236}">
                <a16:creationId xmlns:a16="http://schemas.microsoft.com/office/drawing/2014/main" id="{DE779342-2DD1-A24D-B4B2-D45D07245CCC}"/>
              </a:ext>
            </a:extLst>
          </p:cNvPr>
          <p:cNvSpPr>
            <a:spLocks noGrp="1"/>
          </p:cNvSpPr>
          <p:nvPr>
            <p:ph type="body" sz="quarter" idx="15"/>
          </p:nvPr>
        </p:nvSpPr>
        <p:spPr>
          <a:xfrm>
            <a:off x="892356" y="2438401"/>
            <a:ext cx="4626128" cy="1127879"/>
          </a:xfrm>
        </p:spPr>
        <p:txBody>
          <a:bodyPr/>
          <a:lstStyle/>
          <a:p>
            <a:r>
              <a:rPr lang="en-US"/>
              <a:t>COTA’s Board of Trustees approved a 6-month pilot program that extends eligibility for transit discounts to individuals who receive public income assistance.</a:t>
            </a:r>
          </a:p>
        </p:txBody>
      </p:sp>
      <p:sp>
        <p:nvSpPr>
          <p:cNvPr id="6" name="Text Placeholder 5">
            <a:extLst>
              <a:ext uri="{FF2B5EF4-FFF2-40B4-BE49-F238E27FC236}">
                <a16:creationId xmlns:a16="http://schemas.microsoft.com/office/drawing/2014/main" id="{D2A5C9B1-6309-D04B-815C-EB20E0B78B3A}"/>
              </a:ext>
            </a:extLst>
          </p:cNvPr>
          <p:cNvSpPr>
            <a:spLocks noGrp="1"/>
          </p:cNvSpPr>
          <p:nvPr>
            <p:ph type="body" sz="quarter" idx="16"/>
          </p:nvPr>
        </p:nvSpPr>
        <p:spPr>
          <a:xfrm>
            <a:off x="892356" y="3739567"/>
            <a:ext cx="4489450" cy="2564980"/>
          </a:xfrm>
        </p:spPr>
        <p:txBody>
          <a:bodyPr lIns="91440" tIns="45720" rIns="91440" bIns="45720" anchor="t"/>
          <a:lstStyle/>
          <a:p>
            <a:r>
              <a:rPr lang="en-US" b="1">
                <a:latin typeface="Arial"/>
                <a:ea typeface="Roboto"/>
                <a:cs typeface="Arial"/>
              </a:rPr>
              <a:t>Launched March 1</a:t>
            </a:r>
            <a:endParaRPr lang="en-US" b="1"/>
          </a:p>
          <a:p>
            <a:r>
              <a:rPr lang="en-US" b="1"/>
              <a:t>Proof of participation accepted</a:t>
            </a:r>
            <a:endParaRPr lang="en-US"/>
          </a:p>
          <a:p>
            <a:pPr lvl="1"/>
            <a:r>
              <a:rPr lang="en-US" sz="1400">
                <a:solidFill>
                  <a:schemeClr val="accent2"/>
                </a:solidFill>
                <a:latin typeface="Arial" panose="020B0604020202020204" pitchFamily="34" charset="0"/>
                <a:cs typeface="Arial" panose="020B0604020202020204" pitchFamily="34" charset="0"/>
              </a:rPr>
              <a:t>SNAP</a:t>
            </a:r>
          </a:p>
          <a:p>
            <a:pPr lvl="1"/>
            <a:r>
              <a:rPr lang="en-US" sz="1400">
                <a:solidFill>
                  <a:schemeClr val="accent2"/>
                </a:solidFill>
                <a:latin typeface="Arial" panose="020B0604020202020204" pitchFamily="34" charset="0"/>
                <a:cs typeface="Arial" panose="020B0604020202020204" pitchFamily="34" charset="0"/>
              </a:rPr>
              <a:t>Publicly funded childcare</a:t>
            </a:r>
          </a:p>
          <a:p>
            <a:pPr lvl="1"/>
            <a:r>
              <a:rPr lang="en-US" sz="1400">
                <a:solidFill>
                  <a:schemeClr val="accent2"/>
                </a:solidFill>
                <a:latin typeface="Arial" panose="020B0604020202020204" pitchFamily="34" charset="0"/>
                <a:cs typeface="Arial" panose="020B0604020202020204" pitchFamily="34" charset="0"/>
              </a:rPr>
              <a:t>Ohio Works First cash assistance</a:t>
            </a:r>
          </a:p>
          <a:p>
            <a:pPr lvl="1"/>
            <a:r>
              <a:rPr lang="en-US" sz="1400">
                <a:solidFill>
                  <a:schemeClr val="accent2"/>
                </a:solidFill>
                <a:latin typeface="Arial" panose="020B0604020202020204" pitchFamily="34" charset="0"/>
                <a:cs typeface="Arial" panose="020B0604020202020204" pitchFamily="34" charset="0"/>
              </a:rPr>
              <a:t>Prevention, Retention and Contingency emergency assistance</a:t>
            </a:r>
          </a:p>
          <a:p>
            <a:pPr lvl="1"/>
            <a:r>
              <a:rPr lang="en-US" sz="1400">
                <a:solidFill>
                  <a:schemeClr val="accent2"/>
                </a:solidFill>
                <a:latin typeface="Arial" panose="020B0604020202020204" pitchFamily="34" charset="0"/>
                <a:cs typeface="Arial" panose="020B0604020202020204" pitchFamily="34" charset="0"/>
              </a:rPr>
              <a:t>Medicaid </a:t>
            </a:r>
          </a:p>
          <a:p>
            <a:pPr lvl="1"/>
            <a:r>
              <a:rPr lang="en-US" sz="1400">
                <a:solidFill>
                  <a:schemeClr val="accent2"/>
                </a:solidFill>
                <a:latin typeface="Arial" panose="020B0604020202020204" pitchFamily="34" charset="0"/>
                <a:cs typeface="Arial" panose="020B0604020202020204" pitchFamily="34" charset="0"/>
              </a:rPr>
              <a:t>Temporary Assistance to Needy Families</a:t>
            </a:r>
          </a:p>
          <a:p>
            <a:endParaRPr lang="en-US"/>
          </a:p>
        </p:txBody>
      </p:sp>
      <p:sp>
        <p:nvSpPr>
          <p:cNvPr id="7" name="Text Placeholder 6">
            <a:extLst>
              <a:ext uri="{FF2B5EF4-FFF2-40B4-BE49-F238E27FC236}">
                <a16:creationId xmlns:a16="http://schemas.microsoft.com/office/drawing/2014/main" id="{CB933C20-1587-6B41-A469-EF71C682B1ED}"/>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480AF419-B23D-EE47-B0BE-7EC5365932D8}"/>
              </a:ext>
            </a:extLst>
          </p:cNvPr>
          <p:cNvSpPr>
            <a:spLocks noGrp="1"/>
          </p:cNvSpPr>
          <p:nvPr>
            <p:ph type="dgm" sz="quarter" idx="17"/>
          </p:nvPr>
        </p:nvSpPr>
        <p:spPr/>
      </p:sp>
      <p:sp>
        <p:nvSpPr>
          <p:cNvPr id="9" name="SmartArt Placeholder 8">
            <a:extLst>
              <a:ext uri="{FF2B5EF4-FFF2-40B4-BE49-F238E27FC236}">
                <a16:creationId xmlns:a16="http://schemas.microsoft.com/office/drawing/2014/main" id="{563A25CF-3FC4-EC49-91C1-00A11AFCFC3A}"/>
              </a:ext>
            </a:extLst>
          </p:cNvPr>
          <p:cNvSpPr>
            <a:spLocks noGrp="1"/>
          </p:cNvSpPr>
          <p:nvPr>
            <p:ph type="dgm" sz="quarter" idx="18"/>
          </p:nvPr>
        </p:nvSpPr>
        <p:spPr/>
      </p:sp>
    </p:spTree>
    <p:extLst>
      <p:ext uri="{BB962C8B-B14F-4D97-AF65-F5344CB8AC3E}">
        <p14:creationId xmlns:p14="http://schemas.microsoft.com/office/powerpoint/2010/main" val="3657825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F9D5ABD4-557B-E443-B53C-A4ECEA883EF4}"/>
              </a:ext>
            </a:extLst>
          </p:cNvPr>
          <p:cNvPicPr>
            <a:picLocks noGrp="1" noChangeAspect="1"/>
          </p:cNvPicPr>
          <p:nvPr>
            <p:ph type="pic" sz="quarter" idx="17"/>
          </p:nvPr>
        </p:nvPicPr>
        <p:blipFill rotWithShape="1">
          <a:blip r:embed="rId2" cstate="print">
            <a:extLst>
              <a:ext uri="{28A0092B-C50C-407E-A947-70E740481C1C}">
                <a14:useLocalDpi xmlns:a14="http://schemas.microsoft.com/office/drawing/2010/main" val="0"/>
              </a:ext>
            </a:extLst>
          </a:blip>
          <a:srcRect l="-32" t="9287" r="-112" b="6225"/>
          <a:stretch/>
        </p:blipFill>
        <p:spPr>
          <a:xfrm>
            <a:off x="0" y="0"/>
            <a:ext cx="12189617" cy="6858000"/>
          </a:xfrm>
        </p:spPr>
      </p:pic>
      <p:sp>
        <p:nvSpPr>
          <p:cNvPr id="3" name="Text Placeholder 2">
            <a:extLst>
              <a:ext uri="{FF2B5EF4-FFF2-40B4-BE49-F238E27FC236}">
                <a16:creationId xmlns:a16="http://schemas.microsoft.com/office/drawing/2014/main" id="{9152BEB9-878C-D34B-88C6-451517188CD3}"/>
              </a:ext>
            </a:extLst>
          </p:cNvPr>
          <p:cNvSpPr>
            <a:spLocks noGrp="1"/>
          </p:cNvSpPr>
          <p:nvPr>
            <p:ph type="body" sz="quarter" idx="14"/>
          </p:nvPr>
        </p:nvSpPr>
        <p:spPr/>
        <p:txBody>
          <a:bodyPr/>
          <a:lstStyle/>
          <a:p>
            <a:r>
              <a:rPr lang="en-US"/>
              <a:t> MOVING EVERY LIFE FORWARD |</a:t>
            </a:r>
          </a:p>
        </p:txBody>
      </p:sp>
      <p:sp>
        <p:nvSpPr>
          <p:cNvPr id="4" name="SmartArt Placeholder 3">
            <a:extLst>
              <a:ext uri="{FF2B5EF4-FFF2-40B4-BE49-F238E27FC236}">
                <a16:creationId xmlns:a16="http://schemas.microsoft.com/office/drawing/2014/main" id="{5305FEDB-74E8-5A4C-AD03-A25BC470C83C}"/>
              </a:ext>
            </a:extLst>
          </p:cNvPr>
          <p:cNvSpPr>
            <a:spLocks noGrp="1"/>
          </p:cNvSpPr>
          <p:nvPr>
            <p:ph type="dgm" sz="quarter" idx="20"/>
          </p:nvPr>
        </p:nvSpPr>
        <p:spPr>
          <a:xfrm>
            <a:off x="2382" y="0"/>
            <a:ext cx="7993753" cy="6858000"/>
          </a:xfrm>
        </p:spPr>
      </p:sp>
      <p:sp>
        <p:nvSpPr>
          <p:cNvPr id="5" name="SmartArt Placeholder 4">
            <a:extLst>
              <a:ext uri="{FF2B5EF4-FFF2-40B4-BE49-F238E27FC236}">
                <a16:creationId xmlns:a16="http://schemas.microsoft.com/office/drawing/2014/main" id="{A8D20905-AE23-EF4A-A6BE-579DF1C6FFEF}"/>
              </a:ext>
            </a:extLst>
          </p:cNvPr>
          <p:cNvSpPr>
            <a:spLocks noGrp="1"/>
          </p:cNvSpPr>
          <p:nvPr>
            <p:ph type="dgm" sz="quarter" idx="21"/>
          </p:nvPr>
        </p:nvSpPr>
        <p:spPr>
          <a:xfrm>
            <a:off x="-2382" y="0"/>
            <a:ext cx="7025752" cy="6858000"/>
          </a:xfrm>
        </p:spPr>
      </p:sp>
      <p:sp>
        <p:nvSpPr>
          <p:cNvPr id="10" name="Title 5">
            <a:extLst>
              <a:ext uri="{FF2B5EF4-FFF2-40B4-BE49-F238E27FC236}">
                <a16:creationId xmlns:a16="http://schemas.microsoft.com/office/drawing/2014/main" id="{B8EAA72F-52E9-1A4C-95AA-49C3721EBBE0}"/>
              </a:ext>
            </a:extLst>
          </p:cNvPr>
          <p:cNvSpPr txBox="1">
            <a:spLocks/>
          </p:cNvSpPr>
          <p:nvPr/>
        </p:nvSpPr>
        <p:spPr>
          <a:xfrm>
            <a:off x="924054" y="859691"/>
            <a:ext cx="7184615" cy="3106228"/>
          </a:xfrm>
          <a:prstGeom prst="rect">
            <a:avLst/>
          </a:prstGeom>
          <a:noFill/>
          <a:ln>
            <a:noFill/>
          </a:ln>
        </p:spPr>
        <p:txBody>
          <a:bodyPr spcFirstLastPara="1" wrap="square" lIns="0" tIns="0" rIns="0" bIns="0" anchor="ctr" anchorCtr="0">
            <a:noAutofit/>
          </a:bodyPr>
          <a:lstStyle>
            <a:lvl1pPr lvl="0" algn="l" defTabSz="914400" rtl="0" eaLnBrk="1" latinLnBrk="0" hangingPunct="1">
              <a:lnSpc>
                <a:spcPct val="80000"/>
              </a:lnSpc>
              <a:spcBef>
                <a:spcPts val="0"/>
              </a:spcBef>
              <a:spcAft>
                <a:spcPts val="0"/>
              </a:spcAft>
              <a:buClr>
                <a:schemeClr val="lt1"/>
              </a:buClr>
              <a:buSzPts val="10000"/>
              <a:buFont typeface="Avenir"/>
              <a:buNone/>
              <a:defRPr sz="5400" b="1" i="0" kern="1200">
                <a:solidFill>
                  <a:schemeClr val="lt1"/>
                </a:solidFill>
                <a:latin typeface="Glober Heavy" pitchFamily="2" charset="77"/>
                <a:ea typeface="+mj-ea"/>
                <a:cs typeface="Arial" panose="020B0604020202020204" pitchFamily="34" charset="0"/>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pPr>
              <a:lnSpc>
                <a:spcPct val="100000"/>
              </a:lnSpc>
            </a:pPr>
            <a:r>
              <a:rPr lang="en-US" sz="6000" b="0" spc="300">
                <a:solidFill>
                  <a:schemeClr val="bg1"/>
                </a:solidFill>
                <a:latin typeface="Arial" panose="020B0604020202020204" pitchFamily="34" charset="0"/>
              </a:rPr>
              <a:t>THANK YOU FOR JOINING US AND</a:t>
            </a:r>
          </a:p>
          <a:p>
            <a:pPr>
              <a:lnSpc>
                <a:spcPct val="100000"/>
              </a:lnSpc>
            </a:pPr>
            <a:r>
              <a:rPr lang="en-US" sz="6000" b="0" i="1">
                <a:solidFill>
                  <a:schemeClr val="bg1"/>
                </a:solidFill>
                <a:latin typeface="Georgia" panose="02040502050405020303" pitchFamily="18" charset="0"/>
              </a:rPr>
              <a:t>participating.</a:t>
            </a:r>
          </a:p>
        </p:txBody>
      </p:sp>
      <p:sp>
        <p:nvSpPr>
          <p:cNvPr id="11" name="Title 1">
            <a:extLst>
              <a:ext uri="{FF2B5EF4-FFF2-40B4-BE49-F238E27FC236}">
                <a16:creationId xmlns:a16="http://schemas.microsoft.com/office/drawing/2014/main" id="{5829927B-3B4A-E04F-9704-658392490D0E}"/>
              </a:ext>
            </a:extLst>
          </p:cNvPr>
          <p:cNvSpPr txBox="1">
            <a:spLocks/>
          </p:cNvSpPr>
          <p:nvPr/>
        </p:nvSpPr>
        <p:spPr>
          <a:xfrm>
            <a:off x="924055" y="626885"/>
            <a:ext cx="3284511" cy="351308"/>
          </a:xfrm>
          <a:prstGeom prst="rect">
            <a:avLst/>
          </a:prstGeom>
        </p:spPr>
        <p:txBody>
          <a:bodyPr/>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r>
              <a:rPr lang="en-US" sz="2000" b="0" spc="300">
                <a:solidFill>
                  <a:schemeClr val="bg1"/>
                </a:solidFill>
              </a:rPr>
              <a:t>MEETING PURPOSE</a:t>
            </a:r>
          </a:p>
        </p:txBody>
      </p:sp>
      <p:sp>
        <p:nvSpPr>
          <p:cNvPr id="13" name="Google Shape;57;p8">
            <a:extLst>
              <a:ext uri="{FF2B5EF4-FFF2-40B4-BE49-F238E27FC236}">
                <a16:creationId xmlns:a16="http://schemas.microsoft.com/office/drawing/2014/main" id="{EBA41EF8-6808-4047-9332-334806F3AF56}"/>
              </a:ext>
            </a:extLst>
          </p:cNvPr>
          <p:cNvSpPr txBox="1">
            <a:spLocks/>
          </p:cNvSpPr>
          <p:nvPr/>
        </p:nvSpPr>
        <p:spPr>
          <a:xfrm>
            <a:off x="11717865" y="628649"/>
            <a:ext cx="474135" cy="600076"/>
          </a:xfrm>
          <a:prstGeom prst="rect">
            <a:avLst/>
          </a:prstGeom>
          <a:noFill/>
          <a:ln>
            <a:noFill/>
          </a:ln>
        </p:spPr>
        <p:txBody>
          <a:bodyPr spcFirstLastPara="1" wrap="square" lIns="0" tIns="0" rIns="0" bIns="0" anchor="ctr" anchorCtr="0">
            <a:noAutofit/>
          </a:bodyPr>
          <a:lstStyle>
            <a:defPPr>
              <a:defRPr lang="en-US"/>
            </a:defPPr>
            <a:lvl1pPr marL="0" marR="0" lvl="0"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rial" panose="020B0604020202020204" pitchFamily="34" charset="0"/>
                <a:ea typeface="Arial" panose="020B0604020202020204" pitchFamily="34" charset="0"/>
                <a:cs typeface="Arial" panose="020B0604020202020204" pitchFamily="34" charset="0"/>
                <a:sym typeface="Avenir"/>
              </a:defRPr>
            </a:lvl1pPr>
            <a:lvl2pPr marL="0" marR="0" lvl="1"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2pPr>
            <a:lvl3pPr marL="0" marR="0" lvl="2"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3pPr>
            <a:lvl4pPr marL="0" marR="0" lvl="3"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4pPr>
            <a:lvl5pPr marL="0" marR="0" lvl="4"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5pPr>
            <a:lvl6pPr marL="0" marR="0" lvl="5"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6pPr>
            <a:lvl7pPr marL="0" marR="0" lvl="6"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7pPr>
            <a:lvl8pPr marL="0" marR="0" lvl="7"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8pPr>
            <a:lvl9pPr marL="0" marR="0" lvl="8" indent="0" algn="ctr" defTabSz="914400" rtl="0" eaLnBrk="1" latinLnBrk="0" hangingPunct="1">
              <a:lnSpc>
                <a:spcPct val="100000"/>
              </a:lnSpc>
              <a:spcBef>
                <a:spcPts val="0"/>
              </a:spcBef>
              <a:spcAft>
                <a:spcPts val="0"/>
              </a:spcAft>
              <a:buClr>
                <a:srgbClr val="002060"/>
              </a:buClr>
              <a:buSzPts val="1400"/>
              <a:buFont typeface="Avenir"/>
              <a:buNone/>
              <a:defRPr sz="1867" b="1" i="0" u="none" strike="noStrike" kern="1200" cap="none">
                <a:solidFill>
                  <a:srgbClr val="002060"/>
                </a:solidFill>
                <a:latin typeface="Avenir"/>
                <a:ea typeface="Avenir"/>
                <a:cs typeface="Avenir"/>
                <a:sym typeface="Avenir"/>
              </a:defRPr>
            </a:lvl9pPr>
          </a:lstStyle>
          <a:p>
            <a:pPr algn="ctr"/>
            <a:fld id="{00000000-1234-1234-1234-123412341234}" type="slidenum">
              <a:rPr lang="en-US" sz="1100" b="1" i="0" smtClean="0">
                <a:solidFill>
                  <a:schemeClr val="bg1"/>
                </a:solidFill>
                <a:latin typeface="Arial" panose="020B0604020202020204" pitchFamily="34" charset="0"/>
                <a:cs typeface="Arial" panose="020B0604020202020204" pitchFamily="34" charset="0"/>
              </a:rPr>
              <a:pPr algn="ctr"/>
              <a:t>2</a:t>
            </a:fld>
            <a:endParaRPr lang="en-US" sz="1100" b="1" i="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3407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descr="A bus driving down the street&#10;&#10;Description automatically generated with low confidence">
            <a:extLst>
              <a:ext uri="{FF2B5EF4-FFF2-40B4-BE49-F238E27FC236}">
                <a16:creationId xmlns:a16="http://schemas.microsoft.com/office/drawing/2014/main" id="{559A7A32-33B9-3E4E-A611-D48B6C8A2EE1}"/>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20037" t="6558" r="33300"/>
          <a:stretch/>
        </p:blipFill>
        <p:spPr>
          <a:xfrm>
            <a:off x="0" y="0"/>
            <a:ext cx="5135572" cy="6858000"/>
          </a:xfrm>
        </p:spPr>
      </p:pic>
      <p:sp>
        <p:nvSpPr>
          <p:cNvPr id="3" name="SmartArt Placeholder 2">
            <a:extLst>
              <a:ext uri="{FF2B5EF4-FFF2-40B4-BE49-F238E27FC236}">
                <a16:creationId xmlns:a16="http://schemas.microsoft.com/office/drawing/2014/main" id="{6362288C-E3AF-BC42-9CFF-97EB3A46DCC2}"/>
              </a:ext>
            </a:extLst>
          </p:cNvPr>
          <p:cNvSpPr>
            <a:spLocks noGrp="1"/>
          </p:cNvSpPr>
          <p:nvPr>
            <p:ph type="dgm" sz="quarter" idx="18"/>
          </p:nvPr>
        </p:nvSpPr>
        <p:spPr/>
      </p:sp>
      <p:sp>
        <p:nvSpPr>
          <p:cNvPr id="4" name="Title 3">
            <a:extLst>
              <a:ext uri="{FF2B5EF4-FFF2-40B4-BE49-F238E27FC236}">
                <a16:creationId xmlns:a16="http://schemas.microsoft.com/office/drawing/2014/main" id="{B66A03FB-2501-7D45-9157-5E2F38D8C6E4}"/>
              </a:ext>
            </a:extLst>
          </p:cNvPr>
          <p:cNvSpPr>
            <a:spLocks noGrp="1"/>
          </p:cNvSpPr>
          <p:nvPr>
            <p:ph type="title"/>
          </p:nvPr>
        </p:nvSpPr>
        <p:spPr>
          <a:xfrm>
            <a:off x="6608241" y="317613"/>
            <a:ext cx="4488661" cy="1896198"/>
          </a:xfrm>
        </p:spPr>
        <p:txBody>
          <a:bodyPr/>
          <a:lstStyle/>
          <a:p>
            <a:r>
              <a:rPr lang="en-US"/>
              <a:t>Transit Amenity Contribution Program</a:t>
            </a:r>
          </a:p>
        </p:txBody>
      </p:sp>
      <p:sp>
        <p:nvSpPr>
          <p:cNvPr id="5" name="Text Placeholder 4">
            <a:extLst>
              <a:ext uri="{FF2B5EF4-FFF2-40B4-BE49-F238E27FC236}">
                <a16:creationId xmlns:a16="http://schemas.microsoft.com/office/drawing/2014/main" id="{279A4CE8-CB1D-8D4E-B458-0A445109C47B}"/>
              </a:ext>
            </a:extLst>
          </p:cNvPr>
          <p:cNvSpPr>
            <a:spLocks noGrp="1"/>
          </p:cNvSpPr>
          <p:nvPr>
            <p:ph type="body" sz="quarter" idx="15"/>
          </p:nvPr>
        </p:nvSpPr>
        <p:spPr>
          <a:xfrm>
            <a:off x="6608241" y="2312442"/>
            <a:ext cx="4489450" cy="1143921"/>
          </a:xfrm>
        </p:spPr>
        <p:txBody>
          <a:bodyPr/>
          <a:lstStyle/>
          <a:p>
            <a:r>
              <a:rPr lang="en-US"/>
              <a:t>COTA launched a new program that invites customers to be a part of improving the mobility experience. Through the new program, customers can: </a:t>
            </a:r>
          </a:p>
        </p:txBody>
      </p:sp>
      <p:sp>
        <p:nvSpPr>
          <p:cNvPr id="6" name="Text Placeholder 5">
            <a:extLst>
              <a:ext uri="{FF2B5EF4-FFF2-40B4-BE49-F238E27FC236}">
                <a16:creationId xmlns:a16="http://schemas.microsoft.com/office/drawing/2014/main" id="{3AA172E9-8180-0449-8233-23652A395277}"/>
              </a:ext>
            </a:extLst>
          </p:cNvPr>
          <p:cNvSpPr>
            <a:spLocks noGrp="1"/>
          </p:cNvSpPr>
          <p:nvPr>
            <p:ph type="body" sz="quarter" idx="16"/>
          </p:nvPr>
        </p:nvSpPr>
        <p:spPr>
          <a:xfrm>
            <a:off x="6608241" y="3398451"/>
            <a:ext cx="4177773" cy="3191796"/>
          </a:xfrm>
        </p:spPr>
        <p:txBody>
          <a:bodyPr/>
          <a:lstStyle/>
          <a:p>
            <a:r>
              <a:rPr lang="en-US"/>
              <a:t>Request an Amenity</a:t>
            </a:r>
            <a:br>
              <a:rPr lang="en-US"/>
            </a:br>
            <a:r>
              <a:rPr lang="en-US" sz="1400">
                <a:solidFill>
                  <a:schemeClr val="bg1">
                    <a:lumMod val="65000"/>
                  </a:schemeClr>
                </a:solidFill>
                <a:latin typeface="Arial" panose="020B0604020202020204" pitchFamily="34" charset="0"/>
                <a:cs typeface="Arial" panose="020B0604020202020204" pitchFamily="34" charset="0"/>
              </a:rPr>
              <a:t>Customers can request replacements and repairs for amenities including trash cans, benches, shelters and lights at a transit stop.</a:t>
            </a:r>
          </a:p>
          <a:p>
            <a:r>
              <a:rPr lang="en-US"/>
              <a:t>Contribute Toward a New Amenity</a:t>
            </a:r>
            <a:br>
              <a:rPr lang="en-US"/>
            </a:br>
            <a:r>
              <a:rPr lang="en-US">
                <a:solidFill>
                  <a:schemeClr val="bg1">
                    <a:lumMod val="65000"/>
                  </a:schemeClr>
                </a:solidFill>
              </a:rPr>
              <a:t>You can help improve the mobility experience in your neighborhood by contributing toward a new amenity.</a:t>
            </a:r>
          </a:p>
          <a:p>
            <a:r>
              <a:rPr lang="en-US"/>
              <a:t>Adopt-A-Stop</a:t>
            </a:r>
            <a:br>
              <a:rPr lang="en-US"/>
            </a:br>
            <a:r>
              <a:rPr lang="en-US">
                <a:solidFill>
                  <a:schemeClr val="bg1">
                    <a:lumMod val="65000"/>
                  </a:schemeClr>
                </a:solidFill>
              </a:rPr>
              <a:t>When you or your organization signs up to Adopt-a-Stop, you agree to help pick up litter and empty the COTA-provided trash receptacles at the adopted location.</a:t>
            </a:r>
          </a:p>
          <a:p>
            <a:endParaRPr lang="en-US"/>
          </a:p>
        </p:txBody>
      </p:sp>
      <p:sp>
        <p:nvSpPr>
          <p:cNvPr id="7" name="Text Placeholder 6">
            <a:extLst>
              <a:ext uri="{FF2B5EF4-FFF2-40B4-BE49-F238E27FC236}">
                <a16:creationId xmlns:a16="http://schemas.microsoft.com/office/drawing/2014/main" id="{8AD1E9E4-271C-8743-9D78-46BE6F56B3C7}"/>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A7CF61E7-FE1B-564E-A4CA-C72A3A6641AC}"/>
              </a:ext>
            </a:extLst>
          </p:cNvPr>
          <p:cNvSpPr>
            <a:spLocks noGrp="1"/>
          </p:cNvSpPr>
          <p:nvPr>
            <p:ph type="dgm" sz="quarter" idx="19"/>
          </p:nvPr>
        </p:nvSpPr>
        <p:spPr/>
      </p:sp>
      <p:sp>
        <p:nvSpPr>
          <p:cNvPr id="9" name="SmartArt Placeholder 8">
            <a:extLst>
              <a:ext uri="{FF2B5EF4-FFF2-40B4-BE49-F238E27FC236}">
                <a16:creationId xmlns:a16="http://schemas.microsoft.com/office/drawing/2014/main" id="{8FAAC388-9AC4-554D-A4DC-606C3C195BE4}"/>
              </a:ext>
            </a:extLst>
          </p:cNvPr>
          <p:cNvSpPr>
            <a:spLocks noGrp="1"/>
          </p:cNvSpPr>
          <p:nvPr>
            <p:ph type="dgm" sz="quarter" idx="20"/>
          </p:nvPr>
        </p:nvSpPr>
        <p:spPr/>
      </p:sp>
    </p:spTree>
    <p:extLst>
      <p:ext uri="{BB962C8B-B14F-4D97-AF65-F5344CB8AC3E}">
        <p14:creationId xmlns:p14="http://schemas.microsoft.com/office/powerpoint/2010/main" val="20400858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graphicFrame>
        <p:nvGraphicFramePr>
          <p:cNvPr id="6" name="Table 9">
            <a:extLst>
              <a:ext uri="{FF2B5EF4-FFF2-40B4-BE49-F238E27FC236}">
                <a16:creationId xmlns:a16="http://schemas.microsoft.com/office/drawing/2014/main" id="{FFEE33BC-02E9-49A2-899E-6537D75FDAA4}"/>
              </a:ext>
            </a:extLst>
          </p:cNvPr>
          <p:cNvGraphicFramePr>
            <a:graphicFrameLocks noGrp="1"/>
          </p:cNvGraphicFramePr>
          <p:nvPr/>
        </p:nvGraphicFramePr>
        <p:xfrm>
          <a:off x="732139" y="1120678"/>
          <a:ext cx="5338150" cy="4451427"/>
        </p:xfrm>
        <a:graphic>
          <a:graphicData uri="http://schemas.openxmlformats.org/drawingml/2006/table">
            <a:tbl>
              <a:tblPr firstRow="1" bandRow="1">
                <a:tableStyleId>{5C22544A-7EE6-4342-B048-85BDC9FD1C3A}</a:tableStyleId>
              </a:tblPr>
              <a:tblGrid>
                <a:gridCol w="1232848">
                  <a:extLst>
                    <a:ext uri="{9D8B030D-6E8A-4147-A177-3AD203B41FA5}">
                      <a16:colId xmlns:a16="http://schemas.microsoft.com/office/drawing/2014/main" val="1360787184"/>
                    </a:ext>
                  </a:extLst>
                </a:gridCol>
                <a:gridCol w="2038602">
                  <a:extLst>
                    <a:ext uri="{9D8B030D-6E8A-4147-A177-3AD203B41FA5}">
                      <a16:colId xmlns:a16="http://schemas.microsoft.com/office/drawing/2014/main" val="601143285"/>
                    </a:ext>
                  </a:extLst>
                </a:gridCol>
                <a:gridCol w="2066700">
                  <a:extLst>
                    <a:ext uri="{9D8B030D-6E8A-4147-A177-3AD203B41FA5}">
                      <a16:colId xmlns:a16="http://schemas.microsoft.com/office/drawing/2014/main" val="3075969240"/>
                    </a:ext>
                  </a:extLst>
                </a:gridCol>
              </a:tblGrid>
              <a:tr h="469715">
                <a:tc>
                  <a:txBody>
                    <a:bodyPr/>
                    <a:lstStyle/>
                    <a:p>
                      <a:pPr algn="ctr"/>
                      <a:r>
                        <a:rPr lang="en-US" sz="1600" b="0" spc="300">
                          <a:latin typeface="Arial"/>
                          <a:cs typeface="Arial"/>
                        </a:rPr>
                        <a:t>LINES </a:t>
                      </a:r>
                      <a:endParaRPr lang="en-US" sz="1600" b="0" spc="300">
                        <a:latin typeface="Arial" panose="020B0604020202020204" pitchFamily="34" charset="0"/>
                        <a:cs typeface="Arial" panose="020B0604020202020204" pitchFamily="34" charset="0"/>
                      </a:endParaRPr>
                    </a:p>
                  </a:txBody>
                  <a:tcPr anchor="ctr">
                    <a:solidFill>
                      <a:schemeClr val="accent2"/>
                    </a:solidFill>
                  </a:tcPr>
                </a:tc>
                <a:tc>
                  <a:txBody>
                    <a:bodyPr/>
                    <a:lstStyle/>
                    <a:p>
                      <a:pPr algn="ctr"/>
                      <a:r>
                        <a:rPr lang="en-US" sz="1600" b="0" spc="300">
                          <a:latin typeface="Arial"/>
                          <a:cs typeface="Arial"/>
                        </a:rPr>
                        <a:t>LINE</a:t>
                      </a:r>
                      <a:r>
                        <a:rPr lang="en-US" sz="1600" b="0" spc="300" baseline="0">
                          <a:latin typeface="Arial"/>
                          <a:cs typeface="Arial"/>
                        </a:rPr>
                        <a:t> NAME</a:t>
                      </a:r>
                      <a:endParaRPr lang="en-US" sz="1600" b="0" spc="300">
                        <a:latin typeface="Arial"/>
                        <a:cs typeface="Arial"/>
                      </a:endParaRPr>
                    </a:p>
                  </a:txBody>
                  <a:tcPr anchor="ctr">
                    <a:solidFill>
                      <a:schemeClr val="accent2"/>
                    </a:solidFill>
                  </a:tcPr>
                </a:tc>
                <a:tc>
                  <a:txBody>
                    <a:bodyPr/>
                    <a:lstStyle/>
                    <a:p>
                      <a:pPr algn="ctr"/>
                      <a:r>
                        <a:rPr lang="en-US" sz="1600" b="0" spc="300">
                          <a:latin typeface="Arial"/>
                          <a:cs typeface="Arial"/>
                        </a:rPr>
                        <a:t>CHANGES</a:t>
                      </a:r>
                    </a:p>
                  </a:txBody>
                  <a:tcPr anchor="ctr">
                    <a:solidFill>
                      <a:schemeClr val="accent2"/>
                    </a:solidFill>
                  </a:tcPr>
                </a:tc>
                <a:extLst>
                  <a:ext uri="{0D108BD9-81ED-4DB2-BD59-A6C34878D82A}">
                    <a16:rowId xmlns:a16="http://schemas.microsoft.com/office/drawing/2014/main" val="988504254"/>
                  </a:ext>
                </a:extLst>
              </a:tr>
              <a:tr h="497714">
                <a:tc>
                  <a:txBody>
                    <a:bodyPr/>
                    <a:lstStyle/>
                    <a:p>
                      <a:pPr algn="ctr"/>
                      <a:r>
                        <a:rPr lang="en-US" sz="1300" spc="300">
                          <a:latin typeface="Arial"/>
                          <a:cs typeface="Arial"/>
                        </a:rPr>
                        <a:t>1</a:t>
                      </a:r>
                    </a:p>
                  </a:txBody>
                  <a:tcPr anchor="ctr">
                    <a:solidFill>
                      <a:schemeClr val="bg2"/>
                    </a:solidFill>
                  </a:tcPr>
                </a:tc>
                <a:tc>
                  <a:txBody>
                    <a:bodyPr/>
                    <a:lstStyle/>
                    <a:p>
                      <a:pPr algn="ctr"/>
                      <a:r>
                        <a:rPr lang="en-US" sz="1300" spc="0">
                          <a:latin typeface="Arial"/>
                          <a:cs typeface="Arial"/>
                        </a:rPr>
                        <a:t>Kenny</a:t>
                      </a:r>
                      <a:r>
                        <a:rPr lang="en-US" sz="1300" spc="0" baseline="0">
                          <a:latin typeface="Arial"/>
                          <a:cs typeface="Arial"/>
                        </a:rPr>
                        <a:t> / Livingston</a:t>
                      </a:r>
                      <a:endParaRPr lang="en-US" sz="1300" spc="300">
                        <a:latin typeface="Arial"/>
                        <a:cs typeface="Arial"/>
                      </a:endParaRPr>
                    </a:p>
                  </a:txBody>
                  <a:tcPr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300" spc="0">
                          <a:latin typeface="Arial"/>
                          <a:cs typeface="Arial"/>
                        </a:rPr>
                        <a:t>Frequency</a:t>
                      </a:r>
                      <a:r>
                        <a:rPr lang="en-US" sz="1300" spc="0" baseline="0">
                          <a:latin typeface="Arial"/>
                          <a:cs typeface="Arial"/>
                        </a:rPr>
                        <a:t> reduction</a:t>
                      </a:r>
                      <a:endParaRPr lang="en-US" sz="1300" spc="300">
                        <a:latin typeface="Arial"/>
                        <a:cs typeface="Arial"/>
                      </a:endParaRPr>
                    </a:p>
                    <a:p>
                      <a:pPr marL="0" marR="0" lvl="0" indent="0" algn="ctr">
                        <a:lnSpc>
                          <a:spcPct val="100000"/>
                        </a:lnSpc>
                        <a:spcBef>
                          <a:spcPts val="0"/>
                        </a:spcBef>
                        <a:spcAft>
                          <a:spcPts val="0"/>
                        </a:spcAft>
                        <a:buClrTx/>
                        <a:buSzTx/>
                        <a:buFontTx/>
                        <a:buNone/>
                      </a:pPr>
                      <a:r>
                        <a:rPr lang="en-US" sz="1300" spc="0" baseline="0">
                          <a:latin typeface="Arial"/>
                          <a:cs typeface="Arial"/>
                        </a:rPr>
                        <a:t>on weekend</a:t>
                      </a:r>
                      <a:endParaRPr lang="en-US" sz="1300" spc="300">
                        <a:latin typeface="Arial"/>
                        <a:cs typeface="Arial"/>
                      </a:endParaRPr>
                    </a:p>
                  </a:txBody>
                  <a:tcPr anchor="ctr">
                    <a:solidFill>
                      <a:schemeClr val="bg2"/>
                    </a:solidFill>
                  </a:tcPr>
                </a:tc>
                <a:extLst>
                  <a:ext uri="{0D108BD9-81ED-4DB2-BD59-A6C34878D82A}">
                    <a16:rowId xmlns:a16="http://schemas.microsoft.com/office/drawing/2014/main" val="2747361944"/>
                  </a:ext>
                </a:extLst>
              </a:tr>
              <a:tr h="497714">
                <a:tc>
                  <a:txBody>
                    <a:bodyPr/>
                    <a:lstStyle/>
                    <a:p>
                      <a:pPr algn="ctr"/>
                      <a:r>
                        <a:rPr lang="en-US" sz="1300" spc="300">
                          <a:latin typeface="Arial"/>
                          <a:cs typeface="Arial"/>
                        </a:rPr>
                        <a:t>2</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baseline="0">
                          <a:latin typeface="Arial"/>
                          <a:cs typeface="Arial"/>
                        </a:rPr>
                        <a:t>N High / E Main</a:t>
                      </a:r>
                      <a:endParaRPr lang="en-US" sz="1300" spc="300">
                        <a:latin typeface="Arial"/>
                        <a:cs typeface="Arial"/>
                      </a:endParaRPr>
                    </a:p>
                  </a:txBody>
                  <a:tcPr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300" spc="0">
                          <a:latin typeface="Arial"/>
                          <a:cs typeface="Arial"/>
                        </a:rPr>
                        <a:t>Frequency</a:t>
                      </a:r>
                      <a:r>
                        <a:rPr lang="en-US" sz="1300" spc="0" baseline="0">
                          <a:latin typeface="Arial"/>
                          <a:cs typeface="Arial"/>
                        </a:rPr>
                        <a:t> reduction </a:t>
                      </a:r>
                      <a:endParaRPr lang="en-US" sz="1300" spc="300">
                        <a:latin typeface="Arial"/>
                        <a:cs typeface="Arial"/>
                      </a:endParaRPr>
                    </a:p>
                    <a:p>
                      <a:pPr marL="0" marR="0" lvl="0" indent="0" algn="ctr">
                        <a:lnSpc>
                          <a:spcPct val="100000"/>
                        </a:lnSpc>
                        <a:spcBef>
                          <a:spcPts val="0"/>
                        </a:spcBef>
                        <a:spcAft>
                          <a:spcPts val="0"/>
                        </a:spcAft>
                        <a:buClrTx/>
                        <a:buSzTx/>
                        <a:buFontTx/>
                        <a:buNone/>
                      </a:pPr>
                      <a:r>
                        <a:rPr lang="en-US" sz="1300" spc="0" baseline="0">
                          <a:latin typeface="Arial"/>
                          <a:cs typeface="Arial"/>
                        </a:rPr>
                        <a:t>on weekend</a:t>
                      </a:r>
                      <a:endParaRPr lang="en-US" sz="1300" spc="300">
                        <a:latin typeface="Arial"/>
                        <a:cs typeface="Arial"/>
                      </a:endParaRPr>
                    </a:p>
                  </a:txBody>
                  <a:tcPr anchor="ctr">
                    <a:solidFill>
                      <a:schemeClr val="bg2"/>
                    </a:solidFill>
                  </a:tcPr>
                </a:tc>
                <a:extLst>
                  <a:ext uri="{0D108BD9-81ED-4DB2-BD59-A6C34878D82A}">
                    <a16:rowId xmlns:a16="http://schemas.microsoft.com/office/drawing/2014/main" val="187938294"/>
                  </a:ext>
                </a:extLst>
              </a:tr>
              <a:tr h="497714">
                <a:tc>
                  <a:txBody>
                    <a:bodyPr/>
                    <a:lstStyle/>
                    <a:p>
                      <a:pPr algn="ctr"/>
                      <a:r>
                        <a:rPr lang="en-US" sz="1300" spc="300">
                          <a:latin typeface="Arial"/>
                          <a:cs typeface="Arial"/>
                        </a:rPr>
                        <a:t>3</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Northwest</a:t>
                      </a:r>
                      <a:r>
                        <a:rPr lang="en-US" sz="1300" spc="0" baseline="0">
                          <a:latin typeface="Arial"/>
                          <a:cs typeface="Arial"/>
                        </a:rPr>
                        <a:t> / Harrisburg</a:t>
                      </a:r>
                      <a:endParaRPr lang="en-US" sz="1300" spc="300">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300">
                          <a:solidFill>
                            <a:schemeClr val="tx1"/>
                          </a:solidFill>
                          <a:latin typeface="Arial "/>
                          <a:cs typeface="Arial"/>
                        </a:rPr>
                        <a:t>Lineups on weekend</a:t>
                      </a:r>
                      <a:endParaRPr lang="en-US"/>
                    </a:p>
                  </a:txBody>
                  <a:tcPr anchor="ctr">
                    <a:solidFill>
                      <a:schemeClr val="bg2"/>
                    </a:solidFill>
                  </a:tcPr>
                </a:tc>
                <a:extLst>
                  <a:ext uri="{0D108BD9-81ED-4DB2-BD59-A6C34878D82A}">
                    <a16:rowId xmlns:a16="http://schemas.microsoft.com/office/drawing/2014/main" val="1478971972"/>
                  </a:ext>
                </a:extLst>
              </a:tr>
              <a:tr h="497714">
                <a:tc>
                  <a:txBody>
                    <a:bodyPr/>
                    <a:lstStyle/>
                    <a:p>
                      <a:pPr algn="ctr"/>
                      <a:r>
                        <a:rPr lang="en-US" sz="1300" spc="300">
                          <a:latin typeface="Arial"/>
                          <a:cs typeface="Arial"/>
                        </a:rPr>
                        <a:t>4</a:t>
                      </a:r>
                    </a:p>
                  </a:txBody>
                  <a:tcPr anchor="ctr">
                    <a:solidFill>
                      <a:schemeClr val="bg2"/>
                    </a:solidFill>
                  </a:tcPr>
                </a:tc>
                <a:tc>
                  <a:txBody>
                    <a:bodyPr/>
                    <a:lstStyle/>
                    <a:p>
                      <a:pPr algn="ctr"/>
                      <a:r>
                        <a:rPr lang="en-US" sz="1300" spc="0">
                          <a:latin typeface="Arial"/>
                          <a:cs typeface="Arial"/>
                        </a:rPr>
                        <a:t>Indianola</a:t>
                      </a:r>
                      <a:r>
                        <a:rPr lang="en-US" sz="1300" spc="0" baseline="0">
                          <a:latin typeface="Arial"/>
                          <a:cs typeface="Arial"/>
                        </a:rPr>
                        <a:t> / Lockbourne</a:t>
                      </a:r>
                      <a:endParaRPr lang="en-US" sz="1300" spc="300">
                        <a:latin typeface="Arial"/>
                        <a:cs typeface="Arial"/>
                      </a:endParaRPr>
                    </a:p>
                  </a:txBody>
                  <a:tcPr anchor="ctr">
                    <a:solidFill>
                      <a:schemeClr val="bg2"/>
                    </a:solidFill>
                  </a:tcPr>
                </a:tc>
                <a:tc>
                  <a:txBody>
                    <a:bodyPr/>
                    <a:lstStyle/>
                    <a:p>
                      <a:pPr lvl="0" algn="ctr">
                        <a:lnSpc>
                          <a:spcPct val="100000"/>
                        </a:lnSpc>
                        <a:spcBef>
                          <a:spcPts val="0"/>
                        </a:spcBef>
                        <a:spcAft>
                          <a:spcPts val="0"/>
                        </a:spcAft>
                        <a:buNone/>
                      </a:pPr>
                      <a:r>
                        <a:rPr lang="en-US" sz="1300" b="0" i="0" u="none" strike="noStrike" spc="0" baseline="0" noProof="0">
                          <a:solidFill>
                            <a:schemeClr val="tx1"/>
                          </a:solidFill>
                          <a:latin typeface="Arial"/>
                        </a:rPr>
                        <a:t>Lineups on weekend</a:t>
                      </a:r>
                      <a:endParaRPr lang="en-US" sz="1300" b="0" i="0" u="none" strike="noStrike" spc="0" baseline="0" noProof="0"/>
                    </a:p>
                  </a:txBody>
                  <a:tcPr anchor="ctr">
                    <a:solidFill>
                      <a:schemeClr val="bg2"/>
                    </a:solidFill>
                  </a:tcPr>
                </a:tc>
                <a:extLst>
                  <a:ext uri="{0D108BD9-81ED-4DB2-BD59-A6C34878D82A}">
                    <a16:rowId xmlns:a16="http://schemas.microsoft.com/office/drawing/2014/main" val="2144830755"/>
                  </a:ext>
                </a:extLst>
              </a:tr>
              <a:tr h="497714">
                <a:tc>
                  <a:txBody>
                    <a:bodyPr/>
                    <a:lstStyle/>
                    <a:p>
                      <a:pPr lvl="0" algn="ctr">
                        <a:buNone/>
                      </a:pPr>
                      <a:r>
                        <a:rPr lang="en-US" sz="1300" spc="300">
                          <a:latin typeface="Arial"/>
                          <a:cs typeface="Arial"/>
                        </a:rPr>
                        <a:t>5</a:t>
                      </a:r>
                    </a:p>
                  </a:txBody>
                  <a:tcPr anchor="ctr">
                    <a:solidFill>
                      <a:schemeClr val="bg2"/>
                    </a:solidFill>
                  </a:tcPr>
                </a:tc>
                <a:tc>
                  <a:txBody>
                    <a:bodyPr/>
                    <a:lstStyle/>
                    <a:p>
                      <a:pPr marL="0" lvl="0" indent="0" algn="ctr">
                        <a:lnSpc>
                          <a:spcPct val="100000"/>
                        </a:lnSpc>
                        <a:spcBef>
                          <a:spcPts val="0"/>
                        </a:spcBef>
                        <a:spcAft>
                          <a:spcPts val="0"/>
                        </a:spcAft>
                        <a:buNone/>
                      </a:pPr>
                      <a:r>
                        <a:rPr lang="en-US" sz="1300" spc="0">
                          <a:latin typeface="Arial"/>
                          <a:cs typeface="Arial"/>
                        </a:rPr>
                        <a:t>W 5th Ave / Refugee</a:t>
                      </a:r>
                    </a:p>
                  </a:txBody>
                  <a:tcPr anchor="ctr">
                    <a:solidFill>
                      <a:schemeClr val="bg2"/>
                    </a:solidFill>
                  </a:tcPr>
                </a:tc>
                <a:tc>
                  <a:txBody>
                    <a:bodyPr/>
                    <a:lstStyle/>
                    <a:p>
                      <a:pPr lvl="0" algn="ctr">
                        <a:lnSpc>
                          <a:spcPct val="100000"/>
                        </a:lnSpc>
                        <a:spcBef>
                          <a:spcPts val="0"/>
                        </a:spcBef>
                        <a:spcAft>
                          <a:spcPts val="0"/>
                        </a:spcAft>
                        <a:buNone/>
                      </a:pPr>
                      <a:r>
                        <a:rPr lang="en-US" sz="1300" b="0" i="0" u="none" strike="noStrike" spc="0" baseline="0" noProof="0">
                          <a:solidFill>
                            <a:schemeClr val="tx1"/>
                          </a:solidFill>
                          <a:latin typeface="Arial"/>
                        </a:rPr>
                        <a:t>Lineups and frequency reduction on weekend</a:t>
                      </a:r>
                    </a:p>
                  </a:txBody>
                  <a:tcPr anchor="ctr">
                    <a:solidFill>
                      <a:schemeClr val="bg2"/>
                    </a:solidFill>
                  </a:tcPr>
                </a:tc>
                <a:extLst>
                  <a:ext uri="{0D108BD9-81ED-4DB2-BD59-A6C34878D82A}">
                    <a16:rowId xmlns:a16="http://schemas.microsoft.com/office/drawing/2014/main" val="3893599309"/>
                  </a:ext>
                </a:extLst>
              </a:tr>
              <a:tr h="497714">
                <a:tc>
                  <a:txBody>
                    <a:bodyPr/>
                    <a:lstStyle/>
                    <a:p>
                      <a:pPr algn="ctr"/>
                      <a:r>
                        <a:rPr lang="en-US" sz="1300" spc="300">
                          <a:latin typeface="Arial"/>
                          <a:cs typeface="Arial"/>
                        </a:rPr>
                        <a:t>6</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 Sullivant</a:t>
                      </a:r>
                      <a:endParaRPr lang="en-US" sz="1300" spc="300">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300" b="0" i="0" u="none" strike="noStrike" spc="0" baseline="0" noProof="0">
                          <a:solidFill>
                            <a:schemeClr val="tx1"/>
                          </a:solidFill>
                          <a:latin typeface="Arial"/>
                        </a:rPr>
                        <a:t>Lineups on weekend</a:t>
                      </a:r>
                      <a:endParaRPr lang="en-US"/>
                    </a:p>
                  </a:txBody>
                  <a:tcPr anchor="ctr">
                    <a:solidFill>
                      <a:schemeClr val="bg2"/>
                    </a:solidFill>
                  </a:tcPr>
                </a:tc>
                <a:extLst>
                  <a:ext uri="{0D108BD9-81ED-4DB2-BD59-A6C34878D82A}">
                    <a16:rowId xmlns:a16="http://schemas.microsoft.com/office/drawing/2014/main" val="3914551986"/>
                  </a:ext>
                </a:extLst>
              </a:tr>
              <a:tr h="497714">
                <a:tc>
                  <a:txBody>
                    <a:bodyPr/>
                    <a:lstStyle/>
                    <a:p>
                      <a:pPr lvl="0" algn="ctr">
                        <a:buNone/>
                      </a:pPr>
                      <a:r>
                        <a:rPr lang="en-US" sz="1300" spc="300">
                          <a:latin typeface="Arial"/>
                          <a:cs typeface="Arial"/>
                        </a:rPr>
                        <a:t>7</a:t>
                      </a:r>
                    </a:p>
                  </a:txBody>
                  <a:tcPr anchor="ctr">
                    <a:solidFill>
                      <a:schemeClr val="bg2"/>
                    </a:solidFill>
                  </a:tcPr>
                </a:tc>
                <a:tc>
                  <a:txBody>
                    <a:bodyPr/>
                    <a:lstStyle/>
                    <a:p>
                      <a:pPr marL="0" lvl="0" indent="0" algn="ctr">
                        <a:lnSpc>
                          <a:spcPct val="100000"/>
                        </a:lnSpc>
                        <a:spcBef>
                          <a:spcPts val="0"/>
                        </a:spcBef>
                        <a:spcAft>
                          <a:spcPts val="0"/>
                        </a:spcAft>
                        <a:buNone/>
                      </a:pPr>
                      <a:r>
                        <a:rPr lang="en-US" sz="1300" spc="0" baseline="0">
                          <a:latin typeface="Arial"/>
                          <a:cs typeface="Arial"/>
                        </a:rPr>
                        <a:t>Mt Vernon</a:t>
                      </a:r>
                    </a:p>
                  </a:txBody>
                  <a:tcPr anchor="ctr">
                    <a:solidFill>
                      <a:schemeClr val="bg2"/>
                    </a:solidFill>
                  </a:tcPr>
                </a:tc>
                <a:tc>
                  <a:txBody>
                    <a:bodyPr/>
                    <a:lstStyle/>
                    <a:p>
                      <a:pPr marL="0" lvl="0" indent="0" algn="ctr">
                        <a:lnSpc>
                          <a:spcPct val="100000"/>
                        </a:lnSpc>
                        <a:spcBef>
                          <a:spcPts val="0"/>
                        </a:spcBef>
                        <a:spcAft>
                          <a:spcPts val="0"/>
                        </a:spcAft>
                        <a:buNone/>
                      </a:pPr>
                      <a:r>
                        <a:rPr lang="en-US" sz="1300" b="0" i="0" u="none" strike="noStrike" spc="0" baseline="0" noProof="0">
                          <a:solidFill>
                            <a:schemeClr val="tx1"/>
                          </a:solidFill>
                          <a:latin typeface="Arial"/>
                        </a:rPr>
                        <a:t>Lineups and frequency </a:t>
                      </a:r>
                      <a:endParaRPr lang="en-US"/>
                    </a:p>
                    <a:p>
                      <a:pPr marL="0" lvl="0" indent="0" algn="ctr">
                        <a:lnSpc>
                          <a:spcPct val="100000"/>
                        </a:lnSpc>
                        <a:spcBef>
                          <a:spcPts val="0"/>
                        </a:spcBef>
                        <a:spcAft>
                          <a:spcPts val="0"/>
                        </a:spcAft>
                        <a:buNone/>
                      </a:pPr>
                      <a:r>
                        <a:rPr lang="en-US" sz="1300" b="0" i="0" u="none" strike="noStrike" spc="0" baseline="0" noProof="0">
                          <a:solidFill>
                            <a:schemeClr val="tx1"/>
                          </a:solidFill>
                          <a:latin typeface="Arial"/>
                        </a:rPr>
                        <a:t>reduction on weekend</a:t>
                      </a:r>
                      <a:endParaRPr lang="en-US"/>
                    </a:p>
                  </a:txBody>
                  <a:tcPr anchor="ctr">
                    <a:solidFill>
                      <a:schemeClr val="bg2"/>
                    </a:solidFill>
                  </a:tcPr>
                </a:tc>
                <a:extLst>
                  <a:ext uri="{0D108BD9-81ED-4DB2-BD59-A6C34878D82A}">
                    <a16:rowId xmlns:a16="http://schemas.microsoft.com/office/drawing/2014/main" val="3152987377"/>
                  </a:ext>
                </a:extLst>
              </a:tr>
              <a:tr h="497714">
                <a:tc>
                  <a:txBody>
                    <a:bodyPr/>
                    <a:lstStyle/>
                    <a:p>
                      <a:pPr algn="ctr"/>
                      <a:r>
                        <a:rPr lang="en-US" sz="1300" spc="300">
                          <a:latin typeface="Arial"/>
                          <a:cs typeface="Arial"/>
                        </a:rPr>
                        <a:t>8</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Karl</a:t>
                      </a:r>
                      <a:r>
                        <a:rPr lang="en-US" sz="1300" spc="0" baseline="0">
                          <a:latin typeface="Arial"/>
                          <a:cs typeface="Arial"/>
                        </a:rPr>
                        <a:t> / S High / Parsons</a:t>
                      </a:r>
                      <a:endParaRPr lang="en-US" sz="1300" spc="300">
                        <a:latin typeface="Arial"/>
                        <a:cs typeface="Arial"/>
                      </a:endParaRP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a:latin typeface="Arial"/>
                          <a:cs typeface="Arial"/>
                        </a:rPr>
                        <a:t>Frequency</a:t>
                      </a:r>
                      <a:r>
                        <a:rPr lang="en-US" sz="1300" spc="0" baseline="0">
                          <a:latin typeface="Arial"/>
                          <a:cs typeface="Arial"/>
                        </a:rPr>
                        <a:t> reduction</a:t>
                      </a:r>
                      <a:endParaRPr lang="en-US" sz="1300" spc="300">
                        <a:latin typeface="Arial"/>
                        <a:cs typeface="Arial"/>
                      </a:endParaRPr>
                    </a:p>
                  </a:txBody>
                  <a:tcPr anchor="ctr">
                    <a:solidFill>
                      <a:schemeClr val="bg2"/>
                    </a:solidFill>
                  </a:tcPr>
                </a:tc>
                <a:extLst>
                  <a:ext uri="{0D108BD9-81ED-4DB2-BD59-A6C34878D82A}">
                    <a16:rowId xmlns:a16="http://schemas.microsoft.com/office/drawing/2014/main" val="784502465"/>
                  </a:ext>
                </a:extLst>
              </a:tr>
            </a:tbl>
          </a:graphicData>
        </a:graphic>
      </p:graphicFrame>
      <p:graphicFrame>
        <p:nvGraphicFramePr>
          <p:cNvPr id="8" name="Table 9">
            <a:extLst>
              <a:ext uri="{FF2B5EF4-FFF2-40B4-BE49-F238E27FC236}">
                <a16:creationId xmlns:a16="http://schemas.microsoft.com/office/drawing/2014/main" id="{FFEE33BC-02E9-49A2-899E-6537D75FDAA4}"/>
              </a:ext>
            </a:extLst>
          </p:cNvPr>
          <p:cNvGraphicFramePr>
            <a:graphicFrameLocks noGrp="1"/>
          </p:cNvGraphicFramePr>
          <p:nvPr/>
        </p:nvGraphicFramePr>
        <p:xfrm>
          <a:off x="6328293" y="1131410"/>
          <a:ext cx="5338150" cy="4420161"/>
        </p:xfrm>
        <a:graphic>
          <a:graphicData uri="http://schemas.openxmlformats.org/drawingml/2006/table">
            <a:tbl>
              <a:tblPr firstRow="1" bandRow="1">
                <a:tableStyleId>{5C22544A-7EE6-4342-B048-85BDC9FD1C3A}</a:tableStyleId>
              </a:tblPr>
              <a:tblGrid>
                <a:gridCol w="1232848">
                  <a:extLst>
                    <a:ext uri="{9D8B030D-6E8A-4147-A177-3AD203B41FA5}">
                      <a16:colId xmlns:a16="http://schemas.microsoft.com/office/drawing/2014/main" val="1360787184"/>
                    </a:ext>
                  </a:extLst>
                </a:gridCol>
                <a:gridCol w="2116259">
                  <a:extLst>
                    <a:ext uri="{9D8B030D-6E8A-4147-A177-3AD203B41FA5}">
                      <a16:colId xmlns:a16="http://schemas.microsoft.com/office/drawing/2014/main" val="601143285"/>
                    </a:ext>
                  </a:extLst>
                </a:gridCol>
                <a:gridCol w="1989043">
                  <a:extLst>
                    <a:ext uri="{9D8B030D-6E8A-4147-A177-3AD203B41FA5}">
                      <a16:colId xmlns:a16="http://schemas.microsoft.com/office/drawing/2014/main" val="3075969240"/>
                    </a:ext>
                  </a:extLst>
                </a:gridCol>
              </a:tblGrid>
              <a:tr h="491129">
                <a:tc>
                  <a:txBody>
                    <a:bodyPr/>
                    <a:lstStyle/>
                    <a:p>
                      <a:pPr algn="ctr"/>
                      <a:r>
                        <a:rPr lang="en-US" sz="1600" b="0" spc="300">
                          <a:latin typeface="Arial"/>
                          <a:cs typeface="Arial"/>
                        </a:rPr>
                        <a:t>LINES </a:t>
                      </a:r>
                      <a:endParaRPr lang="en-US" sz="1600" b="0" spc="300">
                        <a:latin typeface="Arial" panose="020B0604020202020204" pitchFamily="34" charset="0"/>
                        <a:cs typeface="Arial" panose="020B0604020202020204" pitchFamily="34" charset="0"/>
                      </a:endParaRPr>
                    </a:p>
                  </a:txBody>
                  <a:tcPr anchor="ctr">
                    <a:solidFill>
                      <a:schemeClr val="accent2"/>
                    </a:solidFill>
                  </a:tcPr>
                </a:tc>
                <a:tc>
                  <a:txBody>
                    <a:bodyPr/>
                    <a:lstStyle/>
                    <a:p>
                      <a:pPr algn="ctr"/>
                      <a:r>
                        <a:rPr lang="en-US" sz="1600" b="0" spc="300">
                          <a:latin typeface="Arial"/>
                          <a:cs typeface="Arial"/>
                        </a:rPr>
                        <a:t>LINE</a:t>
                      </a:r>
                      <a:r>
                        <a:rPr lang="en-US" sz="1600" b="0" spc="300" baseline="0">
                          <a:latin typeface="Arial"/>
                          <a:cs typeface="Arial"/>
                        </a:rPr>
                        <a:t> NAME</a:t>
                      </a:r>
                      <a:endParaRPr lang="en-US" sz="1600" b="0" spc="300">
                        <a:latin typeface="Arial"/>
                        <a:cs typeface="Arial"/>
                      </a:endParaRPr>
                    </a:p>
                  </a:txBody>
                  <a:tcPr anchor="ctr">
                    <a:solidFill>
                      <a:schemeClr val="accent2"/>
                    </a:solidFill>
                  </a:tcPr>
                </a:tc>
                <a:tc>
                  <a:txBody>
                    <a:bodyPr/>
                    <a:lstStyle/>
                    <a:p>
                      <a:pPr algn="ctr"/>
                      <a:r>
                        <a:rPr lang="en-US" sz="1600" b="0" spc="300">
                          <a:latin typeface="Arial"/>
                          <a:cs typeface="Arial"/>
                        </a:rPr>
                        <a:t>CHANGES</a:t>
                      </a:r>
                    </a:p>
                  </a:txBody>
                  <a:tcPr anchor="ctr">
                    <a:solidFill>
                      <a:schemeClr val="accent2"/>
                    </a:solidFill>
                  </a:tcPr>
                </a:tc>
                <a:extLst>
                  <a:ext uri="{0D108BD9-81ED-4DB2-BD59-A6C34878D82A}">
                    <a16:rowId xmlns:a16="http://schemas.microsoft.com/office/drawing/2014/main" val="988504254"/>
                  </a:ext>
                </a:extLst>
              </a:tr>
              <a:tr h="491129">
                <a:tc>
                  <a:txBody>
                    <a:bodyPr/>
                    <a:lstStyle/>
                    <a:p>
                      <a:pPr lvl="0" algn="ctr">
                        <a:buNone/>
                      </a:pPr>
                      <a:r>
                        <a:rPr lang="en-US" sz="1300" spc="300">
                          <a:latin typeface="Arial"/>
                          <a:cs typeface="Arial"/>
                        </a:rPr>
                        <a:t>9</a:t>
                      </a:r>
                    </a:p>
                  </a:txBody>
                  <a:tcPr anchor="ctr">
                    <a:solidFill>
                      <a:schemeClr val="bg2"/>
                    </a:solidFill>
                  </a:tcPr>
                </a:tc>
                <a:tc>
                  <a:txBody>
                    <a:bodyPr/>
                    <a:lstStyle/>
                    <a:p>
                      <a:pPr marL="0" lvl="0" indent="0" algn="ctr">
                        <a:lnSpc>
                          <a:spcPct val="100000"/>
                        </a:lnSpc>
                        <a:spcBef>
                          <a:spcPts val="0"/>
                        </a:spcBef>
                        <a:spcAft>
                          <a:spcPts val="0"/>
                        </a:spcAft>
                        <a:buNone/>
                      </a:pPr>
                      <a:r>
                        <a:rPr lang="en-US" sz="1300" spc="0">
                          <a:latin typeface="Arial"/>
                          <a:cs typeface="Arial"/>
                        </a:rPr>
                        <a:t>W Mound / </a:t>
                      </a:r>
                      <a:r>
                        <a:rPr lang="en-US" sz="1300" spc="0" err="1">
                          <a:latin typeface="Arial"/>
                          <a:cs typeface="Arial"/>
                        </a:rPr>
                        <a:t>Brentnell</a:t>
                      </a:r>
                    </a:p>
                  </a:txBody>
                  <a:tcPr anchor="ctr">
                    <a:solidFill>
                      <a:schemeClr val="bg2"/>
                    </a:solidFill>
                  </a:tcPr>
                </a:tc>
                <a:tc>
                  <a:txBody>
                    <a:bodyPr/>
                    <a:lstStyle/>
                    <a:p>
                      <a:pPr marL="0" marR="0" lvl="0" indent="0" algn="ctr">
                        <a:lnSpc>
                          <a:spcPct val="100000"/>
                        </a:lnSpc>
                        <a:spcBef>
                          <a:spcPts val="0"/>
                        </a:spcBef>
                        <a:spcAft>
                          <a:spcPts val="0"/>
                        </a:spcAft>
                        <a:buNone/>
                      </a:pPr>
                      <a:r>
                        <a:rPr lang="en-US" sz="1300" b="0" i="0" u="none" strike="noStrike" noProof="0">
                          <a:solidFill>
                            <a:schemeClr val="tx1"/>
                          </a:solidFill>
                          <a:latin typeface="Arial"/>
                        </a:rPr>
                        <a:t>Lineups on weekend</a:t>
                      </a:r>
                      <a:endParaRPr lang="en-US">
                        <a:solidFill>
                          <a:schemeClr val="tx1"/>
                        </a:solidFill>
                      </a:endParaRPr>
                    </a:p>
                  </a:txBody>
                  <a:tcPr anchor="ctr">
                    <a:solidFill>
                      <a:schemeClr val="bg2"/>
                    </a:solidFill>
                  </a:tcPr>
                </a:tc>
                <a:extLst>
                  <a:ext uri="{0D108BD9-81ED-4DB2-BD59-A6C34878D82A}">
                    <a16:rowId xmlns:a16="http://schemas.microsoft.com/office/drawing/2014/main" val="2919371917"/>
                  </a:ext>
                </a:extLst>
              </a:tr>
              <a:tr h="491129">
                <a:tc>
                  <a:txBody>
                    <a:bodyPr/>
                    <a:lstStyle/>
                    <a:p>
                      <a:pPr lvl="0" algn="ctr">
                        <a:buNone/>
                      </a:pPr>
                      <a:r>
                        <a:rPr lang="en-US" sz="1300" spc="300">
                          <a:latin typeface="Arial"/>
                          <a:cs typeface="Arial"/>
                        </a:rPr>
                        <a:t>10</a:t>
                      </a:r>
                    </a:p>
                  </a:txBody>
                  <a:tcPr anchor="ctr">
                    <a:solidFill>
                      <a:schemeClr val="bg2"/>
                    </a:solidFill>
                  </a:tcPr>
                </a:tc>
                <a:tc>
                  <a:txBody>
                    <a:bodyPr/>
                    <a:lstStyle/>
                    <a:p>
                      <a:pPr marL="0" lvl="0" indent="0" algn="ctr">
                        <a:lnSpc>
                          <a:spcPct val="100000"/>
                        </a:lnSpc>
                        <a:spcBef>
                          <a:spcPts val="0"/>
                        </a:spcBef>
                        <a:spcAft>
                          <a:spcPts val="0"/>
                        </a:spcAft>
                        <a:buNone/>
                      </a:pPr>
                      <a:r>
                        <a:rPr lang="en-US" sz="1300" spc="0">
                          <a:latin typeface="Arial"/>
                          <a:cs typeface="Arial"/>
                        </a:rPr>
                        <a:t>E Broad / W Broad</a:t>
                      </a:r>
                    </a:p>
                  </a:txBody>
                  <a:tcPr anchor="ctr">
                    <a:solidFill>
                      <a:schemeClr val="bg2"/>
                    </a:solidFill>
                  </a:tcPr>
                </a:tc>
                <a:tc>
                  <a:txBody>
                    <a:bodyPr/>
                    <a:lstStyle/>
                    <a:p>
                      <a:pPr marL="0" marR="0" lvl="0" indent="0" algn="ctr">
                        <a:lnSpc>
                          <a:spcPct val="100000"/>
                        </a:lnSpc>
                        <a:spcBef>
                          <a:spcPts val="0"/>
                        </a:spcBef>
                        <a:spcAft>
                          <a:spcPts val="0"/>
                        </a:spcAft>
                        <a:buNone/>
                      </a:pPr>
                      <a:r>
                        <a:rPr lang="en-US" sz="1300" b="0" i="0" u="none" strike="noStrike" noProof="0">
                          <a:latin typeface="Arial"/>
                        </a:rPr>
                        <a:t>Frequency reduction</a:t>
                      </a:r>
                      <a:endParaRPr lang="en-US" sz="1300" b="0" i="0" u="none" strike="noStrike" noProof="0"/>
                    </a:p>
                    <a:p>
                      <a:pPr marL="0" marR="0" lvl="0" indent="0" algn="ctr">
                        <a:lnSpc>
                          <a:spcPct val="100000"/>
                        </a:lnSpc>
                        <a:spcBef>
                          <a:spcPts val="0"/>
                        </a:spcBef>
                        <a:spcAft>
                          <a:spcPts val="0"/>
                        </a:spcAft>
                        <a:buNone/>
                      </a:pPr>
                      <a:r>
                        <a:rPr lang="en-US" sz="1300" b="0" i="0" u="none" strike="noStrike" noProof="0">
                          <a:latin typeface="Arial"/>
                        </a:rPr>
                        <a:t>on weekend</a:t>
                      </a:r>
                      <a:endParaRPr lang="en-US"/>
                    </a:p>
                  </a:txBody>
                  <a:tcPr anchor="ctr">
                    <a:solidFill>
                      <a:schemeClr val="bg2"/>
                    </a:solidFill>
                  </a:tcPr>
                </a:tc>
                <a:extLst>
                  <a:ext uri="{0D108BD9-81ED-4DB2-BD59-A6C34878D82A}">
                    <a16:rowId xmlns:a16="http://schemas.microsoft.com/office/drawing/2014/main" val="4203031378"/>
                  </a:ext>
                </a:extLst>
              </a:tr>
              <a:tr h="491129">
                <a:tc>
                  <a:txBody>
                    <a:bodyPr/>
                    <a:lstStyle/>
                    <a:p>
                      <a:pPr lvl="0" algn="ctr">
                        <a:buNone/>
                      </a:pPr>
                      <a:r>
                        <a:rPr lang="en-US" sz="1300" spc="300">
                          <a:latin typeface="Arial"/>
                          <a:cs typeface="Arial"/>
                        </a:rPr>
                        <a:t>11</a:t>
                      </a:r>
                      <a:endParaRPr lang="en-US"/>
                    </a:p>
                  </a:txBody>
                  <a:tcPr anchor="ctr">
                    <a:solidFill>
                      <a:schemeClr val="bg2"/>
                    </a:solidFill>
                  </a:tcPr>
                </a:tc>
                <a:tc>
                  <a:txBody>
                    <a:bodyPr/>
                    <a:lstStyle/>
                    <a:p>
                      <a:pPr marL="0" marR="0" lvl="0" indent="0" algn="ctr" rtl="0">
                        <a:lnSpc>
                          <a:spcPct val="100000"/>
                        </a:lnSpc>
                        <a:spcBef>
                          <a:spcPts val="0"/>
                        </a:spcBef>
                        <a:spcAft>
                          <a:spcPts val="0"/>
                        </a:spcAft>
                        <a:buClrTx/>
                        <a:buSzTx/>
                        <a:buFontTx/>
                        <a:buNone/>
                      </a:pPr>
                      <a:r>
                        <a:rPr lang="en-US" sz="1300" spc="0">
                          <a:latin typeface="Arial"/>
                          <a:cs typeface="Arial"/>
                        </a:rPr>
                        <a:t>Bryden / Maize</a:t>
                      </a:r>
                      <a:endParaRPr lang="en-US" sz="1300" spc="300">
                        <a:latin typeface="Arial"/>
                        <a:cs typeface="Arial"/>
                      </a:endParaRPr>
                    </a:p>
                  </a:txBody>
                  <a:tcPr anchor="ctr">
                    <a:solidFill>
                      <a:schemeClr val="bg2"/>
                    </a:solidFill>
                  </a:tcPr>
                </a:tc>
                <a:tc>
                  <a:txBody>
                    <a:bodyPr/>
                    <a:lstStyle/>
                    <a:p>
                      <a:pPr marL="0" marR="0" lvl="0" indent="0" algn="ctr">
                        <a:lnSpc>
                          <a:spcPct val="100000"/>
                        </a:lnSpc>
                        <a:spcBef>
                          <a:spcPts val="0"/>
                        </a:spcBef>
                        <a:spcAft>
                          <a:spcPts val="0"/>
                        </a:spcAft>
                        <a:buNone/>
                      </a:pPr>
                      <a:r>
                        <a:rPr lang="en-US" sz="1300" b="0" i="0" u="none" strike="noStrike" noProof="0">
                          <a:solidFill>
                            <a:schemeClr val="tx1"/>
                          </a:solidFill>
                          <a:latin typeface="Arial"/>
                        </a:rPr>
                        <a:t>Lineups on weekend</a:t>
                      </a:r>
                      <a:endParaRPr lang="en-US"/>
                    </a:p>
                  </a:txBody>
                  <a:tcPr anchor="ctr">
                    <a:solidFill>
                      <a:schemeClr val="bg2"/>
                    </a:solidFill>
                  </a:tcPr>
                </a:tc>
                <a:extLst>
                  <a:ext uri="{0D108BD9-81ED-4DB2-BD59-A6C34878D82A}">
                    <a16:rowId xmlns:a16="http://schemas.microsoft.com/office/drawing/2014/main" val="1315955775"/>
                  </a:ext>
                </a:extLst>
              </a:tr>
              <a:tr h="491129">
                <a:tc>
                  <a:txBody>
                    <a:bodyPr/>
                    <a:lstStyle/>
                    <a:p>
                      <a:pPr lvl="0" algn="ctr">
                        <a:buNone/>
                      </a:pPr>
                      <a:r>
                        <a:rPr lang="en-US" sz="1300" spc="300">
                          <a:latin typeface="Arial"/>
                          <a:cs typeface="Arial"/>
                        </a:rPr>
                        <a:t>22</a:t>
                      </a:r>
                      <a:endParaRPr lang="en-US"/>
                    </a:p>
                  </a:txBody>
                  <a:tcPr anchor="ctr">
                    <a:solidFill>
                      <a:schemeClr val="bg2"/>
                    </a:solidFill>
                  </a:tcPr>
                </a:tc>
                <a:tc>
                  <a:txBody>
                    <a:bodyPr/>
                    <a:lstStyle/>
                    <a:p>
                      <a:pPr marL="0" marR="0" lvl="0" indent="0" algn="ctr" defTabSz="914400" rtl="0">
                        <a:lnSpc>
                          <a:spcPct val="100000"/>
                        </a:lnSpc>
                        <a:spcBef>
                          <a:spcPts val="0"/>
                        </a:spcBef>
                        <a:spcAft>
                          <a:spcPts val="0"/>
                        </a:spcAft>
                        <a:buClrTx/>
                        <a:buSzTx/>
                        <a:buFontTx/>
                        <a:buNone/>
                        <a:tabLst/>
                        <a:defRPr/>
                      </a:pPr>
                      <a:r>
                        <a:rPr lang="en-US" sz="1300" spc="0">
                          <a:latin typeface="Arial"/>
                          <a:cs typeface="Arial"/>
                        </a:rPr>
                        <a:t>James</a:t>
                      </a:r>
                      <a:r>
                        <a:rPr lang="en-US" sz="1300" spc="0" baseline="0">
                          <a:latin typeface="Arial"/>
                          <a:cs typeface="Arial"/>
                        </a:rPr>
                        <a:t>-Stelzer</a:t>
                      </a:r>
                      <a:endParaRPr lang="en-US" sz="1300" spc="300">
                        <a:latin typeface="Arial"/>
                        <a:cs typeface="Arial"/>
                      </a:endParaRPr>
                    </a:p>
                  </a:txBody>
                  <a:tcPr anchor="ctr">
                    <a:solidFill>
                      <a:schemeClr val="bg2"/>
                    </a:solidFill>
                  </a:tcPr>
                </a:tc>
                <a:tc>
                  <a:txBody>
                    <a:bodyPr/>
                    <a:lstStyle/>
                    <a:p>
                      <a:pPr marL="0" marR="0" lvl="0" indent="0" algn="ctr" rtl="0">
                        <a:lnSpc>
                          <a:spcPct val="100000"/>
                        </a:lnSpc>
                        <a:spcBef>
                          <a:spcPts val="0"/>
                        </a:spcBef>
                        <a:spcAft>
                          <a:spcPts val="0"/>
                        </a:spcAft>
                        <a:buClrTx/>
                        <a:buSzTx/>
                        <a:buFontTx/>
                        <a:buNone/>
                      </a:pPr>
                      <a:r>
                        <a:rPr lang="en-US" sz="1300">
                          <a:solidFill>
                            <a:schemeClr val="tx1"/>
                          </a:solidFill>
                          <a:latin typeface="Arial "/>
                          <a:cs typeface="Arial"/>
                        </a:rPr>
                        <a:t>Frequency</a:t>
                      </a:r>
                      <a:r>
                        <a:rPr lang="en-US" sz="1300" baseline="0">
                          <a:solidFill>
                            <a:schemeClr val="tx1"/>
                          </a:solidFill>
                          <a:latin typeface="Arial "/>
                          <a:cs typeface="Arial"/>
                        </a:rPr>
                        <a:t> improvement on weekends </a:t>
                      </a:r>
                      <a:endParaRPr lang="en-US" sz="1300">
                        <a:solidFill>
                          <a:schemeClr val="tx1"/>
                        </a:solidFill>
                        <a:latin typeface="Arial "/>
                        <a:cs typeface="Arial"/>
                      </a:endParaRPr>
                    </a:p>
                  </a:txBody>
                  <a:tcPr anchor="ctr">
                    <a:solidFill>
                      <a:schemeClr val="bg2"/>
                    </a:solidFill>
                  </a:tcPr>
                </a:tc>
                <a:extLst>
                  <a:ext uri="{0D108BD9-81ED-4DB2-BD59-A6C34878D82A}">
                    <a16:rowId xmlns:a16="http://schemas.microsoft.com/office/drawing/2014/main" val="2615001311"/>
                  </a:ext>
                </a:extLst>
              </a:tr>
              <a:tr h="491129">
                <a:tc>
                  <a:txBody>
                    <a:bodyPr/>
                    <a:lstStyle/>
                    <a:p>
                      <a:pPr algn="ctr"/>
                      <a:r>
                        <a:rPr lang="en-US" sz="1300" spc="300">
                          <a:latin typeface="Arial"/>
                          <a:cs typeface="Arial"/>
                        </a:rPr>
                        <a:t>33</a:t>
                      </a:r>
                    </a:p>
                  </a:txBody>
                  <a:tcPr anchor="ctr">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spc="0" baseline="0">
                          <a:latin typeface="Arial"/>
                          <a:cs typeface="Arial"/>
                        </a:rPr>
                        <a:t>Henderson</a:t>
                      </a:r>
                    </a:p>
                  </a:txBody>
                  <a:tcPr anchor="ctr">
                    <a:solidFill>
                      <a:schemeClr val="bg2"/>
                    </a:solidFill>
                  </a:tcPr>
                </a:tc>
                <a:tc>
                  <a:txBody>
                    <a:bodyPr/>
                    <a:lstStyle/>
                    <a:p>
                      <a:pPr marL="0" marR="0" lvl="0" indent="0" algn="ctr" rtl="0" eaLnBrk="1" fontAlgn="auto" latinLnBrk="0" hangingPunct="1">
                        <a:lnSpc>
                          <a:spcPct val="100000"/>
                        </a:lnSpc>
                        <a:spcBef>
                          <a:spcPts val="0"/>
                        </a:spcBef>
                        <a:spcAft>
                          <a:spcPts val="0"/>
                        </a:spcAft>
                        <a:buClrTx/>
                        <a:buSzTx/>
                        <a:buFontTx/>
                        <a:buNone/>
                      </a:pPr>
                      <a:r>
                        <a:rPr lang="en-US" sz="1300">
                          <a:solidFill>
                            <a:schemeClr val="tx1"/>
                          </a:solidFill>
                          <a:latin typeface="Arial "/>
                          <a:cs typeface="Arial"/>
                        </a:rPr>
                        <a:t>Frequency reduction</a:t>
                      </a:r>
                      <a:endParaRPr lang="en-US"/>
                    </a:p>
                    <a:p>
                      <a:pPr marL="0" marR="0" lvl="0" indent="0" algn="ctr">
                        <a:lnSpc>
                          <a:spcPct val="100000"/>
                        </a:lnSpc>
                        <a:spcBef>
                          <a:spcPts val="0"/>
                        </a:spcBef>
                        <a:spcAft>
                          <a:spcPts val="0"/>
                        </a:spcAft>
                        <a:buClrTx/>
                        <a:buSzTx/>
                        <a:buFontTx/>
                        <a:buNone/>
                      </a:pPr>
                      <a:r>
                        <a:rPr lang="en-US" sz="1300">
                          <a:solidFill>
                            <a:schemeClr val="tx1"/>
                          </a:solidFill>
                          <a:latin typeface="Arial "/>
                          <a:cs typeface="Arial"/>
                        </a:rPr>
                        <a:t> on weekend</a:t>
                      </a:r>
                    </a:p>
                  </a:txBody>
                  <a:tcPr anchor="ctr">
                    <a:solidFill>
                      <a:schemeClr val="bg2"/>
                    </a:solidFill>
                  </a:tcPr>
                </a:tc>
                <a:extLst>
                  <a:ext uri="{0D108BD9-81ED-4DB2-BD59-A6C34878D82A}">
                    <a16:rowId xmlns:a16="http://schemas.microsoft.com/office/drawing/2014/main" val="481986417"/>
                  </a:ext>
                </a:extLst>
              </a:tr>
              <a:tr h="491129">
                <a:tc>
                  <a:txBody>
                    <a:bodyPr/>
                    <a:lstStyle/>
                    <a:p>
                      <a:pPr lvl="0" algn="ctr">
                        <a:buNone/>
                      </a:pPr>
                      <a:r>
                        <a:rPr lang="en-US" sz="1300" spc="300">
                          <a:latin typeface="Arial"/>
                          <a:cs typeface="Arial"/>
                        </a:rPr>
                        <a:t>61</a:t>
                      </a:r>
                    </a:p>
                  </a:txBody>
                  <a:tcPr anchor="ctr">
                    <a:solidFill>
                      <a:schemeClr val="bg2"/>
                    </a:solidFill>
                  </a:tcPr>
                </a:tc>
                <a:tc>
                  <a:txBody>
                    <a:bodyPr/>
                    <a:lstStyle/>
                    <a:p>
                      <a:pPr marL="0" lvl="0" indent="0" algn="ctr">
                        <a:lnSpc>
                          <a:spcPct val="100000"/>
                        </a:lnSpc>
                        <a:spcBef>
                          <a:spcPts val="0"/>
                        </a:spcBef>
                        <a:spcAft>
                          <a:spcPts val="0"/>
                        </a:spcAft>
                        <a:buNone/>
                      </a:pPr>
                      <a:r>
                        <a:rPr lang="en-US" sz="1300" spc="0" baseline="0">
                          <a:latin typeface="Arial"/>
                          <a:cs typeface="Arial"/>
                        </a:rPr>
                        <a:t>Grove City </a:t>
                      </a:r>
                    </a:p>
                  </a:txBody>
                  <a:tcPr anchor="ctr">
                    <a:solidFill>
                      <a:schemeClr val="bg2"/>
                    </a:solidFill>
                  </a:tcPr>
                </a:tc>
                <a:tc>
                  <a:txBody>
                    <a:bodyPr/>
                    <a:lstStyle/>
                    <a:p>
                      <a:pPr marL="0" lvl="0" indent="0" algn="ctr">
                        <a:lnSpc>
                          <a:spcPct val="100000"/>
                        </a:lnSpc>
                        <a:spcBef>
                          <a:spcPts val="0"/>
                        </a:spcBef>
                        <a:spcAft>
                          <a:spcPts val="0"/>
                        </a:spcAft>
                        <a:buNone/>
                      </a:pPr>
                      <a:r>
                        <a:rPr lang="en-US" sz="1300">
                          <a:solidFill>
                            <a:schemeClr val="tx1"/>
                          </a:solidFill>
                          <a:latin typeface="Arial "/>
                          <a:cs typeface="Arial"/>
                        </a:rPr>
                        <a:t>Minor realignment</a:t>
                      </a:r>
                    </a:p>
                  </a:txBody>
                  <a:tcPr anchor="ctr">
                    <a:solidFill>
                      <a:schemeClr val="bg2"/>
                    </a:solidFill>
                  </a:tcPr>
                </a:tc>
                <a:extLst>
                  <a:ext uri="{0D108BD9-81ED-4DB2-BD59-A6C34878D82A}">
                    <a16:rowId xmlns:a16="http://schemas.microsoft.com/office/drawing/2014/main" val="771108285"/>
                  </a:ext>
                </a:extLst>
              </a:tr>
              <a:tr h="491129">
                <a:tc>
                  <a:txBody>
                    <a:bodyPr/>
                    <a:lstStyle/>
                    <a:p>
                      <a:pPr lvl="0" algn="ctr">
                        <a:buNone/>
                      </a:pPr>
                      <a:r>
                        <a:rPr lang="en-US" sz="1300" spc="300">
                          <a:latin typeface="Arial"/>
                          <a:cs typeface="Arial"/>
                        </a:rPr>
                        <a:t>102</a:t>
                      </a:r>
                    </a:p>
                  </a:txBody>
                  <a:tcPr anchor="ctr">
                    <a:solidFill>
                      <a:schemeClr val="bg2"/>
                    </a:solidFill>
                  </a:tcPr>
                </a:tc>
                <a:tc>
                  <a:txBody>
                    <a:bodyPr/>
                    <a:lstStyle/>
                    <a:p>
                      <a:pPr marL="0" lvl="0" indent="0" algn="ctr">
                        <a:lnSpc>
                          <a:spcPct val="100000"/>
                        </a:lnSpc>
                        <a:spcBef>
                          <a:spcPts val="0"/>
                        </a:spcBef>
                        <a:spcAft>
                          <a:spcPts val="0"/>
                        </a:spcAft>
                        <a:buNone/>
                      </a:pPr>
                      <a:r>
                        <a:rPr lang="en-US" sz="1300" spc="0" baseline="0">
                          <a:latin typeface="Arial"/>
                          <a:cs typeface="Arial"/>
                        </a:rPr>
                        <a:t>N High / Polaris Pkwy </a:t>
                      </a:r>
                    </a:p>
                  </a:txBody>
                  <a:tcPr anchor="ctr">
                    <a:solidFill>
                      <a:schemeClr val="bg2"/>
                    </a:solidFill>
                  </a:tcPr>
                </a:tc>
                <a:tc>
                  <a:txBody>
                    <a:bodyPr/>
                    <a:lstStyle/>
                    <a:p>
                      <a:pPr marL="0" lvl="0" indent="0" algn="ctr">
                        <a:lnSpc>
                          <a:spcPct val="100000"/>
                        </a:lnSpc>
                        <a:spcBef>
                          <a:spcPts val="0"/>
                        </a:spcBef>
                        <a:spcAft>
                          <a:spcPts val="0"/>
                        </a:spcAft>
                        <a:buNone/>
                      </a:pPr>
                      <a:r>
                        <a:rPr lang="en-US" sz="1300">
                          <a:solidFill>
                            <a:schemeClr val="tx1"/>
                          </a:solidFill>
                          <a:latin typeface="Arial "/>
                          <a:cs typeface="Arial"/>
                        </a:rPr>
                        <a:t>Lineups on weekend</a:t>
                      </a:r>
                    </a:p>
                  </a:txBody>
                  <a:tcPr anchor="ctr">
                    <a:solidFill>
                      <a:schemeClr val="bg2"/>
                    </a:solidFill>
                  </a:tcPr>
                </a:tc>
                <a:extLst>
                  <a:ext uri="{0D108BD9-81ED-4DB2-BD59-A6C34878D82A}">
                    <a16:rowId xmlns:a16="http://schemas.microsoft.com/office/drawing/2014/main" val="3224143953"/>
                  </a:ext>
                </a:extLst>
              </a:tr>
              <a:tr h="491129">
                <a:tc>
                  <a:txBody>
                    <a:bodyPr/>
                    <a:lstStyle/>
                    <a:p>
                      <a:pPr lvl="0" algn="ctr">
                        <a:buNone/>
                      </a:pPr>
                      <a:r>
                        <a:rPr lang="en-US" sz="1300" spc="300">
                          <a:latin typeface="Arial"/>
                          <a:cs typeface="Arial"/>
                        </a:rPr>
                        <a:t>CMAX</a:t>
                      </a:r>
                    </a:p>
                  </a:txBody>
                  <a:tcPr anchor="ctr">
                    <a:solidFill>
                      <a:schemeClr val="bg2"/>
                    </a:solidFill>
                  </a:tcPr>
                </a:tc>
                <a:tc>
                  <a:txBody>
                    <a:bodyPr/>
                    <a:lstStyle/>
                    <a:p>
                      <a:pPr marL="0" lvl="0" indent="0" algn="ctr" defTabSz="914400">
                        <a:lnSpc>
                          <a:spcPct val="100000"/>
                        </a:lnSpc>
                        <a:spcBef>
                          <a:spcPts val="0"/>
                        </a:spcBef>
                        <a:spcAft>
                          <a:spcPts val="0"/>
                        </a:spcAft>
                        <a:buNone/>
                        <a:tabLst/>
                        <a:defRPr/>
                      </a:pPr>
                      <a:endParaRPr lang="en-US" sz="1300" spc="0" baseline="0">
                        <a:latin typeface="Arial"/>
                        <a:cs typeface="Arial"/>
                      </a:endParaRPr>
                    </a:p>
                  </a:txBody>
                  <a:tcPr anchor="ctr">
                    <a:solidFill>
                      <a:schemeClr val="bg2"/>
                    </a:solidFill>
                  </a:tcPr>
                </a:tc>
                <a:tc>
                  <a:txBody>
                    <a:bodyPr/>
                    <a:lstStyle/>
                    <a:p>
                      <a:pPr marL="0" lvl="0" indent="0" algn="ctr">
                        <a:lnSpc>
                          <a:spcPct val="100000"/>
                        </a:lnSpc>
                        <a:spcBef>
                          <a:spcPts val="0"/>
                        </a:spcBef>
                        <a:spcAft>
                          <a:spcPts val="0"/>
                        </a:spcAft>
                        <a:buNone/>
                      </a:pPr>
                      <a:r>
                        <a:rPr lang="en-US" sz="1300">
                          <a:solidFill>
                            <a:schemeClr val="tx1"/>
                          </a:solidFill>
                          <a:latin typeface="Arial "/>
                          <a:cs typeface="Arial"/>
                        </a:rPr>
                        <a:t>Frequency reduction</a:t>
                      </a:r>
                    </a:p>
                    <a:p>
                      <a:pPr marL="0" lvl="0" indent="0" algn="ctr">
                        <a:lnSpc>
                          <a:spcPct val="100000"/>
                        </a:lnSpc>
                        <a:spcBef>
                          <a:spcPts val="0"/>
                        </a:spcBef>
                        <a:spcAft>
                          <a:spcPts val="0"/>
                        </a:spcAft>
                        <a:buNone/>
                      </a:pPr>
                      <a:r>
                        <a:rPr lang="en-US" sz="1300">
                          <a:solidFill>
                            <a:schemeClr val="tx1"/>
                          </a:solidFill>
                          <a:latin typeface="Arial "/>
                          <a:cs typeface="Arial"/>
                        </a:rPr>
                        <a:t>on weekend</a:t>
                      </a:r>
                    </a:p>
                  </a:txBody>
                  <a:tcPr anchor="ctr">
                    <a:solidFill>
                      <a:schemeClr val="bg2"/>
                    </a:solidFill>
                  </a:tcPr>
                </a:tc>
                <a:extLst>
                  <a:ext uri="{0D108BD9-81ED-4DB2-BD59-A6C34878D82A}">
                    <a16:rowId xmlns:a16="http://schemas.microsoft.com/office/drawing/2014/main" val="4189658324"/>
                  </a:ext>
                </a:extLst>
              </a:tr>
            </a:tbl>
          </a:graphicData>
        </a:graphic>
      </p:graphicFrame>
      <p:sp>
        <p:nvSpPr>
          <p:cNvPr id="4" name="Title 3"/>
          <p:cNvSpPr>
            <a:spLocks noGrp="1"/>
          </p:cNvSpPr>
          <p:nvPr>
            <p:ph type="title"/>
          </p:nvPr>
        </p:nvSpPr>
        <p:spPr>
          <a:xfrm>
            <a:off x="732139" y="303071"/>
            <a:ext cx="10515600" cy="651156"/>
          </a:xfrm>
        </p:spPr>
        <p:txBody>
          <a:bodyPr/>
          <a:lstStyle/>
          <a:p>
            <a:r>
              <a:rPr lang="en-US"/>
              <a:t>Summary of Changes </a:t>
            </a:r>
          </a:p>
        </p:txBody>
      </p:sp>
      <p:sp>
        <p:nvSpPr>
          <p:cNvPr id="9" name="Text Placeholder 3"/>
          <p:cNvSpPr txBox="1">
            <a:spLocks/>
          </p:cNvSpPr>
          <p:nvPr/>
        </p:nvSpPr>
        <p:spPr>
          <a:xfrm>
            <a:off x="732139" y="6090670"/>
            <a:ext cx="10934304" cy="3603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a:solidFill>
                  <a:schemeClr val="accent2"/>
                </a:solidFill>
                <a:latin typeface="Arial"/>
                <a:ea typeface="Roboto"/>
                <a:cs typeface="Arial"/>
              </a:rPr>
              <a:t>Disclaimer</a:t>
            </a:r>
            <a:r>
              <a:rPr lang="en-US" sz="1400">
                <a:solidFill>
                  <a:schemeClr val="accent2"/>
                </a:solidFill>
                <a:latin typeface="Arial"/>
                <a:ea typeface="Roboto"/>
                <a:cs typeface="Arial"/>
              </a:rPr>
              <a:t>: Lines may be added or removed as on-time performance information becomes available.</a:t>
            </a:r>
            <a:endParaRPr lang="en-US" sz="1400">
              <a:solidFill>
                <a:schemeClr val="accent2"/>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46959C0-9C06-6CF5-B201-DC41F1A0A9C3}"/>
              </a:ext>
            </a:extLst>
          </p:cNvPr>
          <p:cNvSpPr txBox="1"/>
          <p:nvPr/>
        </p:nvSpPr>
        <p:spPr>
          <a:xfrm>
            <a:off x="8045215" y="302919"/>
            <a:ext cx="36180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accent1"/>
                </a:solidFill>
                <a:latin typeface="Arial"/>
              </a:rPr>
              <a:t>Exluding Line 8, there will be no change to weekday service</a:t>
            </a:r>
            <a:endParaRPr lang="en-US">
              <a:solidFill>
                <a:schemeClr val="accent1"/>
              </a:solidFill>
              <a:cs typeface="Calibri"/>
            </a:endParaRPr>
          </a:p>
        </p:txBody>
      </p:sp>
    </p:spTree>
    <p:extLst>
      <p:ext uri="{BB962C8B-B14F-4D97-AF65-F5344CB8AC3E}">
        <p14:creationId xmlns:p14="http://schemas.microsoft.com/office/powerpoint/2010/main" val="2951471083"/>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AC26DD-1B4A-0942-9E76-491778EA8F0B}"/>
              </a:ext>
            </a:extLst>
          </p:cNvPr>
          <p:cNvSpPr>
            <a:spLocks noGrp="1"/>
          </p:cNvSpPr>
          <p:nvPr>
            <p:ph type="body" sz="quarter" idx="14"/>
          </p:nvPr>
        </p:nvSpPr>
        <p:spPr/>
        <p:txBody>
          <a:bodyPr/>
          <a:lstStyle/>
          <a:p>
            <a:r>
              <a:rPr lang="en-US"/>
              <a:t> MOVING EVERY LIFE FORWARD |</a:t>
            </a:r>
          </a:p>
        </p:txBody>
      </p:sp>
      <p:pic>
        <p:nvPicPr>
          <p:cNvPr id="6" name="Picture 5" descr="A picture containing bus, outdoor, white, camper&#10;&#10;Description automatically generated">
            <a:extLst>
              <a:ext uri="{FF2B5EF4-FFF2-40B4-BE49-F238E27FC236}">
                <a16:creationId xmlns:a16="http://schemas.microsoft.com/office/drawing/2014/main" id="{3FF6C776-CEE3-004A-9006-659024B20E37}"/>
              </a:ext>
            </a:extLst>
          </p:cNvPr>
          <p:cNvPicPr>
            <a:picLocks noChangeAspect="1"/>
          </p:cNvPicPr>
          <p:nvPr/>
        </p:nvPicPr>
        <p:blipFill rotWithShape="1">
          <a:blip r:embed="rId2" cstate="print">
            <a:alphaModFix amt="20000"/>
            <a:extLst>
              <a:ext uri="{28A0092B-C50C-407E-A947-70E740481C1C}">
                <a14:useLocalDpi xmlns:a14="http://schemas.microsoft.com/office/drawing/2010/main" val="0"/>
              </a:ext>
            </a:extLst>
          </a:blip>
          <a:srcRect r="19502"/>
          <a:stretch/>
        </p:blipFill>
        <p:spPr>
          <a:xfrm>
            <a:off x="5903597" y="814524"/>
            <a:ext cx="6316980" cy="5228951"/>
          </a:xfrm>
          <a:prstGeom prst="rect">
            <a:avLst/>
          </a:prstGeom>
        </p:spPr>
      </p:pic>
      <p:pic>
        <p:nvPicPr>
          <p:cNvPr id="7" name="Picture 6">
            <a:extLst>
              <a:ext uri="{FF2B5EF4-FFF2-40B4-BE49-F238E27FC236}">
                <a16:creationId xmlns:a16="http://schemas.microsoft.com/office/drawing/2014/main" id="{3D69C53B-3547-394A-A39D-76ECC7C51D39}"/>
              </a:ext>
            </a:extLst>
          </p:cNvPr>
          <p:cNvPicPr>
            <a:picLocks noChangeAspect="1"/>
          </p:cNvPicPr>
          <p:nvPr/>
        </p:nvPicPr>
        <p:blipFill rotWithShape="1">
          <a:blip r:embed="rId3" cstate="print">
            <a:alphaModFix amt="5000"/>
            <a:extLst>
              <a:ext uri="{28A0092B-C50C-407E-A947-70E740481C1C}">
                <a14:useLocalDpi xmlns:a14="http://schemas.microsoft.com/office/drawing/2010/main" val="0"/>
              </a:ext>
            </a:extLst>
          </a:blip>
          <a:srcRect t="72307" r="19975"/>
          <a:stretch/>
        </p:blipFill>
        <p:spPr>
          <a:xfrm>
            <a:off x="5789535" y="4571999"/>
            <a:ext cx="6431041" cy="1482905"/>
          </a:xfrm>
          <a:prstGeom prst="rect">
            <a:avLst/>
          </a:prstGeom>
        </p:spPr>
      </p:pic>
      <p:sp>
        <p:nvSpPr>
          <p:cNvPr id="8" name="Title 2">
            <a:extLst>
              <a:ext uri="{FF2B5EF4-FFF2-40B4-BE49-F238E27FC236}">
                <a16:creationId xmlns:a16="http://schemas.microsoft.com/office/drawing/2014/main" id="{96EE7BE3-193A-CB42-89E9-961E0AEABE50}"/>
              </a:ext>
            </a:extLst>
          </p:cNvPr>
          <p:cNvSpPr txBox="1">
            <a:spLocks/>
          </p:cNvSpPr>
          <p:nvPr/>
        </p:nvSpPr>
        <p:spPr>
          <a:xfrm>
            <a:off x="892356" y="952723"/>
            <a:ext cx="4488661" cy="737967"/>
          </a:xfrm>
          <a:prstGeom prst="rect">
            <a:avLst/>
          </a:prstGeom>
        </p:spPr>
        <p:txBody>
          <a:bodyPr/>
          <a:lstStyle>
            <a:lvl1pPr algn="l" defTabSz="914400" rtl="0" eaLnBrk="1" latinLnBrk="0" hangingPunct="1">
              <a:lnSpc>
                <a:spcPct val="90000"/>
              </a:lnSpc>
              <a:spcBef>
                <a:spcPct val="0"/>
              </a:spcBef>
              <a:buNone/>
              <a:defRPr sz="4400" b="1" kern="1200">
                <a:solidFill>
                  <a:srgbClr val="002060"/>
                </a:solidFill>
                <a:latin typeface="Arial" panose="020B0604020202020204" pitchFamily="34" charset="0"/>
                <a:ea typeface="+mj-ea"/>
                <a:cs typeface="Arial" panose="020B0604020202020204" pitchFamily="34" charset="0"/>
              </a:defRPr>
            </a:lvl1pPr>
          </a:lstStyle>
          <a:p>
            <a:r>
              <a:rPr lang="en-US"/>
              <a:t>Meeting Format</a:t>
            </a:r>
          </a:p>
        </p:txBody>
      </p:sp>
      <p:sp>
        <p:nvSpPr>
          <p:cNvPr id="9" name="Text Placeholder 3">
            <a:extLst>
              <a:ext uri="{FF2B5EF4-FFF2-40B4-BE49-F238E27FC236}">
                <a16:creationId xmlns:a16="http://schemas.microsoft.com/office/drawing/2014/main" id="{B1EB9F2F-EE40-4C45-A0CF-43D2B051ECA3}"/>
              </a:ext>
            </a:extLst>
          </p:cNvPr>
          <p:cNvSpPr txBox="1">
            <a:spLocks/>
          </p:cNvSpPr>
          <p:nvPr/>
        </p:nvSpPr>
        <p:spPr>
          <a:xfrm>
            <a:off x="892356" y="1705000"/>
            <a:ext cx="4489450" cy="19975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400">
                <a:solidFill>
                  <a:schemeClr val="tx1">
                    <a:lumMod val="65000"/>
                    <a:lumOff val="35000"/>
                  </a:schemeClr>
                </a:solidFill>
                <a:latin typeface="Arial" panose="020B0604020202020204" pitchFamily="34" charset="0"/>
                <a:cs typeface="Arial" panose="020B0604020202020204" pitchFamily="34" charset="0"/>
              </a:rPr>
              <a:t>We are recording this meeting. The recording will be posted on our website at COTA.com. If you are joining us by computer or phone, please know we cannot see or hear you. Please be considerate of meeting attendees and COTA staff.</a:t>
            </a:r>
            <a:r>
              <a:rPr lang="en-US" sz="1400">
                <a:solidFill>
                  <a:schemeClr val="bg1">
                    <a:lumMod val="65000"/>
                  </a:schemeClr>
                </a:solidFill>
                <a:latin typeface="Arial" panose="020B0604020202020204" pitchFamily="34" charset="0"/>
                <a:cs typeface="Arial" panose="020B0604020202020204" pitchFamily="34" charset="0"/>
              </a:rPr>
              <a:t> </a:t>
            </a:r>
          </a:p>
          <a:p>
            <a:pPr marL="0" indent="0">
              <a:lnSpc>
                <a:spcPct val="150000"/>
              </a:lnSpc>
              <a:buNone/>
            </a:pPr>
            <a:endParaRPr lang="en-US" sz="1400">
              <a:solidFill>
                <a:schemeClr val="bg1">
                  <a:lumMod val="65000"/>
                </a:schemeClr>
              </a:solidFill>
              <a:latin typeface="Arial" panose="020B0604020202020204" pitchFamily="34" charset="0"/>
              <a:cs typeface="Arial" panose="020B0604020202020204" pitchFamily="34" charset="0"/>
            </a:endParaRPr>
          </a:p>
        </p:txBody>
      </p:sp>
      <p:sp>
        <p:nvSpPr>
          <p:cNvPr id="10" name="Text Placeholder 4">
            <a:extLst>
              <a:ext uri="{FF2B5EF4-FFF2-40B4-BE49-F238E27FC236}">
                <a16:creationId xmlns:a16="http://schemas.microsoft.com/office/drawing/2014/main" id="{E30132DB-E064-7E48-AEF9-BF052CF44383}"/>
              </a:ext>
            </a:extLst>
          </p:cNvPr>
          <p:cNvSpPr txBox="1">
            <a:spLocks/>
          </p:cNvSpPr>
          <p:nvPr/>
        </p:nvSpPr>
        <p:spPr>
          <a:xfrm>
            <a:off x="887110" y="3636248"/>
            <a:ext cx="4489450" cy="22837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1400" spc="300">
                <a:solidFill>
                  <a:schemeClr val="accent1"/>
                </a:solidFill>
                <a:latin typeface="Arial" panose="020B0604020202020204" pitchFamily="34" charset="0"/>
                <a:cs typeface="Arial" panose="020B0604020202020204" pitchFamily="34" charset="0"/>
              </a:rPr>
              <a:t>HOW TO COMMUNICATE WITH COTA</a:t>
            </a:r>
          </a:p>
          <a:p>
            <a:pPr marL="0" indent="0">
              <a:lnSpc>
                <a:spcPct val="150000"/>
              </a:lnSpc>
              <a:buFont typeface="Arial" panose="020B0604020202020204" pitchFamily="34" charset="0"/>
              <a:buNone/>
            </a:pPr>
            <a:r>
              <a:rPr lang="en-US" sz="1400">
                <a:solidFill>
                  <a:schemeClr val="tx1">
                    <a:lumMod val="65000"/>
                    <a:lumOff val="35000"/>
                  </a:schemeClr>
                </a:solidFill>
                <a:latin typeface="Arial" panose="020B0604020202020204" pitchFamily="34" charset="0"/>
                <a:cs typeface="Arial" panose="020B0604020202020204" pitchFamily="34" charset="0"/>
              </a:rPr>
              <a:t>If joining by computer, submit comments and questions via the Q&amp;A Chat Box. If joining by phone, please direct all question or comments to COTA’s Customer Care Center at (614) 228-1776. If joining by Facebook Live, please submit your question by commenting in the livestream.</a:t>
            </a:r>
          </a:p>
        </p:txBody>
      </p:sp>
    </p:spTree>
    <p:extLst>
      <p:ext uri="{BB962C8B-B14F-4D97-AF65-F5344CB8AC3E}">
        <p14:creationId xmlns:p14="http://schemas.microsoft.com/office/powerpoint/2010/main" val="1747772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A811-959A-364A-AE69-5C3E3A30C1B8}"/>
              </a:ext>
            </a:extLst>
          </p:cNvPr>
          <p:cNvSpPr>
            <a:spLocks noGrp="1"/>
          </p:cNvSpPr>
          <p:nvPr>
            <p:ph type="title"/>
          </p:nvPr>
        </p:nvSpPr>
        <p:spPr>
          <a:xfrm>
            <a:off x="1376716" y="814575"/>
            <a:ext cx="10515600" cy="651156"/>
          </a:xfrm>
        </p:spPr>
        <p:txBody>
          <a:bodyPr/>
          <a:lstStyle/>
          <a:p>
            <a:r>
              <a:rPr lang="en-US"/>
              <a:t>How to Use Q&amp;A Chat </a:t>
            </a:r>
          </a:p>
        </p:txBody>
      </p:sp>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sp>
        <p:nvSpPr>
          <p:cNvPr id="5" name="Rectangle 4"/>
          <p:cNvSpPr/>
          <p:nvPr/>
        </p:nvSpPr>
        <p:spPr>
          <a:xfrm>
            <a:off x="3894645" y="3381503"/>
            <a:ext cx="728084" cy="615553"/>
          </a:xfrm>
          <a:prstGeom prst="rect">
            <a:avLst/>
          </a:prstGeom>
        </p:spPr>
        <p:txBody>
          <a:bodyPr wrap="none">
            <a:spAutoFit/>
          </a:bodyPr>
          <a:lstStyle/>
          <a:p>
            <a:pPr>
              <a:buNone/>
            </a:pPr>
            <a:r>
              <a:rPr lang="en-US">
                <a:solidFill>
                  <a:schemeClr val="accent2"/>
                </a:solidFill>
                <a:latin typeface="Open Sans" panose="020B0606030504020204" pitchFamily="34" charset="0"/>
                <a:ea typeface="Open Sans" panose="020B0606030504020204" pitchFamily="34" charset="0"/>
                <a:cs typeface="Open Sans" panose="020B0606030504020204" pitchFamily="34" charset="0"/>
              </a:rPr>
              <a:t>\+</a:t>
            </a:r>
          </a:p>
          <a:p>
            <a:pPr>
              <a:buNone/>
            </a:pPr>
            <a:r>
              <a:rPr lang="en-US" sz="1600">
                <a:solidFill>
                  <a:schemeClr val="accent2"/>
                </a:solidFill>
                <a:latin typeface="Open Sans" panose="020B0606030504020204" pitchFamily="34" charset="0"/>
                <a:ea typeface="Open Sans" panose="020B0606030504020204" pitchFamily="34" charset="0"/>
                <a:cs typeface="Open Sans" panose="020B0606030504020204" pitchFamily="34" charset="0"/>
              </a:rPr>
              <a:t>032\+</a:t>
            </a:r>
            <a:endParaRPr lang="en-US" sz="160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3454"/>
          <a:stretch/>
        </p:blipFill>
        <p:spPr>
          <a:xfrm>
            <a:off x="1351316" y="1704525"/>
            <a:ext cx="8823389" cy="4585062"/>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0398" y="5357226"/>
            <a:ext cx="406400" cy="406400"/>
          </a:xfrm>
          <a:prstGeom prst="rect">
            <a:avLst/>
          </a:prstGeom>
          <a:solidFill>
            <a:schemeClr val="accent3"/>
          </a:solidFill>
        </p:spPr>
      </p:pic>
    </p:spTree>
    <p:extLst>
      <p:ext uri="{BB962C8B-B14F-4D97-AF65-F5344CB8AC3E}">
        <p14:creationId xmlns:p14="http://schemas.microsoft.com/office/powerpoint/2010/main" val="2800400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A811-959A-364A-AE69-5C3E3A30C1B8}"/>
              </a:ext>
            </a:extLst>
          </p:cNvPr>
          <p:cNvSpPr>
            <a:spLocks noGrp="1"/>
          </p:cNvSpPr>
          <p:nvPr>
            <p:ph type="title"/>
          </p:nvPr>
        </p:nvSpPr>
        <p:spPr>
          <a:xfrm>
            <a:off x="1376715" y="814575"/>
            <a:ext cx="10515600" cy="651156"/>
          </a:xfrm>
        </p:spPr>
        <p:txBody>
          <a:bodyPr/>
          <a:lstStyle/>
          <a:p>
            <a:r>
              <a:rPr lang="en-US"/>
              <a:t>How to Use Q&amp;A Chat </a:t>
            </a:r>
          </a:p>
        </p:txBody>
      </p:sp>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3761"/>
          <a:stretch/>
        </p:blipFill>
        <p:spPr>
          <a:xfrm>
            <a:off x="1351315" y="1704525"/>
            <a:ext cx="8823389" cy="455297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88702" y="4916266"/>
            <a:ext cx="435726" cy="485523"/>
          </a:xfrm>
          <a:prstGeom prst="rect">
            <a:avLst/>
          </a:prstGeom>
          <a:solidFill>
            <a:schemeClr val="accent3"/>
          </a:solidFill>
        </p:spPr>
      </p:pic>
    </p:spTree>
    <p:extLst>
      <p:ext uri="{BB962C8B-B14F-4D97-AF65-F5344CB8AC3E}">
        <p14:creationId xmlns:p14="http://schemas.microsoft.com/office/powerpoint/2010/main" val="36213695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2A811-959A-364A-AE69-5C3E3A30C1B8}"/>
              </a:ext>
            </a:extLst>
          </p:cNvPr>
          <p:cNvSpPr>
            <a:spLocks noGrp="1"/>
          </p:cNvSpPr>
          <p:nvPr>
            <p:ph type="title"/>
          </p:nvPr>
        </p:nvSpPr>
        <p:spPr>
          <a:xfrm>
            <a:off x="1376717" y="814575"/>
            <a:ext cx="10515600" cy="651156"/>
          </a:xfrm>
        </p:spPr>
        <p:txBody>
          <a:bodyPr/>
          <a:lstStyle/>
          <a:p>
            <a:r>
              <a:rPr lang="en-US"/>
              <a:t>How to Use Q&amp;A Chat </a:t>
            </a:r>
          </a:p>
        </p:txBody>
      </p:sp>
      <p:sp>
        <p:nvSpPr>
          <p:cNvPr id="3" name="Text Placeholder 2">
            <a:extLst>
              <a:ext uri="{FF2B5EF4-FFF2-40B4-BE49-F238E27FC236}">
                <a16:creationId xmlns:a16="http://schemas.microsoft.com/office/drawing/2014/main" id="{49239BAD-8C37-1B4F-8ED4-4C592D3F251B}"/>
              </a:ext>
            </a:extLst>
          </p:cNvPr>
          <p:cNvSpPr>
            <a:spLocks noGrp="1"/>
          </p:cNvSpPr>
          <p:nvPr>
            <p:ph type="body" sz="quarter" idx="14"/>
          </p:nvPr>
        </p:nvSpPr>
        <p:spPr/>
        <p:txBody>
          <a:bodyPr/>
          <a:lstStyle/>
          <a:p>
            <a:r>
              <a:rPr lang="en-US"/>
              <a:t> MOVING EVERY LIFE FORWARD |</a:t>
            </a: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t="3657"/>
          <a:stretch/>
        </p:blipFill>
        <p:spPr>
          <a:xfrm>
            <a:off x="1351317" y="1704525"/>
            <a:ext cx="8823390" cy="456778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79765" y="5526982"/>
            <a:ext cx="435726" cy="485523"/>
          </a:xfrm>
          <a:prstGeom prst="rect">
            <a:avLst/>
          </a:prstGeom>
          <a:solidFill>
            <a:schemeClr val="accent3"/>
          </a:solidFill>
        </p:spPr>
      </p:pic>
    </p:spTree>
    <p:extLst>
      <p:ext uri="{BB962C8B-B14F-4D97-AF65-F5344CB8AC3E}">
        <p14:creationId xmlns:p14="http://schemas.microsoft.com/office/powerpoint/2010/main" val="3651077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6250" r="43838"/>
          <a:stretch/>
        </p:blipFill>
        <p:spPr>
          <a:xfrm>
            <a:off x="0" y="0"/>
            <a:ext cx="5135572" cy="6858000"/>
          </a:xfrm>
          <a:prstGeom prst="rect">
            <a:avLst/>
          </a:prstGeom>
        </p:spPr>
      </p:pic>
      <p:sp>
        <p:nvSpPr>
          <p:cNvPr id="3" name="SmartArt Placeholder 2">
            <a:extLst>
              <a:ext uri="{FF2B5EF4-FFF2-40B4-BE49-F238E27FC236}">
                <a16:creationId xmlns:a16="http://schemas.microsoft.com/office/drawing/2014/main" id="{51FF1483-061C-D643-B133-B4F3524DB803}"/>
              </a:ext>
            </a:extLst>
          </p:cNvPr>
          <p:cNvSpPr>
            <a:spLocks noGrp="1"/>
          </p:cNvSpPr>
          <p:nvPr>
            <p:ph type="dgm" sz="quarter" idx="18"/>
          </p:nvPr>
        </p:nvSpPr>
        <p:spPr>
          <a:xfrm>
            <a:off x="4280221" y="0"/>
            <a:ext cx="1304925" cy="6858000"/>
          </a:xfrm>
        </p:spPr>
      </p:sp>
      <p:sp>
        <p:nvSpPr>
          <p:cNvPr id="4" name="Title 3">
            <a:extLst>
              <a:ext uri="{FF2B5EF4-FFF2-40B4-BE49-F238E27FC236}">
                <a16:creationId xmlns:a16="http://schemas.microsoft.com/office/drawing/2014/main" id="{9F8FF2CE-2657-4C46-83CC-C0F381E709D0}"/>
              </a:ext>
            </a:extLst>
          </p:cNvPr>
          <p:cNvSpPr>
            <a:spLocks noGrp="1"/>
          </p:cNvSpPr>
          <p:nvPr>
            <p:ph type="title"/>
          </p:nvPr>
        </p:nvSpPr>
        <p:spPr>
          <a:xfrm>
            <a:off x="6097026" y="269525"/>
            <a:ext cx="5376053" cy="1381899"/>
          </a:xfrm>
          <a:solidFill>
            <a:schemeClr val="bg1"/>
          </a:solidFill>
        </p:spPr>
        <p:txBody>
          <a:bodyPr lIns="91440" tIns="45720" rIns="91440" bIns="45720" anchor="t"/>
          <a:lstStyle/>
          <a:p>
            <a:r>
              <a:rPr lang="en-US">
                <a:latin typeface="Arial"/>
                <a:cs typeface="Arial"/>
              </a:rPr>
              <a:t>Workforce Challenges &amp; Reduced Service </a:t>
            </a:r>
            <a:endParaRPr lang="en-US"/>
          </a:p>
        </p:txBody>
      </p:sp>
      <p:sp>
        <p:nvSpPr>
          <p:cNvPr id="5" name="Text Placeholder 4">
            <a:extLst>
              <a:ext uri="{FF2B5EF4-FFF2-40B4-BE49-F238E27FC236}">
                <a16:creationId xmlns:a16="http://schemas.microsoft.com/office/drawing/2014/main" id="{D3EAE2A5-C20C-C541-BA93-31F93F884473}"/>
              </a:ext>
            </a:extLst>
          </p:cNvPr>
          <p:cNvSpPr>
            <a:spLocks noGrp="1"/>
          </p:cNvSpPr>
          <p:nvPr>
            <p:ph type="body" sz="quarter" idx="15"/>
          </p:nvPr>
        </p:nvSpPr>
        <p:spPr>
          <a:xfrm>
            <a:off x="6094555" y="2283814"/>
            <a:ext cx="4975963" cy="4576540"/>
          </a:xfrm>
        </p:spPr>
        <p:txBody>
          <a:bodyPr lIns="91440" tIns="45720" rIns="91440" bIns="45720" anchor="t"/>
          <a:lstStyle/>
          <a:p>
            <a:r>
              <a:rPr lang="en-US">
                <a:latin typeface="Arial"/>
                <a:ea typeface="Roboto"/>
                <a:cs typeface="Arial"/>
              </a:rPr>
              <a:t>Like most organizations, COTA is impacted by the nationwide worker shortage. COTA continues to recruit and hire new transit operators, but those new hires are not enough to offset retirements and other departures.</a:t>
            </a:r>
            <a:endParaRPr lang="en-US"/>
          </a:p>
          <a:p>
            <a:r>
              <a:rPr lang="en-US" b="1">
                <a:latin typeface="Arial"/>
                <a:ea typeface="Roboto"/>
                <a:cs typeface="Arial"/>
              </a:rPr>
              <a:t>COTA will continue to adjust transit schedules due to unprecedented workforce challenges. </a:t>
            </a:r>
            <a:r>
              <a:rPr lang="en-US">
                <a:latin typeface="Arial"/>
                <a:ea typeface="Roboto"/>
                <a:cs typeface="Arial"/>
              </a:rPr>
              <a:t>The adjustments will be made to improve service reliability and help minimize adverse service impacts to our customers and staff.</a:t>
            </a:r>
          </a:p>
          <a:p>
            <a:r>
              <a:rPr lang="en-US">
                <a:latin typeface="Arial"/>
                <a:ea typeface="Roboto"/>
                <a:cs typeface="Arial"/>
              </a:rPr>
              <a:t>We hope to begin adding service in future trimesters when we are able to hire, train and retain more operators.</a:t>
            </a:r>
            <a:endParaRPr lang="en-US"/>
          </a:p>
          <a:p>
            <a:endParaRPr lang="en-US"/>
          </a:p>
        </p:txBody>
      </p:sp>
      <p:sp>
        <p:nvSpPr>
          <p:cNvPr id="7" name="Text Placeholder 6">
            <a:extLst>
              <a:ext uri="{FF2B5EF4-FFF2-40B4-BE49-F238E27FC236}">
                <a16:creationId xmlns:a16="http://schemas.microsoft.com/office/drawing/2014/main" id="{0960BB6D-49F1-0B4C-B19E-EB8C5B3A1F44}"/>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7903E2D5-2BB1-7D49-BDFE-83405E2A3461}"/>
              </a:ext>
            </a:extLst>
          </p:cNvPr>
          <p:cNvSpPr>
            <a:spLocks noGrp="1"/>
          </p:cNvSpPr>
          <p:nvPr>
            <p:ph type="dgm" sz="quarter" idx="19"/>
          </p:nvPr>
        </p:nvSpPr>
        <p:spPr/>
      </p:sp>
      <p:sp>
        <p:nvSpPr>
          <p:cNvPr id="9" name="SmartArt Placeholder 8">
            <a:extLst>
              <a:ext uri="{FF2B5EF4-FFF2-40B4-BE49-F238E27FC236}">
                <a16:creationId xmlns:a16="http://schemas.microsoft.com/office/drawing/2014/main" id="{271BF0E7-AD04-6A47-9EE2-A02E4867E290}"/>
              </a:ext>
            </a:extLst>
          </p:cNvPr>
          <p:cNvSpPr>
            <a:spLocks noGrp="1"/>
          </p:cNvSpPr>
          <p:nvPr>
            <p:ph type="dgm" sz="quarter" idx="20"/>
          </p:nvPr>
        </p:nvSpPr>
        <p:spPr>
          <a:xfrm>
            <a:off x="4280221" y="0"/>
            <a:ext cx="1304925" cy="6858000"/>
          </a:xfrm>
        </p:spPr>
      </p:sp>
    </p:spTree>
    <p:extLst>
      <p:ext uri="{BB962C8B-B14F-4D97-AF65-F5344CB8AC3E}">
        <p14:creationId xmlns:p14="http://schemas.microsoft.com/office/powerpoint/2010/main" val="28273510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picture containing person&#10;&#10;Description automatically generated">
            <a:extLst>
              <a:ext uri="{FF2B5EF4-FFF2-40B4-BE49-F238E27FC236}">
                <a16:creationId xmlns:a16="http://schemas.microsoft.com/office/drawing/2014/main" id="{093CD130-2211-FC2B-7B9C-E0A176CFD5F3}"/>
              </a:ext>
            </a:extLst>
          </p:cNvPr>
          <p:cNvPicPr>
            <a:picLocks noGrp="1" noChangeAspect="1"/>
          </p:cNvPicPr>
          <p:nvPr>
            <p:ph type="pic" sz="quarter" idx="10"/>
          </p:nvPr>
        </p:nvPicPr>
        <p:blipFill rotWithShape="1">
          <a:blip r:embed="rId2"/>
          <a:srcRect l="77" r="77"/>
          <a:stretch/>
        </p:blipFill>
        <p:spPr/>
      </p:pic>
      <p:sp>
        <p:nvSpPr>
          <p:cNvPr id="3" name="SmartArt Placeholder 2">
            <a:extLst>
              <a:ext uri="{FF2B5EF4-FFF2-40B4-BE49-F238E27FC236}">
                <a16:creationId xmlns:a16="http://schemas.microsoft.com/office/drawing/2014/main" id="{B65B7855-2BA4-FBE3-BC4C-31D44FFF4A45}"/>
              </a:ext>
            </a:extLst>
          </p:cNvPr>
          <p:cNvSpPr>
            <a:spLocks noGrp="1"/>
          </p:cNvSpPr>
          <p:nvPr>
            <p:ph type="dgm" sz="quarter" idx="19"/>
          </p:nvPr>
        </p:nvSpPr>
        <p:spPr/>
      </p:sp>
      <p:sp>
        <p:nvSpPr>
          <p:cNvPr id="4" name="Title 3">
            <a:extLst>
              <a:ext uri="{FF2B5EF4-FFF2-40B4-BE49-F238E27FC236}">
                <a16:creationId xmlns:a16="http://schemas.microsoft.com/office/drawing/2014/main" id="{15ECE533-BA3D-BBF2-B8B9-EC22E7930272}"/>
              </a:ext>
            </a:extLst>
          </p:cNvPr>
          <p:cNvSpPr>
            <a:spLocks noGrp="1"/>
          </p:cNvSpPr>
          <p:nvPr>
            <p:ph type="title"/>
          </p:nvPr>
        </p:nvSpPr>
        <p:spPr>
          <a:xfrm>
            <a:off x="892356" y="381391"/>
            <a:ext cx="4423613" cy="1462795"/>
          </a:xfrm>
        </p:spPr>
        <p:txBody>
          <a:bodyPr lIns="91440" tIns="45720" rIns="91440" bIns="45720" anchor="t"/>
          <a:lstStyle/>
          <a:p>
            <a:r>
              <a:rPr lang="en-US">
                <a:latin typeface="Arial"/>
                <a:cs typeface="Arial"/>
              </a:rPr>
              <a:t> Recruitment </a:t>
            </a:r>
            <a:endParaRPr lang="en-US"/>
          </a:p>
        </p:txBody>
      </p:sp>
      <p:sp>
        <p:nvSpPr>
          <p:cNvPr id="5" name="Text Placeholder 4">
            <a:extLst>
              <a:ext uri="{FF2B5EF4-FFF2-40B4-BE49-F238E27FC236}">
                <a16:creationId xmlns:a16="http://schemas.microsoft.com/office/drawing/2014/main" id="{5F1451BE-9AFA-43DA-20B9-E6E6F6B27E8E}"/>
              </a:ext>
            </a:extLst>
          </p:cNvPr>
          <p:cNvSpPr>
            <a:spLocks noGrp="1"/>
          </p:cNvSpPr>
          <p:nvPr>
            <p:ph type="body" sz="quarter" idx="15"/>
          </p:nvPr>
        </p:nvSpPr>
        <p:spPr>
          <a:xfrm>
            <a:off x="892356" y="1112159"/>
            <a:ext cx="4844862" cy="2394979"/>
          </a:xfrm>
        </p:spPr>
        <p:txBody>
          <a:bodyPr lIns="91440" tIns="45720" rIns="91440" bIns="45720" anchor="t"/>
          <a:lstStyle/>
          <a:p>
            <a:r>
              <a:rPr lang="en-US">
                <a:latin typeface="Arial"/>
                <a:ea typeface="Roboto"/>
                <a:cs typeface="Arial"/>
              </a:rPr>
              <a:t>Transit agencies across the nation are facing a shortage of operators, which have resulted in reduced services. COTA has embarked on a robust Moving Forward recruitment campaign to address workforce reductions throughout the organization and return to normal service hours as soon as possible. Efforts include:</a:t>
            </a:r>
            <a:endParaRPr lang="en-US"/>
          </a:p>
        </p:txBody>
      </p:sp>
      <p:sp>
        <p:nvSpPr>
          <p:cNvPr id="6" name="Text Placeholder 5">
            <a:extLst>
              <a:ext uri="{FF2B5EF4-FFF2-40B4-BE49-F238E27FC236}">
                <a16:creationId xmlns:a16="http://schemas.microsoft.com/office/drawing/2014/main" id="{C1108239-604E-49B3-1AF8-6BB47ED76709}"/>
              </a:ext>
            </a:extLst>
          </p:cNvPr>
          <p:cNvSpPr>
            <a:spLocks noGrp="1"/>
          </p:cNvSpPr>
          <p:nvPr>
            <p:ph type="body" sz="quarter" idx="16"/>
          </p:nvPr>
        </p:nvSpPr>
        <p:spPr>
          <a:xfrm>
            <a:off x="892356" y="3195493"/>
            <a:ext cx="4489450" cy="3592799"/>
          </a:xfrm>
        </p:spPr>
        <p:txBody>
          <a:bodyPr lIns="91440" tIns="45720" rIns="91440" bIns="45720" anchor="t"/>
          <a:lstStyle/>
          <a:p>
            <a:r>
              <a:rPr lang="en-US">
                <a:latin typeface="Arial"/>
                <a:ea typeface="Roboto"/>
                <a:cs typeface="Arial"/>
              </a:rPr>
              <a:t>A revamped and revitalized careers landing page</a:t>
            </a:r>
          </a:p>
          <a:p>
            <a:r>
              <a:rPr lang="en-US">
                <a:latin typeface="Arial"/>
                <a:ea typeface="Roboto"/>
                <a:cs typeface="Arial"/>
              </a:rPr>
              <a:t>Internal and external recruitment incentives, including monetary referral and hiring bonuses upwards of $2,000</a:t>
            </a:r>
          </a:p>
          <a:p>
            <a:r>
              <a:rPr lang="en-US">
                <a:latin typeface="Arial"/>
                <a:ea typeface="Roboto"/>
                <a:cs typeface="Arial"/>
              </a:rPr>
              <a:t>Candidates with Commercial Drivers Licenses (CDL) are eligible to receive $2,500 signing bonuses </a:t>
            </a:r>
          </a:p>
          <a:p>
            <a:r>
              <a:rPr lang="en-US">
                <a:latin typeface="Arial"/>
                <a:ea typeface="Roboto"/>
                <a:cs typeface="Arial"/>
              </a:rPr>
              <a:t>Strategic marketing communications campaign that boasts benefits and increased wages</a:t>
            </a:r>
          </a:p>
          <a:p>
            <a:r>
              <a:rPr lang="en-US">
                <a:latin typeface="Arial"/>
                <a:ea typeface="Roboto"/>
                <a:cs typeface="Arial"/>
              </a:rPr>
              <a:t>Partnering with local and state organizations to host hiring events.</a:t>
            </a:r>
            <a:endParaRPr lang="en-US"/>
          </a:p>
        </p:txBody>
      </p:sp>
      <p:sp>
        <p:nvSpPr>
          <p:cNvPr id="7" name="Text Placeholder 6">
            <a:extLst>
              <a:ext uri="{FF2B5EF4-FFF2-40B4-BE49-F238E27FC236}">
                <a16:creationId xmlns:a16="http://schemas.microsoft.com/office/drawing/2014/main" id="{0A1F878E-3E29-F48E-9536-4CE55E6E19B0}"/>
              </a:ext>
            </a:extLst>
          </p:cNvPr>
          <p:cNvSpPr>
            <a:spLocks noGrp="1"/>
          </p:cNvSpPr>
          <p:nvPr>
            <p:ph type="body" sz="quarter" idx="14"/>
          </p:nvPr>
        </p:nvSpPr>
        <p:spPr/>
        <p:txBody>
          <a:bodyPr/>
          <a:lstStyle/>
          <a:p>
            <a:endParaRPr lang="en-US"/>
          </a:p>
        </p:txBody>
      </p:sp>
      <p:sp>
        <p:nvSpPr>
          <p:cNvPr id="8" name="SmartArt Placeholder 7">
            <a:extLst>
              <a:ext uri="{FF2B5EF4-FFF2-40B4-BE49-F238E27FC236}">
                <a16:creationId xmlns:a16="http://schemas.microsoft.com/office/drawing/2014/main" id="{D1657CA0-DF73-5528-A7DB-D4C8A602BAB4}"/>
              </a:ext>
            </a:extLst>
          </p:cNvPr>
          <p:cNvSpPr>
            <a:spLocks noGrp="1"/>
          </p:cNvSpPr>
          <p:nvPr>
            <p:ph type="dgm" sz="quarter" idx="17"/>
          </p:nvPr>
        </p:nvSpPr>
        <p:spPr/>
      </p:sp>
      <p:sp>
        <p:nvSpPr>
          <p:cNvPr id="9" name="SmartArt Placeholder 8">
            <a:extLst>
              <a:ext uri="{FF2B5EF4-FFF2-40B4-BE49-F238E27FC236}">
                <a16:creationId xmlns:a16="http://schemas.microsoft.com/office/drawing/2014/main" id="{AD145173-3911-EBE8-37B8-6CE33CC427D9}"/>
              </a:ext>
            </a:extLst>
          </p:cNvPr>
          <p:cNvSpPr>
            <a:spLocks noGrp="1"/>
          </p:cNvSpPr>
          <p:nvPr>
            <p:ph type="dgm" sz="quarter" idx="18"/>
          </p:nvPr>
        </p:nvSpPr>
        <p:spPr/>
      </p:sp>
    </p:spTree>
    <p:extLst>
      <p:ext uri="{BB962C8B-B14F-4D97-AF65-F5344CB8AC3E}">
        <p14:creationId xmlns:p14="http://schemas.microsoft.com/office/powerpoint/2010/main" val="13406206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0"/>
          </p:nvPr>
        </p:nvPicPr>
        <p:blipFill rotWithShape="1">
          <a:blip r:embed="rId3"/>
          <a:srcRect l="246" t="12741" r="199" b="2455"/>
          <a:stretch/>
        </p:blipFill>
        <p:spPr>
          <a:xfrm>
            <a:off x="2516" y="0"/>
            <a:ext cx="5369175" cy="6864215"/>
          </a:xfrm>
          <a:prstGeom prst="rect">
            <a:avLst/>
          </a:prstGeom>
        </p:spPr>
      </p:pic>
      <p:sp>
        <p:nvSpPr>
          <p:cNvPr id="3" name="SmartArt Placeholder 2">
            <a:extLst>
              <a:ext uri="{FF2B5EF4-FFF2-40B4-BE49-F238E27FC236}">
                <a16:creationId xmlns:a16="http://schemas.microsoft.com/office/drawing/2014/main" id="{51FF1483-061C-D643-B133-B4F3524DB803}"/>
              </a:ext>
            </a:extLst>
          </p:cNvPr>
          <p:cNvSpPr>
            <a:spLocks noGrp="1"/>
          </p:cNvSpPr>
          <p:nvPr>
            <p:ph type="dgm" sz="quarter" idx="18"/>
          </p:nvPr>
        </p:nvSpPr>
        <p:spPr/>
      </p:sp>
      <p:sp>
        <p:nvSpPr>
          <p:cNvPr id="4" name="Title 3">
            <a:extLst>
              <a:ext uri="{FF2B5EF4-FFF2-40B4-BE49-F238E27FC236}">
                <a16:creationId xmlns:a16="http://schemas.microsoft.com/office/drawing/2014/main" id="{9F8FF2CE-2657-4C46-83CC-C0F381E709D0}"/>
              </a:ext>
            </a:extLst>
          </p:cNvPr>
          <p:cNvSpPr>
            <a:spLocks noGrp="1"/>
          </p:cNvSpPr>
          <p:nvPr>
            <p:ph type="title"/>
          </p:nvPr>
        </p:nvSpPr>
        <p:spPr>
          <a:xfrm>
            <a:off x="6313832" y="167686"/>
            <a:ext cx="4666116" cy="737967"/>
          </a:xfrm>
          <a:solidFill>
            <a:schemeClr val="bg1"/>
          </a:solidFill>
        </p:spPr>
        <p:txBody>
          <a:bodyPr/>
          <a:lstStyle/>
          <a:p>
            <a:r>
              <a:rPr lang="en-US"/>
              <a:t>COTA is HIRING!</a:t>
            </a:r>
          </a:p>
        </p:txBody>
      </p:sp>
      <p:sp>
        <p:nvSpPr>
          <p:cNvPr id="5" name="Text Placeholder 4">
            <a:extLst>
              <a:ext uri="{FF2B5EF4-FFF2-40B4-BE49-F238E27FC236}">
                <a16:creationId xmlns:a16="http://schemas.microsoft.com/office/drawing/2014/main" id="{D3EAE2A5-C20C-C541-BA93-31F93F884473}"/>
              </a:ext>
            </a:extLst>
          </p:cNvPr>
          <p:cNvSpPr>
            <a:spLocks noGrp="1"/>
          </p:cNvSpPr>
          <p:nvPr>
            <p:ph type="body" sz="quarter" idx="15"/>
          </p:nvPr>
        </p:nvSpPr>
        <p:spPr>
          <a:xfrm>
            <a:off x="6305173" y="866861"/>
            <a:ext cx="5331493" cy="5769521"/>
          </a:xfrm>
        </p:spPr>
        <p:txBody>
          <a:bodyPr lIns="91440" tIns="45720" rIns="91440" bIns="45720" anchor="t"/>
          <a:lstStyle/>
          <a:p>
            <a:r>
              <a:rPr lang="en-US">
                <a:latin typeface="Arial"/>
                <a:ea typeface="Roboto"/>
                <a:cs typeface="Arial"/>
              </a:rPr>
              <a:t> Anyone interested in a rewarding career at COTA can learn more and apply at </a:t>
            </a:r>
            <a:r>
              <a:rPr lang="en-US" b="1">
                <a:latin typeface="Arial"/>
                <a:ea typeface="Roboto"/>
                <a:cs typeface="Arial"/>
              </a:rPr>
              <a:t>COTA.com/careers</a:t>
            </a:r>
            <a:r>
              <a:rPr lang="en-US">
                <a:latin typeface="Arial"/>
                <a:ea typeface="Roboto"/>
                <a:cs typeface="Arial"/>
              </a:rPr>
              <a:t>.</a:t>
            </a:r>
            <a:endParaRPr lang="en-US"/>
          </a:p>
          <a:p>
            <a:pPr marL="285750" indent="-285750">
              <a:buChar char="•"/>
            </a:pPr>
            <a:r>
              <a:rPr lang="en-US">
                <a:latin typeface="Arial"/>
                <a:ea typeface="Roboto"/>
                <a:cs typeface="Arial"/>
              </a:rPr>
              <a:t>COTA's starting wage for operators in training has been increased to $17.50/hour. Upon completion of training, operators' wages increase to $21.10/hour.</a:t>
            </a:r>
            <a:endParaRPr lang="en-US"/>
          </a:p>
          <a:p>
            <a:pPr marL="285750" indent="-285750">
              <a:buChar char="•"/>
            </a:pPr>
            <a:r>
              <a:rPr lang="en-US">
                <a:latin typeface="Arial"/>
                <a:ea typeface="Roboto"/>
                <a:cs typeface="Arial"/>
              </a:rPr>
              <a:t>Operators can make more than $33/hour in 5 years.</a:t>
            </a:r>
            <a:endParaRPr lang="en-US"/>
          </a:p>
          <a:p>
            <a:pPr marL="285750" indent="-285750">
              <a:buChar char="•"/>
            </a:pPr>
            <a:r>
              <a:rPr lang="en-US" b="1">
                <a:latin typeface="Arial"/>
                <a:ea typeface="Roboto"/>
                <a:cs typeface="Arial"/>
              </a:rPr>
              <a:t>Comprehensive insurance:</a:t>
            </a:r>
            <a:r>
              <a:rPr lang="en-US">
                <a:latin typeface="Arial"/>
                <a:ea typeface="Roboto"/>
                <a:cs typeface="Arial"/>
              </a:rPr>
              <a:t> medical, dental, vision</a:t>
            </a:r>
            <a:endParaRPr lang="en-US"/>
          </a:p>
          <a:p>
            <a:pPr marL="285750" indent="-285750">
              <a:buChar char="•"/>
            </a:pPr>
            <a:r>
              <a:rPr lang="en-US">
                <a:latin typeface="Arial"/>
                <a:ea typeface="Roboto"/>
                <a:cs typeface="Arial"/>
              </a:rPr>
              <a:t>Health flexible spending accounts</a:t>
            </a:r>
          </a:p>
          <a:p>
            <a:pPr marL="285750" indent="-285750">
              <a:buChar char="•"/>
            </a:pPr>
            <a:r>
              <a:rPr lang="en-US" b="1">
                <a:latin typeface="Arial"/>
                <a:ea typeface="Roboto"/>
                <a:cs typeface="Arial"/>
              </a:rPr>
              <a:t>Retirement/savings benefits:</a:t>
            </a:r>
            <a:r>
              <a:rPr lang="en-US">
                <a:latin typeface="Arial"/>
                <a:ea typeface="Roboto"/>
                <a:cs typeface="Arial"/>
              </a:rPr>
              <a:t> Ohio Public Employees Retirement System (OPERS), Deferred Compensation Plan</a:t>
            </a:r>
          </a:p>
          <a:p>
            <a:pPr marL="285750" indent="-285750">
              <a:buChar char="•"/>
            </a:pPr>
            <a:r>
              <a:rPr lang="en-US">
                <a:latin typeface="Arial"/>
                <a:ea typeface="Roboto"/>
                <a:cs typeface="Arial"/>
              </a:rPr>
              <a:t>Vacations, holiday, sick pay</a:t>
            </a:r>
          </a:p>
          <a:p>
            <a:pPr marL="285750" indent="-285750">
              <a:buChar char="•"/>
            </a:pPr>
            <a:r>
              <a:rPr lang="en-US">
                <a:latin typeface="Arial"/>
                <a:ea typeface="Roboto"/>
                <a:cs typeface="Arial"/>
              </a:rPr>
              <a:t>Biometric screening, fitness and wellness reimbursement</a:t>
            </a:r>
            <a:endParaRPr lang="en-US"/>
          </a:p>
          <a:p>
            <a:pPr marL="285750" indent="-285750">
              <a:buChar char="•"/>
            </a:pPr>
            <a:r>
              <a:rPr lang="en-US">
                <a:latin typeface="Arial"/>
                <a:ea typeface="Roboto"/>
                <a:cs typeface="Arial"/>
              </a:rPr>
              <a:t>Personal training and development, job advancement, and employee assistance program (EAP)</a:t>
            </a:r>
            <a:endParaRPr lang="en-US"/>
          </a:p>
          <a:p>
            <a:pPr marL="285750" indent="-285750">
              <a:buChar char="•"/>
            </a:pPr>
            <a:endParaRPr lang="en-US"/>
          </a:p>
          <a:p>
            <a:pPr marL="285750" indent="-285750">
              <a:buChar char="•"/>
            </a:pPr>
            <a:endParaRPr lang="en-US"/>
          </a:p>
          <a:p>
            <a:endParaRPr lang="en-US"/>
          </a:p>
          <a:p>
            <a:endParaRPr lang="en-US"/>
          </a:p>
        </p:txBody>
      </p:sp>
      <p:sp>
        <p:nvSpPr>
          <p:cNvPr id="7" name="Text Placeholder 6">
            <a:extLst>
              <a:ext uri="{FF2B5EF4-FFF2-40B4-BE49-F238E27FC236}">
                <a16:creationId xmlns:a16="http://schemas.microsoft.com/office/drawing/2014/main" id="{0960BB6D-49F1-0B4C-B19E-EB8C5B3A1F44}"/>
              </a:ext>
            </a:extLst>
          </p:cNvPr>
          <p:cNvSpPr>
            <a:spLocks noGrp="1"/>
          </p:cNvSpPr>
          <p:nvPr>
            <p:ph type="body" sz="quarter" idx="14"/>
          </p:nvPr>
        </p:nvSpPr>
        <p:spPr/>
        <p:txBody>
          <a:bodyPr/>
          <a:lstStyle/>
          <a:p>
            <a:r>
              <a:rPr lang="en-US"/>
              <a:t> MOVING EVERY LIFE FORWARD |</a:t>
            </a:r>
          </a:p>
        </p:txBody>
      </p:sp>
      <p:sp>
        <p:nvSpPr>
          <p:cNvPr id="8" name="SmartArt Placeholder 7">
            <a:extLst>
              <a:ext uri="{FF2B5EF4-FFF2-40B4-BE49-F238E27FC236}">
                <a16:creationId xmlns:a16="http://schemas.microsoft.com/office/drawing/2014/main" id="{7903E2D5-2BB1-7D49-BDFE-83405E2A3461}"/>
              </a:ext>
            </a:extLst>
          </p:cNvPr>
          <p:cNvSpPr>
            <a:spLocks noGrp="1"/>
          </p:cNvSpPr>
          <p:nvPr>
            <p:ph type="dgm" sz="quarter" idx="19"/>
          </p:nvPr>
        </p:nvSpPr>
        <p:spPr/>
      </p:sp>
      <p:sp>
        <p:nvSpPr>
          <p:cNvPr id="9" name="SmartArt Placeholder 8">
            <a:extLst>
              <a:ext uri="{FF2B5EF4-FFF2-40B4-BE49-F238E27FC236}">
                <a16:creationId xmlns:a16="http://schemas.microsoft.com/office/drawing/2014/main" id="{271BF0E7-AD04-6A47-9EE2-A02E4867E290}"/>
              </a:ext>
            </a:extLst>
          </p:cNvPr>
          <p:cNvSpPr>
            <a:spLocks noGrp="1"/>
          </p:cNvSpPr>
          <p:nvPr>
            <p:ph type="dgm" sz="quarter" idx="20"/>
          </p:nvPr>
        </p:nvSpPr>
        <p:spPr/>
      </p:sp>
    </p:spTree>
    <p:extLst>
      <p:ext uri="{BB962C8B-B14F-4D97-AF65-F5344CB8AC3E}">
        <p14:creationId xmlns:p14="http://schemas.microsoft.com/office/powerpoint/2010/main" val="1211135670"/>
      </p:ext>
    </p:extLst>
  </p:cSld>
  <p:clrMapOvr>
    <a:masterClrMapping/>
  </p:clrMapOvr>
</p:sld>
</file>

<file path=ppt/theme/theme1.xml><?xml version="1.0" encoding="utf-8"?>
<a:theme xmlns:a="http://schemas.openxmlformats.org/drawingml/2006/main" name="Office Theme">
  <a:themeElements>
    <a:clrScheme name="COTA colors">
      <a:dk1>
        <a:srgbClr val="000000"/>
      </a:dk1>
      <a:lt1>
        <a:srgbClr val="FFFFFF"/>
      </a:lt1>
      <a:dk2>
        <a:srgbClr val="44546A"/>
      </a:dk2>
      <a:lt2>
        <a:srgbClr val="E7E6E6"/>
      </a:lt2>
      <a:accent1>
        <a:srgbClr val="011F5C"/>
      </a:accent1>
      <a:accent2>
        <a:srgbClr val="3D97B4"/>
      </a:accent2>
      <a:accent3>
        <a:srgbClr val="B2272D"/>
      </a:accent3>
      <a:accent4>
        <a:srgbClr val="716158"/>
      </a:accent4>
      <a:accent5>
        <a:srgbClr val="AFA197"/>
      </a:accent5>
      <a:accent6>
        <a:srgbClr val="FED03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EF10474-042B-4BD7-9278-44E28F9724BA}" vid="{DFD97232-41C2-4650-A965-2FFF4514AC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DA5DE91E4C7094D906B2B228174488C" ma:contentTypeVersion="13" ma:contentTypeDescription="Create a new document." ma:contentTypeScope="" ma:versionID="b180abfd8216aca87f044c7b9153e5c8">
  <xsd:schema xmlns:xsd="http://www.w3.org/2001/XMLSchema" xmlns:xs="http://www.w3.org/2001/XMLSchema" xmlns:p="http://schemas.microsoft.com/office/2006/metadata/properties" xmlns:ns2="207f7f1c-4e75-41ee-945c-db80ec35bfe2" xmlns:ns3="ea8be48e-d6e2-4fa5-9f9c-7a67c44807fb" targetNamespace="http://schemas.microsoft.com/office/2006/metadata/properties" ma:root="true" ma:fieldsID="0016d1853cc2fa4373f881fba55830be" ns2:_="" ns3:_="">
    <xsd:import namespace="207f7f1c-4e75-41ee-945c-db80ec35bfe2"/>
    <xsd:import namespace="ea8be48e-d6e2-4fa5-9f9c-7a67c44807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7f7f1c-4e75-41ee-945c-db80ec35bf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131d8d2d-1dc6-40ed-a4d8-2d8724e9809a"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8be48e-d6e2-4fa5-9f9c-7a67c44807f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1060f990-b263-49ec-88be-8dd285b1448b}" ma:internalName="TaxCatchAll" ma:showField="CatchAllData" ma:web="ea8be48e-d6e2-4fa5-9f9c-7a67c44807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ea8be48e-d6e2-4fa5-9f9c-7a67c44807fb">
      <UserInfo>
        <DisplayName>Paige-Sack, Elspeth</DisplayName>
        <AccountId>23</AccountId>
        <AccountType/>
      </UserInfo>
      <UserInfo>
        <DisplayName>Pullin, Jeff D.</DisplayName>
        <AccountId>52</AccountId>
        <AccountType/>
      </UserInfo>
      <UserInfo>
        <DisplayName>Harris, Patrick W</DisplayName>
        <AccountId>152</AccountId>
        <AccountType/>
      </UserInfo>
      <UserInfo>
        <DisplayName>Neutzling, Andrew J.</DisplayName>
        <AccountId>25</AccountId>
        <AccountType/>
      </UserInfo>
      <UserInfo>
        <DisplayName>Merrill, Andrew J.</DisplayName>
        <AccountId>18</AccountId>
        <AccountType/>
      </UserInfo>
      <UserInfo>
        <DisplayName>Doza, Elliott C</DisplayName>
        <AccountId>13</AccountId>
        <AccountType/>
      </UserInfo>
      <UserInfo>
        <DisplayName>Salyers, Tanya S.</DisplayName>
        <AccountId>102</AccountId>
        <AccountType/>
      </UserInfo>
      <UserInfo>
        <DisplayName>Rodriguez, Aslyne C.</DisplayName>
        <AccountId>92</AccountId>
        <AccountType/>
      </UserInfo>
      <UserInfo>
        <DisplayName>Taylor, Aaron L</DisplayName>
        <AccountId>112</AccountId>
        <AccountType/>
      </UserInfo>
      <UserInfo>
        <DisplayName>Slone, Kyle</DisplayName>
        <AccountId>54</AccountId>
        <AccountType/>
      </UserInfo>
      <UserInfo>
        <DisplayName>Smith, Michael S.</DisplayName>
        <AccountId>16</AccountId>
        <AccountType/>
      </UserInfo>
      <UserInfo>
        <DisplayName>Patterson, Veronica L</DisplayName>
        <AccountId>160</AccountId>
        <AccountType/>
      </UserInfo>
      <UserInfo>
        <DisplayName>Spires, Richard E</DisplayName>
        <AccountId>101</AccountId>
        <AccountType/>
      </UserInfo>
      <UserInfo>
        <DisplayName>Puranik, Devayani</DisplayName>
        <AccountId>37</AccountId>
        <AccountType/>
      </UserInfo>
      <UserInfo>
        <DisplayName>Harris, Rebecca A</DisplayName>
        <AccountId>161</AccountId>
        <AccountType/>
      </UserInfo>
      <UserInfo>
        <DisplayName>Morrow, Charles R.</DisplayName>
        <AccountId>162</AccountId>
        <AccountType/>
      </UserInfo>
    </SharedWithUsers>
    <lcf76f155ced4ddcb4097134ff3c332f xmlns="207f7f1c-4e75-41ee-945c-db80ec35bfe2">
      <Terms xmlns="http://schemas.microsoft.com/office/infopath/2007/PartnerControls"/>
    </lcf76f155ced4ddcb4097134ff3c332f>
    <TaxCatchAll xmlns="ea8be48e-d6e2-4fa5-9f9c-7a67c44807fb" xsi:nil="true"/>
  </documentManagement>
</p:properties>
</file>

<file path=customXml/itemProps1.xml><?xml version="1.0" encoding="utf-8"?>
<ds:datastoreItem xmlns:ds="http://schemas.openxmlformats.org/officeDocument/2006/customXml" ds:itemID="{80BF65A3-CDB5-481B-86EF-8C4C8CE757A7}">
  <ds:schemaRefs>
    <ds:schemaRef ds:uri="http://schemas.microsoft.com/sharepoint/v3/contenttype/forms"/>
  </ds:schemaRefs>
</ds:datastoreItem>
</file>

<file path=customXml/itemProps2.xml><?xml version="1.0" encoding="utf-8"?>
<ds:datastoreItem xmlns:ds="http://schemas.openxmlformats.org/officeDocument/2006/customXml" ds:itemID="{446BD7B5-D335-45E7-A226-ED83D2EEB3A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7f7f1c-4e75-41ee-945c-db80ec35bfe2"/>
    <ds:schemaRef ds:uri="ea8be48e-d6e2-4fa5-9f9c-7a67c44807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5AB7445-666F-49ED-818F-CF6A35FC6560}">
  <ds:schemaRefs>
    <ds:schemaRef ds:uri="http://schemas.microsoft.com/office/2006/documentManagement/types"/>
    <ds:schemaRef ds:uri="http://purl.org/dc/elements/1.1/"/>
    <ds:schemaRef ds:uri="http://schemas.microsoft.com/office/2006/metadata/properties"/>
    <ds:schemaRef ds:uri="ea8be48e-d6e2-4fa5-9f9c-7a67c44807fb"/>
    <ds:schemaRef ds:uri="http://purl.org/dc/terms/"/>
    <ds:schemaRef ds:uri="207f7f1c-4e75-41ee-945c-db80ec35bfe2"/>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2179</Words>
  <Application>Microsoft Office PowerPoint</Application>
  <PresentationFormat>Widescreen</PresentationFormat>
  <Paragraphs>300</Paragraphs>
  <Slides>21</Slides>
  <Notes>4</Notes>
  <HiddenSlides>1</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How to Use Q&amp;A Chat </vt:lpstr>
      <vt:lpstr>How to Use Q&amp;A Chat </vt:lpstr>
      <vt:lpstr>How to Use Q&amp;A Chat </vt:lpstr>
      <vt:lpstr>Workforce Challenges &amp; Reduced Service </vt:lpstr>
      <vt:lpstr> Recruitment </vt:lpstr>
      <vt:lpstr>COTA is HIRING!</vt:lpstr>
      <vt:lpstr>PowerPoint Presentation</vt:lpstr>
      <vt:lpstr>Frequency Adjustments </vt:lpstr>
      <vt:lpstr>Frequency Adjustments </vt:lpstr>
      <vt:lpstr>Facilitating Easy Transfers</vt:lpstr>
      <vt:lpstr>Facilitating Easy Transfers</vt:lpstr>
      <vt:lpstr>PowerPoint Presentation</vt:lpstr>
      <vt:lpstr>Q&amp;A Chat </vt:lpstr>
      <vt:lpstr>PowerPoint Presentation</vt:lpstr>
      <vt:lpstr>COTA’s new Way to Pay</vt:lpstr>
      <vt:lpstr>Income Assistance Pilot Program</vt:lpstr>
      <vt:lpstr>Transit Amenity Contribution Program</vt:lpstr>
      <vt:lpstr>Summary of Changes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Paige-Sack, Elspeth</dc:creator>
  <cp:lastModifiedBy>Boyd, Amber E.</cp:lastModifiedBy>
  <cp:revision>4</cp:revision>
  <dcterms:created xsi:type="dcterms:W3CDTF">2020-07-07T15:40:03Z</dcterms:created>
  <dcterms:modified xsi:type="dcterms:W3CDTF">2022-09-22T17:42:31Z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0x010100DDA5DE91E4C7094D906B2B228174488C</vt:lpwstr>
  </property>
</Properties>
</file>